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63" r:id="rId4"/>
    <p:sldId id="264" r:id="rId5"/>
    <p:sldId id="262" r:id="rId6"/>
    <p:sldId id="267" r:id="rId7"/>
    <p:sldId id="265" r:id="rId8"/>
    <p:sldId id="26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7735-0A30-D54E-90FE-AF1848ED6D1C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F3B6-7F1E-1740-B9FF-1F6971655E8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6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F3B6-7F1E-1740-B9FF-1F6971655E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6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7539"/>
            <a:ext cx="7772400" cy="1792423"/>
          </a:xfrm>
          <a:noFill/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8758-839B-FD48-8DF9-F6B6C3E3204F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01ECC5D-66E1-994D-8B0B-AC40DA1349DD}"/>
              </a:ext>
            </a:extLst>
          </p:cNvPr>
          <p:cNvGrpSpPr/>
          <p:nvPr userDrawn="1"/>
        </p:nvGrpSpPr>
        <p:grpSpPr>
          <a:xfrm>
            <a:off x="8227791" y="404665"/>
            <a:ext cx="564173" cy="595313"/>
            <a:chOff x="6249144" y="3861048"/>
            <a:chExt cx="611187" cy="595313"/>
          </a:xfrm>
          <a:solidFill>
            <a:srgbClr val="DCEBFA"/>
          </a:solidFill>
        </p:grpSpPr>
        <p:sp>
          <p:nvSpPr>
            <p:cNvPr id="8" name="Freeform 27">
              <a:extLst>
                <a:ext uri="{FF2B5EF4-FFF2-40B4-BE49-F238E27FC236}">
                  <a16:creationId xmlns:a16="http://schemas.microsoft.com/office/drawing/2014/main" id="{D6F49095-07C9-D345-8CBF-98AC6327BB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90391" y="4248447"/>
              <a:ext cx="90577" cy="84169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342" y="344"/>
                </a:cxn>
                <a:cxn ang="0">
                  <a:pos x="0" y="344"/>
                </a:cxn>
                <a:cxn ang="0">
                  <a:pos x="261" y="567"/>
                </a:cxn>
                <a:cxn ang="0">
                  <a:pos x="140" y="911"/>
                </a:cxn>
                <a:cxn ang="0">
                  <a:pos x="483" y="689"/>
                </a:cxn>
                <a:cxn ang="0">
                  <a:pos x="827" y="911"/>
                </a:cxn>
                <a:cxn ang="0">
                  <a:pos x="706" y="567"/>
                </a:cxn>
                <a:cxn ang="0">
                  <a:pos x="968" y="344"/>
                </a:cxn>
                <a:cxn ang="0">
                  <a:pos x="625" y="344"/>
                </a:cxn>
                <a:cxn ang="0">
                  <a:pos x="483" y="0"/>
                </a:cxn>
              </a:cxnLst>
              <a:rect l="0" t="0" r="r" b="b"/>
              <a:pathLst>
                <a:path w="968" h="911">
                  <a:moveTo>
                    <a:pt x="483" y="0"/>
                  </a:moveTo>
                  <a:lnTo>
                    <a:pt x="342" y="344"/>
                  </a:lnTo>
                  <a:lnTo>
                    <a:pt x="0" y="344"/>
                  </a:lnTo>
                  <a:lnTo>
                    <a:pt x="261" y="567"/>
                  </a:lnTo>
                  <a:lnTo>
                    <a:pt x="140" y="911"/>
                  </a:lnTo>
                  <a:lnTo>
                    <a:pt x="483" y="689"/>
                  </a:lnTo>
                  <a:lnTo>
                    <a:pt x="827" y="911"/>
                  </a:lnTo>
                  <a:lnTo>
                    <a:pt x="706" y="567"/>
                  </a:lnTo>
                  <a:lnTo>
                    <a:pt x="968" y="344"/>
                  </a:lnTo>
                  <a:lnTo>
                    <a:pt x="625" y="344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75570C70-CA07-6040-87F1-A66FA5ADA0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69754" y="4119686"/>
              <a:ext cx="90577" cy="84169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343" y="344"/>
                </a:cxn>
                <a:cxn ang="0">
                  <a:pos x="0" y="344"/>
                </a:cxn>
                <a:cxn ang="0">
                  <a:pos x="261" y="565"/>
                </a:cxn>
                <a:cxn ang="0">
                  <a:pos x="141" y="910"/>
                </a:cxn>
                <a:cxn ang="0">
                  <a:pos x="484" y="687"/>
                </a:cxn>
                <a:cxn ang="0">
                  <a:pos x="828" y="910"/>
                </a:cxn>
                <a:cxn ang="0">
                  <a:pos x="706" y="565"/>
                </a:cxn>
                <a:cxn ang="0">
                  <a:pos x="969" y="344"/>
                </a:cxn>
                <a:cxn ang="0">
                  <a:pos x="626" y="344"/>
                </a:cxn>
                <a:cxn ang="0">
                  <a:pos x="484" y="0"/>
                </a:cxn>
              </a:cxnLst>
              <a:rect l="0" t="0" r="r" b="b"/>
              <a:pathLst>
                <a:path w="969" h="910">
                  <a:moveTo>
                    <a:pt x="484" y="0"/>
                  </a:moveTo>
                  <a:lnTo>
                    <a:pt x="343" y="344"/>
                  </a:lnTo>
                  <a:lnTo>
                    <a:pt x="0" y="344"/>
                  </a:lnTo>
                  <a:lnTo>
                    <a:pt x="261" y="565"/>
                  </a:lnTo>
                  <a:lnTo>
                    <a:pt x="141" y="910"/>
                  </a:lnTo>
                  <a:lnTo>
                    <a:pt x="484" y="687"/>
                  </a:lnTo>
                  <a:lnTo>
                    <a:pt x="828" y="910"/>
                  </a:lnTo>
                  <a:lnTo>
                    <a:pt x="706" y="565"/>
                  </a:lnTo>
                  <a:lnTo>
                    <a:pt x="969" y="344"/>
                  </a:lnTo>
                  <a:lnTo>
                    <a:pt x="626" y="344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6D07A179-872D-174D-A650-117251E5BF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7777" y="3861048"/>
              <a:ext cx="90577" cy="84169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344" y="345"/>
                </a:cxn>
                <a:cxn ang="0">
                  <a:pos x="0" y="345"/>
                </a:cxn>
                <a:cxn ang="0">
                  <a:pos x="264" y="567"/>
                </a:cxn>
                <a:cxn ang="0">
                  <a:pos x="141" y="911"/>
                </a:cxn>
                <a:cxn ang="0">
                  <a:pos x="486" y="689"/>
                </a:cxn>
                <a:cxn ang="0">
                  <a:pos x="832" y="911"/>
                </a:cxn>
                <a:cxn ang="0">
                  <a:pos x="710" y="567"/>
                </a:cxn>
                <a:cxn ang="0">
                  <a:pos x="974" y="345"/>
                </a:cxn>
                <a:cxn ang="0">
                  <a:pos x="629" y="345"/>
                </a:cxn>
                <a:cxn ang="0">
                  <a:pos x="486" y="0"/>
                </a:cxn>
              </a:cxnLst>
              <a:rect l="0" t="0" r="r" b="b"/>
              <a:pathLst>
                <a:path w="974" h="911">
                  <a:moveTo>
                    <a:pt x="486" y="0"/>
                  </a:moveTo>
                  <a:lnTo>
                    <a:pt x="344" y="345"/>
                  </a:lnTo>
                  <a:lnTo>
                    <a:pt x="0" y="345"/>
                  </a:lnTo>
                  <a:lnTo>
                    <a:pt x="264" y="567"/>
                  </a:lnTo>
                  <a:lnTo>
                    <a:pt x="141" y="911"/>
                  </a:lnTo>
                  <a:lnTo>
                    <a:pt x="486" y="689"/>
                  </a:lnTo>
                  <a:lnTo>
                    <a:pt x="832" y="911"/>
                  </a:lnTo>
                  <a:lnTo>
                    <a:pt x="710" y="567"/>
                  </a:lnTo>
                  <a:lnTo>
                    <a:pt x="974" y="345"/>
                  </a:lnTo>
                  <a:lnTo>
                    <a:pt x="629" y="345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352852F9-A85F-B140-BDB7-27A632C115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49144" y="4118292"/>
              <a:ext cx="90577" cy="84169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343" y="344"/>
                </a:cxn>
                <a:cxn ang="0">
                  <a:pos x="0" y="344"/>
                </a:cxn>
                <a:cxn ang="0">
                  <a:pos x="261" y="567"/>
                </a:cxn>
                <a:cxn ang="0">
                  <a:pos x="141" y="911"/>
                </a:cxn>
                <a:cxn ang="0">
                  <a:pos x="484" y="688"/>
                </a:cxn>
                <a:cxn ang="0">
                  <a:pos x="828" y="911"/>
                </a:cxn>
                <a:cxn ang="0">
                  <a:pos x="706" y="567"/>
                </a:cxn>
                <a:cxn ang="0">
                  <a:pos x="969" y="344"/>
                </a:cxn>
                <a:cxn ang="0">
                  <a:pos x="626" y="344"/>
                </a:cxn>
                <a:cxn ang="0">
                  <a:pos x="484" y="0"/>
                </a:cxn>
              </a:cxnLst>
              <a:rect l="0" t="0" r="r" b="b"/>
              <a:pathLst>
                <a:path w="969" h="911">
                  <a:moveTo>
                    <a:pt x="484" y="0"/>
                  </a:moveTo>
                  <a:lnTo>
                    <a:pt x="343" y="344"/>
                  </a:lnTo>
                  <a:lnTo>
                    <a:pt x="0" y="344"/>
                  </a:lnTo>
                  <a:lnTo>
                    <a:pt x="261" y="567"/>
                  </a:lnTo>
                  <a:lnTo>
                    <a:pt x="141" y="911"/>
                  </a:lnTo>
                  <a:lnTo>
                    <a:pt x="484" y="688"/>
                  </a:lnTo>
                  <a:lnTo>
                    <a:pt x="828" y="911"/>
                  </a:lnTo>
                  <a:lnTo>
                    <a:pt x="706" y="567"/>
                  </a:lnTo>
                  <a:lnTo>
                    <a:pt x="969" y="344"/>
                  </a:lnTo>
                  <a:lnTo>
                    <a:pt x="626" y="344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6A7D394B-3649-464A-8800-F2C8E331EC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7777" y="4372192"/>
              <a:ext cx="90577" cy="84169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342" y="344"/>
                </a:cxn>
                <a:cxn ang="0">
                  <a:pos x="0" y="344"/>
                </a:cxn>
                <a:cxn ang="0">
                  <a:pos x="261" y="567"/>
                </a:cxn>
                <a:cxn ang="0">
                  <a:pos x="141" y="911"/>
                </a:cxn>
                <a:cxn ang="0">
                  <a:pos x="483" y="689"/>
                </a:cxn>
                <a:cxn ang="0">
                  <a:pos x="827" y="911"/>
                </a:cxn>
                <a:cxn ang="0">
                  <a:pos x="706" y="567"/>
                </a:cxn>
                <a:cxn ang="0">
                  <a:pos x="968" y="344"/>
                </a:cxn>
                <a:cxn ang="0">
                  <a:pos x="626" y="344"/>
                </a:cxn>
                <a:cxn ang="0">
                  <a:pos x="483" y="0"/>
                </a:cxn>
              </a:cxnLst>
              <a:rect l="0" t="0" r="r" b="b"/>
              <a:pathLst>
                <a:path w="968" h="911">
                  <a:moveTo>
                    <a:pt x="483" y="0"/>
                  </a:moveTo>
                  <a:lnTo>
                    <a:pt x="342" y="344"/>
                  </a:lnTo>
                  <a:lnTo>
                    <a:pt x="0" y="344"/>
                  </a:lnTo>
                  <a:lnTo>
                    <a:pt x="261" y="567"/>
                  </a:lnTo>
                  <a:lnTo>
                    <a:pt x="141" y="911"/>
                  </a:lnTo>
                  <a:lnTo>
                    <a:pt x="483" y="689"/>
                  </a:lnTo>
                  <a:lnTo>
                    <a:pt x="827" y="911"/>
                  </a:lnTo>
                  <a:lnTo>
                    <a:pt x="706" y="567"/>
                  </a:lnTo>
                  <a:lnTo>
                    <a:pt x="968" y="344"/>
                  </a:lnTo>
                  <a:lnTo>
                    <a:pt x="626" y="344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4901ED79-DD5C-DD43-B19D-6B6B7A174B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27113" y="3992875"/>
              <a:ext cx="90577" cy="84169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344" y="343"/>
                </a:cxn>
                <a:cxn ang="0">
                  <a:pos x="0" y="343"/>
                </a:cxn>
                <a:cxn ang="0">
                  <a:pos x="263" y="564"/>
                </a:cxn>
                <a:cxn ang="0">
                  <a:pos x="141" y="905"/>
                </a:cxn>
                <a:cxn ang="0">
                  <a:pos x="487" y="684"/>
                </a:cxn>
                <a:cxn ang="0">
                  <a:pos x="831" y="905"/>
                </a:cxn>
                <a:cxn ang="0">
                  <a:pos x="709" y="564"/>
                </a:cxn>
                <a:cxn ang="0">
                  <a:pos x="973" y="343"/>
                </a:cxn>
                <a:cxn ang="0">
                  <a:pos x="628" y="343"/>
                </a:cxn>
                <a:cxn ang="0">
                  <a:pos x="487" y="0"/>
                </a:cxn>
              </a:cxnLst>
              <a:rect l="0" t="0" r="r" b="b"/>
              <a:pathLst>
                <a:path w="973" h="905">
                  <a:moveTo>
                    <a:pt x="487" y="0"/>
                  </a:moveTo>
                  <a:lnTo>
                    <a:pt x="344" y="343"/>
                  </a:lnTo>
                  <a:lnTo>
                    <a:pt x="0" y="343"/>
                  </a:lnTo>
                  <a:lnTo>
                    <a:pt x="263" y="564"/>
                  </a:lnTo>
                  <a:lnTo>
                    <a:pt x="141" y="905"/>
                  </a:lnTo>
                  <a:lnTo>
                    <a:pt x="487" y="684"/>
                  </a:lnTo>
                  <a:lnTo>
                    <a:pt x="831" y="905"/>
                  </a:lnTo>
                  <a:lnTo>
                    <a:pt x="709" y="564"/>
                  </a:lnTo>
                  <a:lnTo>
                    <a:pt x="973" y="343"/>
                  </a:lnTo>
                  <a:lnTo>
                    <a:pt x="628" y="343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EF148EBC-A2DA-544B-A288-0DDC828C8D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2946" y="3895886"/>
              <a:ext cx="90577" cy="8416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346" y="344"/>
                </a:cxn>
                <a:cxn ang="0">
                  <a:pos x="0" y="344"/>
                </a:cxn>
                <a:cxn ang="0">
                  <a:pos x="264" y="565"/>
                </a:cxn>
                <a:cxn ang="0">
                  <a:pos x="143" y="909"/>
                </a:cxn>
                <a:cxn ang="0">
                  <a:pos x="488" y="687"/>
                </a:cxn>
                <a:cxn ang="0">
                  <a:pos x="834" y="909"/>
                </a:cxn>
                <a:cxn ang="0">
                  <a:pos x="712" y="565"/>
                </a:cxn>
                <a:cxn ang="0">
                  <a:pos x="976" y="344"/>
                </a:cxn>
                <a:cxn ang="0">
                  <a:pos x="631" y="344"/>
                </a:cxn>
                <a:cxn ang="0">
                  <a:pos x="488" y="0"/>
                </a:cxn>
              </a:cxnLst>
              <a:rect l="0" t="0" r="r" b="b"/>
              <a:pathLst>
                <a:path w="976" h="909">
                  <a:moveTo>
                    <a:pt x="488" y="0"/>
                  </a:moveTo>
                  <a:lnTo>
                    <a:pt x="346" y="344"/>
                  </a:lnTo>
                  <a:lnTo>
                    <a:pt x="0" y="344"/>
                  </a:lnTo>
                  <a:lnTo>
                    <a:pt x="264" y="565"/>
                  </a:lnTo>
                  <a:lnTo>
                    <a:pt x="143" y="909"/>
                  </a:lnTo>
                  <a:lnTo>
                    <a:pt x="488" y="687"/>
                  </a:lnTo>
                  <a:lnTo>
                    <a:pt x="834" y="909"/>
                  </a:lnTo>
                  <a:lnTo>
                    <a:pt x="712" y="565"/>
                  </a:lnTo>
                  <a:lnTo>
                    <a:pt x="976" y="344"/>
                  </a:lnTo>
                  <a:lnTo>
                    <a:pt x="631" y="344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7D13466F-12A5-CA49-908A-6EBE3C4C60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27113" y="4246775"/>
              <a:ext cx="90577" cy="85841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344" y="344"/>
                </a:cxn>
                <a:cxn ang="0">
                  <a:pos x="0" y="344"/>
                </a:cxn>
                <a:cxn ang="0">
                  <a:pos x="264" y="567"/>
                </a:cxn>
                <a:cxn ang="0">
                  <a:pos x="141" y="911"/>
                </a:cxn>
                <a:cxn ang="0">
                  <a:pos x="487" y="689"/>
                </a:cxn>
                <a:cxn ang="0">
                  <a:pos x="832" y="911"/>
                </a:cxn>
                <a:cxn ang="0">
                  <a:pos x="711" y="567"/>
                </a:cxn>
                <a:cxn ang="0">
                  <a:pos x="975" y="344"/>
                </a:cxn>
                <a:cxn ang="0">
                  <a:pos x="629" y="344"/>
                </a:cxn>
                <a:cxn ang="0">
                  <a:pos x="487" y="0"/>
                </a:cxn>
              </a:cxnLst>
              <a:rect l="0" t="0" r="r" b="b"/>
              <a:pathLst>
                <a:path w="975" h="911">
                  <a:moveTo>
                    <a:pt x="487" y="0"/>
                  </a:moveTo>
                  <a:lnTo>
                    <a:pt x="344" y="344"/>
                  </a:lnTo>
                  <a:lnTo>
                    <a:pt x="0" y="344"/>
                  </a:lnTo>
                  <a:lnTo>
                    <a:pt x="264" y="567"/>
                  </a:lnTo>
                  <a:lnTo>
                    <a:pt x="141" y="911"/>
                  </a:lnTo>
                  <a:lnTo>
                    <a:pt x="487" y="689"/>
                  </a:lnTo>
                  <a:lnTo>
                    <a:pt x="832" y="911"/>
                  </a:lnTo>
                  <a:lnTo>
                    <a:pt x="711" y="567"/>
                  </a:lnTo>
                  <a:lnTo>
                    <a:pt x="975" y="344"/>
                  </a:lnTo>
                  <a:lnTo>
                    <a:pt x="629" y="34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1DE569C5-0801-F149-A01E-053197ECDC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6231" y="4337354"/>
              <a:ext cx="90577" cy="8416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346" y="343"/>
                </a:cxn>
                <a:cxn ang="0">
                  <a:pos x="0" y="343"/>
                </a:cxn>
                <a:cxn ang="0">
                  <a:pos x="264" y="564"/>
                </a:cxn>
                <a:cxn ang="0">
                  <a:pos x="142" y="905"/>
                </a:cxn>
                <a:cxn ang="0">
                  <a:pos x="488" y="684"/>
                </a:cxn>
                <a:cxn ang="0">
                  <a:pos x="834" y="905"/>
                </a:cxn>
                <a:cxn ang="0">
                  <a:pos x="712" y="564"/>
                </a:cxn>
                <a:cxn ang="0">
                  <a:pos x="976" y="343"/>
                </a:cxn>
                <a:cxn ang="0">
                  <a:pos x="630" y="343"/>
                </a:cxn>
                <a:cxn ang="0">
                  <a:pos x="488" y="0"/>
                </a:cxn>
              </a:cxnLst>
              <a:rect l="0" t="0" r="r" b="b"/>
              <a:pathLst>
                <a:path w="976" h="905">
                  <a:moveTo>
                    <a:pt x="488" y="0"/>
                  </a:moveTo>
                  <a:lnTo>
                    <a:pt x="346" y="343"/>
                  </a:lnTo>
                  <a:lnTo>
                    <a:pt x="0" y="343"/>
                  </a:lnTo>
                  <a:lnTo>
                    <a:pt x="264" y="564"/>
                  </a:lnTo>
                  <a:lnTo>
                    <a:pt x="142" y="905"/>
                  </a:lnTo>
                  <a:lnTo>
                    <a:pt x="488" y="684"/>
                  </a:lnTo>
                  <a:lnTo>
                    <a:pt x="834" y="905"/>
                  </a:lnTo>
                  <a:lnTo>
                    <a:pt x="712" y="564"/>
                  </a:lnTo>
                  <a:lnTo>
                    <a:pt x="976" y="343"/>
                  </a:lnTo>
                  <a:lnTo>
                    <a:pt x="630" y="34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64C3BDF9-F023-6744-8299-9D2C1E859F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39601" y="4337354"/>
              <a:ext cx="91971" cy="84169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346" y="343"/>
                </a:cxn>
                <a:cxn ang="0">
                  <a:pos x="0" y="343"/>
                </a:cxn>
                <a:cxn ang="0">
                  <a:pos x="264" y="564"/>
                </a:cxn>
                <a:cxn ang="0">
                  <a:pos x="143" y="906"/>
                </a:cxn>
                <a:cxn ang="0">
                  <a:pos x="488" y="685"/>
                </a:cxn>
                <a:cxn ang="0">
                  <a:pos x="834" y="906"/>
                </a:cxn>
                <a:cxn ang="0">
                  <a:pos x="712" y="564"/>
                </a:cxn>
                <a:cxn ang="0">
                  <a:pos x="976" y="343"/>
                </a:cxn>
                <a:cxn ang="0">
                  <a:pos x="631" y="343"/>
                </a:cxn>
                <a:cxn ang="0">
                  <a:pos x="488" y="0"/>
                </a:cxn>
              </a:cxnLst>
              <a:rect l="0" t="0" r="r" b="b"/>
              <a:pathLst>
                <a:path w="976" h="906">
                  <a:moveTo>
                    <a:pt x="488" y="0"/>
                  </a:moveTo>
                  <a:lnTo>
                    <a:pt x="346" y="343"/>
                  </a:lnTo>
                  <a:lnTo>
                    <a:pt x="0" y="343"/>
                  </a:lnTo>
                  <a:lnTo>
                    <a:pt x="264" y="564"/>
                  </a:lnTo>
                  <a:lnTo>
                    <a:pt x="143" y="906"/>
                  </a:lnTo>
                  <a:lnTo>
                    <a:pt x="488" y="685"/>
                  </a:lnTo>
                  <a:lnTo>
                    <a:pt x="834" y="906"/>
                  </a:lnTo>
                  <a:lnTo>
                    <a:pt x="712" y="564"/>
                  </a:lnTo>
                  <a:lnTo>
                    <a:pt x="976" y="343"/>
                  </a:lnTo>
                  <a:lnTo>
                    <a:pt x="631" y="34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A587B9D-77F5-B64E-BA13-D463D49406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92064" y="3991203"/>
              <a:ext cx="90577" cy="84169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342" y="341"/>
                </a:cxn>
                <a:cxn ang="0">
                  <a:pos x="0" y="341"/>
                </a:cxn>
                <a:cxn ang="0">
                  <a:pos x="261" y="562"/>
                </a:cxn>
                <a:cxn ang="0">
                  <a:pos x="141" y="904"/>
                </a:cxn>
                <a:cxn ang="0">
                  <a:pos x="483" y="683"/>
                </a:cxn>
                <a:cxn ang="0">
                  <a:pos x="826" y="904"/>
                </a:cxn>
                <a:cxn ang="0">
                  <a:pos x="704" y="562"/>
                </a:cxn>
                <a:cxn ang="0">
                  <a:pos x="967" y="341"/>
                </a:cxn>
                <a:cxn ang="0">
                  <a:pos x="624" y="341"/>
                </a:cxn>
                <a:cxn ang="0">
                  <a:pos x="483" y="0"/>
                </a:cxn>
              </a:cxnLst>
              <a:rect l="0" t="0" r="r" b="b"/>
              <a:pathLst>
                <a:path w="967" h="904">
                  <a:moveTo>
                    <a:pt x="483" y="0"/>
                  </a:moveTo>
                  <a:lnTo>
                    <a:pt x="342" y="341"/>
                  </a:lnTo>
                  <a:lnTo>
                    <a:pt x="0" y="341"/>
                  </a:lnTo>
                  <a:lnTo>
                    <a:pt x="261" y="562"/>
                  </a:lnTo>
                  <a:lnTo>
                    <a:pt x="141" y="904"/>
                  </a:lnTo>
                  <a:lnTo>
                    <a:pt x="483" y="683"/>
                  </a:lnTo>
                  <a:lnTo>
                    <a:pt x="826" y="904"/>
                  </a:lnTo>
                  <a:lnTo>
                    <a:pt x="704" y="562"/>
                  </a:lnTo>
                  <a:lnTo>
                    <a:pt x="967" y="341"/>
                  </a:lnTo>
                  <a:lnTo>
                    <a:pt x="624" y="341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AD25EFB7-4426-0047-861C-7BC634B2EF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6231" y="3895886"/>
              <a:ext cx="90577" cy="84169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344" y="344"/>
                </a:cxn>
                <a:cxn ang="0">
                  <a:pos x="0" y="344"/>
                </a:cxn>
                <a:cxn ang="0">
                  <a:pos x="264" y="565"/>
                </a:cxn>
                <a:cxn ang="0">
                  <a:pos x="141" y="909"/>
                </a:cxn>
                <a:cxn ang="0">
                  <a:pos x="487" y="687"/>
                </a:cxn>
                <a:cxn ang="0">
                  <a:pos x="832" y="909"/>
                </a:cxn>
                <a:cxn ang="0">
                  <a:pos x="711" y="565"/>
                </a:cxn>
                <a:cxn ang="0">
                  <a:pos x="975" y="344"/>
                </a:cxn>
                <a:cxn ang="0">
                  <a:pos x="629" y="344"/>
                </a:cxn>
                <a:cxn ang="0">
                  <a:pos x="487" y="0"/>
                </a:cxn>
              </a:cxnLst>
              <a:rect l="0" t="0" r="r" b="b"/>
              <a:pathLst>
                <a:path w="975" h="909">
                  <a:moveTo>
                    <a:pt x="487" y="0"/>
                  </a:moveTo>
                  <a:lnTo>
                    <a:pt x="344" y="344"/>
                  </a:lnTo>
                  <a:lnTo>
                    <a:pt x="0" y="344"/>
                  </a:lnTo>
                  <a:lnTo>
                    <a:pt x="264" y="565"/>
                  </a:lnTo>
                  <a:lnTo>
                    <a:pt x="141" y="909"/>
                  </a:lnTo>
                  <a:lnTo>
                    <a:pt x="487" y="687"/>
                  </a:lnTo>
                  <a:lnTo>
                    <a:pt x="832" y="909"/>
                  </a:lnTo>
                  <a:lnTo>
                    <a:pt x="711" y="565"/>
                  </a:lnTo>
                  <a:lnTo>
                    <a:pt x="975" y="344"/>
                  </a:lnTo>
                  <a:lnTo>
                    <a:pt x="629" y="34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F0F8FF"/>
                </a:solidFill>
                <a:latin typeface="Arial" charset="0"/>
              </a:endParaRPr>
            </a:p>
          </p:txBody>
        </p:sp>
      </p:grpSp>
      <p:sp>
        <p:nvSpPr>
          <p:cNvPr id="20" name="Rectangle 39">
            <a:extLst>
              <a:ext uri="{FF2B5EF4-FFF2-40B4-BE49-F238E27FC236}">
                <a16:creationId xmlns:a16="http://schemas.microsoft.com/office/drawing/2014/main" id="{D48202FE-6F51-5E46-B135-212AA58421B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307670" y="629995"/>
            <a:ext cx="400050" cy="1539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de-DE" sz="1000" b="1" i="1" dirty="0">
                <a:solidFill>
                  <a:srgbClr val="F0F8FF"/>
                </a:solidFill>
              </a:rPr>
              <a:t>CAPRI</a:t>
            </a:r>
            <a:endParaRPr lang="en-GB" altLang="de-DE" dirty="0">
              <a:solidFill>
                <a:srgbClr val="F0F8FF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91CFDCE-186B-9546-8E8E-935D4488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99" y="404664"/>
            <a:ext cx="1658938" cy="6429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1456987-8A5C-0B48-82AA-9390613FF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28" y="404665"/>
            <a:ext cx="6492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9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5CAD-F57C-6D44-9351-F3ECE0A826F7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3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27DE-0B8E-614A-BB01-D1C6D5B4D99E}" type="datetime1">
              <a:rPr lang="de-DE" smtClean="0"/>
              <a:t>18.09.22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84B3-2AF3-2549-B850-B8647F462601}" type="datetime1">
              <a:rPr lang="de-DE" smtClean="0"/>
              <a:t>18.09.22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6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8D3D-C65A-5A4A-89D7-585CBA00F88A}" type="datetime1">
              <a:rPr lang="de-DE" smtClean="0"/>
              <a:t>18.09.22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1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884E-0560-804D-8ED7-2876C924719A}" type="datetime1">
              <a:rPr lang="de-DE" smtClean="0"/>
              <a:t>18.09.22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8F52-7762-4C42-B224-126D94E0AAAB}" type="datetime1">
              <a:rPr lang="de-DE" smtClean="0"/>
              <a:t>18.09.22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E849-1D12-AF4F-B37F-CFB56503FBF2}" type="datetime1">
              <a:rPr lang="de-DE" smtClean="0"/>
              <a:t>18.09.22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47860EA-5F04-E349-80F0-2BAC060F072D}"/>
              </a:ext>
            </a:extLst>
          </p:cNvPr>
          <p:cNvSpPr/>
          <p:nvPr userDrawn="1"/>
        </p:nvSpPr>
        <p:spPr>
          <a:xfrm>
            <a:off x="0" y="0"/>
            <a:ext cx="9144000" cy="1510747"/>
          </a:xfrm>
          <a:prstGeom prst="rect">
            <a:avLst/>
          </a:prstGeom>
          <a:solidFill>
            <a:srgbClr val="29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9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73A2-F240-A945-B6A6-222CBC14BB5D}" type="datetime1">
              <a:rPr lang="de-DE" smtClean="0"/>
              <a:t>18.09.22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DF5D-CA9B-014E-B300-26A576ABF25F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96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CEBF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pri-model.org/ts/dokuwiki/doku.php?id=star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4DA16-63DD-0346-9B2E-484D40214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the course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E7BD3D-8D8E-0E4B-8A65-7C9916E1A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Alexander </a:t>
            </a:r>
            <a:r>
              <a:rPr lang="en-GB" dirty="0" err="1"/>
              <a:t>Gocht</a:t>
            </a:r>
            <a:endParaRPr lang="en-GB" dirty="0"/>
          </a:p>
          <a:p>
            <a:r>
              <a:rPr lang="en-GB" sz="1400" dirty="0"/>
              <a:t>Thünen-Institute, Braunschweig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58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7B029-C003-414E-B698-49CBC1D7D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8B72B-2518-1B41-A745-4FAA2570E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Improved modelling capacity on CAPRI.</a:t>
            </a:r>
          </a:p>
          <a:p>
            <a:r>
              <a:rPr lang="en-GB" dirty="0"/>
              <a:t>After completing this training session, participants should be able to </a:t>
            </a:r>
          </a:p>
          <a:p>
            <a:pPr lvl="1"/>
            <a:r>
              <a:rPr lang="en-GB" dirty="0"/>
              <a:t>understand the </a:t>
            </a:r>
            <a:r>
              <a:rPr lang="en-GB" dirty="0">
                <a:solidFill>
                  <a:srgbClr val="FF0000"/>
                </a:solidFill>
              </a:rPr>
              <a:t>fundamentals</a:t>
            </a:r>
            <a:r>
              <a:rPr lang="en-GB" dirty="0"/>
              <a:t> of the CAPRI model </a:t>
            </a:r>
          </a:p>
          <a:p>
            <a:pPr lvl="1"/>
            <a:r>
              <a:rPr lang="en-GB" dirty="0"/>
              <a:t>use the </a:t>
            </a:r>
            <a:r>
              <a:rPr lang="en-GB" dirty="0">
                <a:solidFill>
                  <a:srgbClr val="FF0000"/>
                </a:solidFill>
              </a:rPr>
              <a:t>CAPRI model for scenario analysis </a:t>
            </a:r>
          </a:p>
          <a:p>
            <a:r>
              <a:rPr lang="en-GB" dirty="0"/>
              <a:t>Exchange of experience on economic modelling and CAPRI</a:t>
            </a:r>
          </a:p>
          <a:p>
            <a:pPr lvl="1"/>
            <a:r>
              <a:rPr lang="en-GB" dirty="0"/>
              <a:t>The training brings together modellers and researchers with mixed background and experience on ex-ante impact assessment </a:t>
            </a:r>
          </a:p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999EB0-2E61-0840-B5D3-F6F9C00C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3E3434-13AD-F64A-A22E-61F6CDAE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A36B87-CAD7-6E46-AF7C-1EDF81BD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6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8F5EB-0AA6-6749-AB48-C170FCAE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Learning by doing approach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53713-0E5F-924E-B4C5-6C429F1DB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Short introduction </a:t>
            </a:r>
            <a:r>
              <a:rPr lang="en-GB" sz="2400" dirty="0"/>
              <a:t>on each topic </a:t>
            </a:r>
          </a:p>
          <a:p>
            <a:r>
              <a:rPr lang="en-GB" sz="2400" dirty="0"/>
              <a:t>Background on methodological issues where appropriate </a:t>
            </a:r>
          </a:p>
          <a:p>
            <a:r>
              <a:rPr lang="en-GB" sz="2400" dirty="0"/>
              <a:t>Work individually or in small groups using </a:t>
            </a:r>
            <a:r>
              <a:rPr lang="en-GB" sz="2400" dirty="0">
                <a:solidFill>
                  <a:srgbClr val="FF0000"/>
                </a:solidFill>
              </a:rPr>
              <a:t>zoom break out groups</a:t>
            </a:r>
          </a:p>
          <a:p>
            <a:r>
              <a:rPr lang="en-GB" sz="2400" dirty="0"/>
              <a:t>Guided exercises support by course lecturers</a:t>
            </a:r>
          </a:p>
          <a:p>
            <a:r>
              <a:rPr lang="en-GB" sz="2400" dirty="0"/>
              <a:t>Presentation of each lecturer at the end each “hand on” training, what should have been achieved</a:t>
            </a:r>
          </a:p>
          <a:p>
            <a:r>
              <a:rPr lang="en-GB" sz="2400" dirty="0"/>
              <a:t>For </a:t>
            </a:r>
            <a:r>
              <a:rPr lang="en-GB" sz="2400" dirty="0">
                <a:solidFill>
                  <a:srgbClr val="FF0000"/>
                </a:solidFill>
              </a:rPr>
              <a:t>students doing the exam </a:t>
            </a:r>
            <a:r>
              <a:rPr lang="en-GB" sz="2400" dirty="0"/>
              <a:t>on the 10</a:t>
            </a:r>
            <a:r>
              <a:rPr lang="en-GB" sz="2400" baseline="30000" dirty="0"/>
              <a:t>th</a:t>
            </a:r>
            <a:r>
              <a:rPr lang="en-GB" sz="2400" dirty="0"/>
              <a:t> of October 2022 additional session after the CAPRI course from 9:00-16:00 is offered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E7F983-51FB-7049-B493-14E34ADE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69EF2F-8067-CA43-AC27-36D03129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961243-6314-1D4A-B24D-36681DC0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0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B9F64-C61F-ED48-83EB-D625820B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Technical aspects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3BC110-7FC3-A34D-AFA6-33B46996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CAPRI installation =&gt; already done </a:t>
            </a:r>
          </a:p>
          <a:p>
            <a:r>
              <a:rPr lang="en-AU" dirty="0"/>
              <a:t>Star 2.8 version</a:t>
            </a:r>
          </a:p>
          <a:p>
            <a:r>
              <a:rPr lang="en-AU" dirty="0"/>
              <a:t>JAVA (OpenJDK 17) (see GUI/java)</a:t>
            </a:r>
          </a:p>
          <a:p>
            <a:r>
              <a:rPr lang="en-AU" dirty="0"/>
              <a:t>GAMS </a:t>
            </a:r>
            <a:r>
              <a:rPr lang="de-DE" dirty="0"/>
              <a:t>34.3 (</a:t>
            </a:r>
            <a:r>
              <a:rPr lang="de-DE" dirty="0" err="1"/>
              <a:t>see</a:t>
            </a:r>
            <a:r>
              <a:rPr lang="de-DE" dirty="0"/>
              <a:t> also GUI/</a:t>
            </a:r>
            <a:r>
              <a:rPr lang="de-DE" dirty="0" err="1"/>
              <a:t>gams_exe</a:t>
            </a:r>
            <a:r>
              <a:rPr lang="de-DE" dirty="0"/>
              <a:t>/34.4) 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/>
              <a:t>Training materials</a:t>
            </a:r>
          </a:p>
          <a:p>
            <a:r>
              <a:rPr lang="en-AU" dirty="0"/>
              <a:t>shared via wiki page (password: </a:t>
            </a:r>
            <a:r>
              <a:rPr lang="de-DE" dirty="0"/>
              <a:t>CapriTS2022#</a:t>
            </a:r>
            <a:r>
              <a:rPr lang="en-AU" dirty="0"/>
              <a:t>) </a:t>
            </a:r>
          </a:p>
          <a:p>
            <a:r>
              <a:rPr lang="en-AU" dirty="0"/>
              <a:t>HU </a:t>
            </a:r>
            <a:r>
              <a:rPr lang="en-AU" dirty="0" err="1"/>
              <a:t>moodle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D37C8F-6079-C749-88A2-FB568561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FBFD90-16A4-854C-BBF6-C9318F3A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8F95BC-F9FB-7740-8932-482AA816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4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08265-EC09-944A-9EDA-71FB30DA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the Course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614503-AB83-F847-8A35-50BD14D10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See wiki</a:t>
            </a:r>
            <a:r>
              <a:rPr lang="en-GB" dirty="0"/>
              <a:t>:</a:t>
            </a:r>
          </a:p>
          <a:p>
            <a:r>
              <a:rPr lang="en-GB" dirty="0"/>
              <a:t>https://</a:t>
            </a:r>
            <a:r>
              <a:rPr lang="en-GB" dirty="0" err="1"/>
              <a:t>www.capri-model.org</a:t>
            </a:r>
            <a:r>
              <a:rPr lang="en-GB" dirty="0"/>
              <a:t>/</a:t>
            </a:r>
            <a:r>
              <a:rPr lang="en-GB" dirty="0" err="1"/>
              <a:t>ts</a:t>
            </a:r>
            <a:r>
              <a:rPr lang="en-GB" dirty="0"/>
              <a:t>/</a:t>
            </a:r>
            <a:r>
              <a:rPr lang="en-GB" dirty="0" err="1"/>
              <a:t>dokuwiki</a:t>
            </a:r>
            <a:r>
              <a:rPr lang="en-GB" dirty="0"/>
              <a:t>/</a:t>
            </a:r>
            <a:r>
              <a:rPr lang="en-GB" dirty="0" err="1"/>
              <a:t>doku.php?id</a:t>
            </a:r>
            <a:r>
              <a:rPr lang="en-GB" dirty="0"/>
              <a:t>=start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DFC3B0-78C1-3243-8DC6-D354CF2E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01691F-0F22-EB4A-BA99-D2D42A86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E07AE1-644B-F343-A3DE-C6ACCEB6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4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280AF-2E1E-C447-9649-F97A8F42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Technical aspects </a:t>
            </a:r>
            <a:r>
              <a:rPr lang="en-GB" b="1" dirty="0" err="1"/>
              <a:t>cnt</a:t>
            </a:r>
            <a:r>
              <a:rPr lang="en-GB" b="1" dirty="0"/>
              <a:t>.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85D4C6-F234-3847-A6D2-E8115EB4F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Software needed at your own computer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Editors: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Notepad++ Version 7.5.6 (free available)</a:t>
            </a:r>
          </a:p>
          <a:p>
            <a:pPr lvl="1">
              <a:lnSpc>
                <a:spcPct val="100000"/>
              </a:lnSpc>
            </a:pPr>
            <a:r>
              <a:rPr lang="en-GB" sz="1800" dirty="0" err="1"/>
              <a:t>Kedit</a:t>
            </a:r>
            <a:r>
              <a:rPr lang="en-GB" sz="1800" dirty="0"/>
              <a:t> (download link http://</a:t>
            </a:r>
            <a:r>
              <a:rPr lang="en-GB" sz="1800" dirty="0" err="1"/>
              <a:t>www.kedit.com</a:t>
            </a:r>
            <a:r>
              <a:rPr lang="en-GB" sz="1800" dirty="0"/>
              <a:t>/</a:t>
            </a:r>
            <a:r>
              <a:rPr lang="en-GB" sz="1800" dirty="0" err="1"/>
              <a:t>kedit.downup.installer.html</a:t>
            </a:r>
            <a:r>
              <a:rPr lang="en-GB" sz="1800" dirty="0"/>
              <a:t>)  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GAMSIDE (in </a:t>
            </a:r>
            <a:r>
              <a:rPr lang="en-GB" sz="1800" dirty="0" err="1"/>
              <a:t>gams_exe</a:t>
            </a:r>
            <a:r>
              <a:rPr lang="en-GB" sz="1800" dirty="0"/>
              <a:t>/34.3 included)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Studio (in </a:t>
            </a:r>
            <a:r>
              <a:rPr lang="en-GB" sz="1800" dirty="0" err="1"/>
              <a:t>gams_exe</a:t>
            </a:r>
            <a:r>
              <a:rPr lang="en-GB" sz="1800" dirty="0"/>
              <a:t>/34.3 included)</a:t>
            </a:r>
          </a:p>
          <a:p>
            <a:pPr lvl="1">
              <a:lnSpc>
                <a:spcPct val="100000"/>
              </a:lnSpc>
            </a:pPr>
            <a:r>
              <a:rPr lang="en-GB" sz="1800" dirty="0" err="1"/>
              <a:t>Ultraedit</a:t>
            </a:r>
            <a:r>
              <a:rPr lang="en-GB" sz="1800" dirty="0"/>
              <a:t> (trail version)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Microsoft Excel, </a:t>
            </a:r>
            <a:r>
              <a:rPr lang="en-GB" sz="1800" dirty="0" err="1"/>
              <a:t>Powerpoint</a:t>
            </a: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2400" dirty="0"/>
              <a:t>Please ensure that you have a </a:t>
            </a:r>
            <a:r>
              <a:rPr lang="en-GB" sz="2400" dirty="0">
                <a:solidFill>
                  <a:srgbClr val="FF0000"/>
                </a:solidFill>
              </a:rPr>
              <a:t>keyboard language-setting familiar to you</a:t>
            </a:r>
            <a:r>
              <a:rPr lang="en-GB" sz="2400" dirty="0"/>
              <a:t>.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4D9517-4E63-4949-980E-D4FDFFBE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990187-7D5F-7A45-A0CC-B0D16E48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D2CF07-E4BB-CB43-A460-6AC1A889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6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D6162-CAB5-0049-8FBF-17D20132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us start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8316A4-43EF-2C41-9D67-D15A48C09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First a short round-table, please state: </a:t>
            </a:r>
          </a:p>
          <a:p>
            <a:r>
              <a:rPr lang="en-GB"/>
              <a:t>Your name </a:t>
            </a:r>
          </a:p>
          <a:p>
            <a:r>
              <a:rPr lang="en-GB"/>
              <a:t>Your affiliation</a:t>
            </a:r>
          </a:p>
          <a:p>
            <a:r>
              <a:rPr lang="en-GB"/>
              <a:t>Experience with CAPRI or other economic models</a:t>
            </a:r>
          </a:p>
          <a:p>
            <a:r>
              <a:rPr lang="en-GB"/>
              <a:t>If you want, the reason why you attend ... </a:t>
            </a:r>
          </a:p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DDF28D-B388-0D45-A222-6F64FA40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2778B0-4A16-1443-B555-BDB26A97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6D6F39-AD82-5D44-8F62-7120CAFD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9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A4417-ED91-984E-AD2B-D45DE82C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Zoom 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9524B2-7CCF-0948-92F2-BCF963630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45D1BA-1870-714B-99B8-81C5AEC3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7AF650-494B-8249-A556-75D00962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6132F5-92F5-1645-9A6D-190FA1FB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8</a:t>
            </a:fld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098ACD-18C2-074E-A3EA-63F3D9AAC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7900275" cy="41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F6DC5-4C9B-374E-A3A2-4EBB2123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0674"/>
            <a:ext cx="7886700" cy="1325563"/>
          </a:xfrm>
        </p:spPr>
        <p:txBody>
          <a:bodyPr/>
          <a:lstStyle/>
          <a:p>
            <a:r>
              <a:rPr lang="en-GB"/>
              <a:t>Online course with zoom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853657-05EB-CD43-B6DE-49DCE9617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400"/>
              <a:t>Please unmute your micro when you are not talking</a:t>
            </a:r>
          </a:p>
          <a:p>
            <a:r>
              <a:rPr lang="en-GB" sz="2400"/>
              <a:t>Use your video when possible</a:t>
            </a:r>
          </a:p>
          <a:p>
            <a:r>
              <a:rPr lang="en-GB" sz="2400"/>
              <a:t>Display in zoom your name and the abbreviation of your institute and the country if you are not from Germany </a:t>
            </a:r>
          </a:p>
          <a:p>
            <a:pPr marL="0" indent="0">
              <a:buNone/>
            </a:pPr>
            <a:endParaRPr lang="en-GB" sz="2400"/>
          </a:p>
          <a:p>
            <a:endParaRPr lang="en-GB" sz="2400"/>
          </a:p>
          <a:p>
            <a:endParaRPr lang="en-GB" sz="2400"/>
          </a:p>
          <a:p>
            <a:r>
              <a:rPr lang="en-GB" sz="2400"/>
              <a:t>Break out sessions (have a small test)</a:t>
            </a:r>
          </a:p>
          <a:p>
            <a:r>
              <a:rPr lang="en-GB" sz="2400"/>
              <a:t>Get accustomed with sharing your screen</a:t>
            </a:r>
          </a:p>
          <a:p>
            <a:r>
              <a:rPr lang="en-GB" sz="2400"/>
              <a:t>Use the chat function when you have a question </a:t>
            </a:r>
          </a:p>
          <a:p>
            <a:pPr marL="0" indent="0">
              <a:buNone/>
            </a:pPr>
            <a:endParaRPr lang="en-GB" sz="2400"/>
          </a:p>
          <a:p>
            <a:endParaRPr lang="en-GB" sz="2400"/>
          </a:p>
          <a:p>
            <a:r>
              <a:rPr lang="en-GB" sz="2400"/>
              <a:t>Rise hands</a:t>
            </a:r>
          </a:p>
          <a:p>
            <a:r>
              <a:rPr lang="en-GB" sz="2400"/>
              <a:t>Indicate if you have completed the task</a:t>
            </a:r>
          </a:p>
          <a:p>
            <a:pPr marL="457200" indent="-457200">
              <a:buFont typeface="+mj-lt"/>
              <a:buAutoNum type="arabicPeriod"/>
            </a:pPr>
            <a:endParaRPr lang="en-GB" sz="2400"/>
          </a:p>
          <a:p>
            <a:pPr marL="0" indent="0">
              <a:buNone/>
            </a:pPr>
            <a:endParaRPr lang="en-GB" sz="2400"/>
          </a:p>
          <a:p>
            <a:endParaRPr lang="en-GB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51B8D9-2D33-6848-82A0-BEB61001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7F4E-0529-8148-BA53-95A32A9EF2F6}" type="datetime1">
              <a:rPr lang="de-DE" smtClean="0"/>
              <a:t>18.09.22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4A0D56-CD0F-FE4C-9F27-642FD742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ADFA1D-347B-7D4C-A1D7-403E80CD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9</a:t>
            </a:fld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C1587E9-4F8F-3141-9207-2184D39D3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92" y="3067528"/>
            <a:ext cx="3289300" cy="6088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AA6C1A7-652A-6C48-836F-F3B5011E9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862" y="4205834"/>
            <a:ext cx="2162175" cy="13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4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415</Words>
  <Application>Microsoft Macintosh PowerPoint</Application>
  <PresentationFormat>Bildschirmpräsentation (4:3)</PresentationFormat>
  <Paragraphs>77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Introduction to the course</vt:lpstr>
      <vt:lpstr>Aim</vt:lpstr>
      <vt:lpstr>Learning by doing approach</vt:lpstr>
      <vt:lpstr>Technical aspects</vt:lpstr>
      <vt:lpstr>Structure of the Course</vt:lpstr>
      <vt:lpstr>Technical aspects cnt.</vt:lpstr>
      <vt:lpstr>Let us start</vt:lpstr>
      <vt:lpstr>Zoom Overview</vt:lpstr>
      <vt:lpstr>Online course with zoom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CAPRI</dc:title>
  <dc:creator>Alex Gocht</dc:creator>
  <cp:lastModifiedBy>Alex Gocht</cp:lastModifiedBy>
  <cp:revision>28</cp:revision>
  <dcterms:created xsi:type="dcterms:W3CDTF">2020-09-07T10:57:57Z</dcterms:created>
  <dcterms:modified xsi:type="dcterms:W3CDTF">2022-09-18T10:13:32Z</dcterms:modified>
</cp:coreProperties>
</file>