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sldIdLst>
    <p:sldId id="256" r:id="rId2"/>
    <p:sldId id="332" r:id="rId3"/>
    <p:sldId id="333" r:id="rId4"/>
    <p:sldId id="334" r:id="rId5"/>
    <p:sldId id="342" r:id="rId6"/>
    <p:sldId id="343" r:id="rId7"/>
    <p:sldId id="335" r:id="rId8"/>
    <p:sldId id="340" r:id="rId9"/>
    <p:sldId id="337" r:id="rId10"/>
    <p:sldId id="344" r:id="rId11"/>
    <p:sldId id="339" r:id="rId12"/>
    <p:sldId id="25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85"/>
    <p:restoredTop sz="94694"/>
  </p:normalViewPr>
  <p:slideViewPr>
    <p:cSldViewPr snapToGrid="0" snapToObjects="1">
      <p:cViewPr varScale="1">
        <p:scale>
          <a:sx n="121" d="100"/>
          <a:sy n="121" d="100"/>
        </p:scale>
        <p:origin x="21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307735-0A30-D54E-90FE-AF1848ED6D1C}" type="datetimeFigureOut">
              <a:rPr lang="en-GB" smtClean="0"/>
              <a:t>18/09/2022</a:t>
            </a:fld>
            <a:endParaRPr lang="en-GB"/>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B0F3B6-7F1E-1740-B9FF-1F6971655E81}" type="slidenum">
              <a:rPr lang="en-GB" smtClean="0"/>
              <a:t>‹Nr.›</a:t>
            </a:fld>
            <a:endParaRPr lang="en-GB"/>
          </a:p>
        </p:txBody>
      </p:sp>
    </p:spTree>
    <p:extLst>
      <p:ext uri="{BB962C8B-B14F-4D97-AF65-F5344CB8AC3E}">
        <p14:creationId xmlns:p14="http://schemas.microsoft.com/office/powerpoint/2010/main" val="1120860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rgbClr val="F0F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7539"/>
            <a:ext cx="7772400" cy="1792423"/>
          </a:xfrm>
          <a:noFill/>
        </p:spPr>
        <p:txBody>
          <a:bodyPr anchor="b">
            <a:normAutofit/>
          </a:bodyPr>
          <a:lstStyle>
            <a:lvl1pPr algn="ctr">
              <a:defRPr sz="4000">
                <a:solidFill>
                  <a:schemeClr val="accent1">
                    <a:lumMod val="50000"/>
                  </a:schemeClr>
                </a:solidFill>
              </a:defRPr>
            </a:lvl1pPr>
          </a:lstStyle>
          <a:p>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D0C8758-839B-FD48-8DF9-F6B6C3E3204F}" type="datetime1">
              <a:rPr lang="de-DE" smtClean="0"/>
              <a:t>18.09.22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1DF5D-CA9B-014E-B300-26A576ABF25F}" type="slidenum">
              <a:rPr lang="en-GB" smtClean="0"/>
              <a:t>‹Nr.›</a:t>
            </a:fld>
            <a:endParaRPr lang="en-GB"/>
          </a:p>
        </p:txBody>
      </p:sp>
      <p:grpSp>
        <p:nvGrpSpPr>
          <p:cNvPr id="7" name="Gruppieren 6">
            <a:extLst>
              <a:ext uri="{FF2B5EF4-FFF2-40B4-BE49-F238E27FC236}">
                <a16:creationId xmlns:a16="http://schemas.microsoft.com/office/drawing/2014/main" id="{B01ECC5D-66E1-994D-8B0B-AC40DA1349DD}"/>
              </a:ext>
            </a:extLst>
          </p:cNvPr>
          <p:cNvGrpSpPr/>
          <p:nvPr userDrawn="1"/>
        </p:nvGrpSpPr>
        <p:grpSpPr>
          <a:xfrm>
            <a:off x="8227791" y="404665"/>
            <a:ext cx="564173" cy="595313"/>
            <a:chOff x="6249144" y="3861048"/>
            <a:chExt cx="611187" cy="595313"/>
          </a:xfrm>
          <a:solidFill>
            <a:srgbClr val="DCEBFA"/>
          </a:solidFill>
        </p:grpSpPr>
        <p:sp>
          <p:nvSpPr>
            <p:cNvPr id="8" name="Freeform 27">
              <a:extLst>
                <a:ext uri="{FF2B5EF4-FFF2-40B4-BE49-F238E27FC236}">
                  <a16:creationId xmlns:a16="http://schemas.microsoft.com/office/drawing/2014/main" id="{D6F49095-07C9-D345-8CBF-98AC6327BBE7}"/>
                </a:ext>
              </a:extLst>
            </p:cNvPr>
            <p:cNvSpPr>
              <a:spLocks noChangeAspect="1"/>
            </p:cNvSpPr>
            <p:nvPr/>
          </p:nvSpPr>
          <p:spPr bwMode="auto">
            <a:xfrm>
              <a:off x="6290391" y="4248447"/>
              <a:ext cx="90577" cy="84169"/>
            </a:xfrm>
            <a:custGeom>
              <a:avLst/>
              <a:gdLst/>
              <a:ahLst/>
              <a:cxnLst>
                <a:cxn ang="0">
                  <a:pos x="483" y="0"/>
                </a:cxn>
                <a:cxn ang="0">
                  <a:pos x="342" y="344"/>
                </a:cxn>
                <a:cxn ang="0">
                  <a:pos x="0" y="344"/>
                </a:cxn>
                <a:cxn ang="0">
                  <a:pos x="261" y="567"/>
                </a:cxn>
                <a:cxn ang="0">
                  <a:pos x="140" y="911"/>
                </a:cxn>
                <a:cxn ang="0">
                  <a:pos x="483" y="689"/>
                </a:cxn>
                <a:cxn ang="0">
                  <a:pos x="827" y="911"/>
                </a:cxn>
                <a:cxn ang="0">
                  <a:pos x="706" y="567"/>
                </a:cxn>
                <a:cxn ang="0">
                  <a:pos x="968" y="344"/>
                </a:cxn>
                <a:cxn ang="0">
                  <a:pos x="625" y="344"/>
                </a:cxn>
                <a:cxn ang="0">
                  <a:pos x="483" y="0"/>
                </a:cxn>
              </a:cxnLst>
              <a:rect l="0" t="0" r="r" b="b"/>
              <a:pathLst>
                <a:path w="968" h="911">
                  <a:moveTo>
                    <a:pt x="483" y="0"/>
                  </a:moveTo>
                  <a:lnTo>
                    <a:pt x="342" y="344"/>
                  </a:lnTo>
                  <a:lnTo>
                    <a:pt x="0" y="344"/>
                  </a:lnTo>
                  <a:lnTo>
                    <a:pt x="261" y="567"/>
                  </a:lnTo>
                  <a:lnTo>
                    <a:pt x="140" y="911"/>
                  </a:lnTo>
                  <a:lnTo>
                    <a:pt x="483" y="689"/>
                  </a:lnTo>
                  <a:lnTo>
                    <a:pt x="827" y="911"/>
                  </a:lnTo>
                  <a:lnTo>
                    <a:pt x="706" y="567"/>
                  </a:lnTo>
                  <a:lnTo>
                    <a:pt x="968" y="344"/>
                  </a:lnTo>
                  <a:lnTo>
                    <a:pt x="625" y="344"/>
                  </a:lnTo>
                  <a:lnTo>
                    <a:pt x="483"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9" name="Freeform 28">
              <a:extLst>
                <a:ext uri="{FF2B5EF4-FFF2-40B4-BE49-F238E27FC236}">
                  <a16:creationId xmlns:a16="http://schemas.microsoft.com/office/drawing/2014/main" id="{75570C70-CA07-6040-87F1-A66FA5ADA022}"/>
                </a:ext>
              </a:extLst>
            </p:cNvPr>
            <p:cNvSpPr>
              <a:spLocks noChangeAspect="1"/>
            </p:cNvSpPr>
            <p:nvPr/>
          </p:nvSpPr>
          <p:spPr bwMode="auto">
            <a:xfrm>
              <a:off x="6769754" y="4119686"/>
              <a:ext cx="90577" cy="84169"/>
            </a:xfrm>
            <a:custGeom>
              <a:avLst/>
              <a:gdLst/>
              <a:ahLst/>
              <a:cxnLst>
                <a:cxn ang="0">
                  <a:pos x="484" y="0"/>
                </a:cxn>
                <a:cxn ang="0">
                  <a:pos x="343" y="344"/>
                </a:cxn>
                <a:cxn ang="0">
                  <a:pos x="0" y="344"/>
                </a:cxn>
                <a:cxn ang="0">
                  <a:pos x="261" y="565"/>
                </a:cxn>
                <a:cxn ang="0">
                  <a:pos x="141" y="910"/>
                </a:cxn>
                <a:cxn ang="0">
                  <a:pos x="484" y="687"/>
                </a:cxn>
                <a:cxn ang="0">
                  <a:pos x="828" y="910"/>
                </a:cxn>
                <a:cxn ang="0">
                  <a:pos x="706" y="565"/>
                </a:cxn>
                <a:cxn ang="0">
                  <a:pos x="969" y="344"/>
                </a:cxn>
                <a:cxn ang="0">
                  <a:pos x="626" y="344"/>
                </a:cxn>
                <a:cxn ang="0">
                  <a:pos x="484" y="0"/>
                </a:cxn>
              </a:cxnLst>
              <a:rect l="0" t="0" r="r" b="b"/>
              <a:pathLst>
                <a:path w="969" h="910">
                  <a:moveTo>
                    <a:pt x="484" y="0"/>
                  </a:moveTo>
                  <a:lnTo>
                    <a:pt x="343" y="344"/>
                  </a:lnTo>
                  <a:lnTo>
                    <a:pt x="0" y="344"/>
                  </a:lnTo>
                  <a:lnTo>
                    <a:pt x="261" y="565"/>
                  </a:lnTo>
                  <a:lnTo>
                    <a:pt x="141" y="910"/>
                  </a:lnTo>
                  <a:lnTo>
                    <a:pt x="484" y="687"/>
                  </a:lnTo>
                  <a:lnTo>
                    <a:pt x="828" y="910"/>
                  </a:lnTo>
                  <a:lnTo>
                    <a:pt x="706" y="565"/>
                  </a:lnTo>
                  <a:lnTo>
                    <a:pt x="969" y="344"/>
                  </a:lnTo>
                  <a:lnTo>
                    <a:pt x="626" y="344"/>
                  </a:lnTo>
                  <a:lnTo>
                    <a:pt x="484"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0" name="Freeform 29">
              <a:extLst>
                <a:ext uri="{FF2B5EF4-FFF2-40B4-BE49-F238E27FC236}">
                  <a16:creationId xmlns:a16="http://schemas.microsoft.com/office/drawing/2014/main" id="{6D07A179-872D-174D-A650-117251E5BF4F}"/>
                </a:ext>
              </a:extLst>
            </p:cNvPr>
            <p:cNvSpPr>
              <a:spLocks noChangeAspect="1"/>
            </p:cNvSpPr>
            <p:nvPr/>
          </p:nvSpPr>
          <p:spPr bwMode="auto">
            <a:xfrm>
              <a:off x="6507777" y="3861048"/>
              <a:ext cx="90577" cy="84169"/>
            </a:xfrm>
            <a:custGeom>
              <a:avLst/>
              <a:gdLst/>
              <a:ahLst/>
              <a:cxnLst>
                <a:cxn ang="0">
                  <a:pos x="486" y="0"/>
                </a:cxn>
                <a:cxn ang="0">
                  <a:pos x="344" y="345"/>
                </a:cxn>
                <a:cxn ang="0">
                  <a:pos x="0" y="345"/>
                </a:cxn>
                <a:cxn ang="0">
                  <a:pos x="264" y="567"/>
                </a:cxn>
                <a:cxn ang="0">
                  <a:pos x="141" y="911"/>
                </a:cxn>
                <a:cxn ang="0">
                  <a:pos x="486" y="689"/>
                </a:cxn>
                <a:cxn ang="0">
                  <a:pos x="832" y="911"/>
                </a:cxn>
                <a:cxn ang="0">
                  <a:pos x="710" y="567"/>
                </a:cxn>
                <a:cxn ang="0">
                  <a:pos x="974" y="345"/>
                </a:cxn>
                <a:cxn ang="0">
                  <a:pos x="629" y="345"/>
                </a:cxn>
                <a:cxn ang="0">
                  <a:pos x="486" y="0"/>
                </a:cxn>
              </a:cxnLst>
              <a:rect l="0" t="0" r="r" b="b"/>
              <a:pathLst>
                <a:path w="974" h="911">
                  <a:moveTo>
                    <a:pt x="486" y="0"/>
                  </a:moveTo>
                  <a:lnTo>
                    <a:pt x="344" y="345"/>
                  </a:lnTo>
                  <a:lnTo>
                    <a:pt x="0" y="345"/>
                  </a:lnTo>
                  <a:lnTo>
                    <a:pt x="264" y="567"/>
                  </a:lnTo>
                  <a:lnTo>
                    <a:pt x="141" y="911"/>
                  </a:lnTo>
                  <a:lnTo>
                    <a:pt x="486" y="689"/>
                  </a:lnTo>
                  <a:lnTo>
                    <a:pt x="832" y="911"/>
                  </a:lnTo>
                  <a:lnTo>
                    <a:pt x="710" y="567"/>
                  </a:lnTo>
                  <a:lnTo>
                    <a:pt x="974" y="345"/>
                  </a:lnTo>
                  <a:lnTo>
                    <a:pt x="629" y="345"/>
                  </a:lnTo>
                  <a:lnTo>
                    <a:pt x="486"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1" name="Freeform 30">
              <a:extLst>
                <a:ext uri="{FF2B5EF4-FFF2-40B4-BE49-F238E27FC236}">
                  <a16:creationId xmlns:a16="http://schemas.microsoft.com/office/drawing/2014/main" id="{352852F9-A85F-B140-BDB7-27A632C115AA}"/>
                </a:ext>
              </a:extLst>
            </p:cNvPr>
            <p:cNvSpPr>
              <a:spLocks noChangeAspect="1"/>
            </p:cNvSpPr>
            <p:nvPr/>
          </p:nvSpPr>
          <p:spPr bwMode="auto">
            <a:xfrm>
              <a:off x="6249144" y="4118292"/>
              <a:ext cx="90577" cy="84169"/>
            </a:xfrm>
            <a:custGeom>
              <a:avLst/>
              <a:gdLst/>
              <a:ahLst/>
              <a:cxnLst>
                <a:cxn ang="0">
                  <a:pos x="484" y="0"/>
                </a:cxn>
                <a:cxn ang="0">
                  <a:pos x="343" y="344"/>
                </a:cxn>
                <a:cxn ang="0">
                  <a:pos x="0" y="344"/>
                </a:cxn>
                <a:cxn ang="0">
                  <a:pos x="261" y="567"/>
                </a:cxn>
                <a:cxn ang="0">
                  <a:pos x="141" y="911"/>
                </a:cxn>
                <a:cxn ang="0">
                  <a:pos x="484" y="688"/>
                </a:cxn>
                <a:cxn ang="0">
                  <a:pos x="828" y="911"/>
                </a:cxn>
                <a:cxn ang="0">
                  <a:pos x="706" y="567"/>
                </a:cxn>
                <a:cxn ang="0">
                  <a:pos x="969" y="344"/>
                </a:cxn>
                <a:cxn ang="0">
                  <a:pos x="626" y="344"/>
                </a:cxn>
                <a:cxn ang="0">
                  <a:pos x="484" y="0"/>
                </a:cxn>
              </a:cxnLst>
              <a:rect l="0" t="0" r="r" b="b"/>
              <a:pathLst>
                <a:path w="969" h="911">
                  <a:moveTo>
                    <a:pt x="484" y="0"/>
                  </a:moveTo>
                  <a:lnTo>
                    <a:pt x="343" y="344"/>
                  </a:lnTo>
                  <a:lnTo>
                    <a:pt x="0" y="344"/>
                  </a:lnTo>
                  <a:lnTo>
                    <a:pt x="261" y="567"/>
                  </a:lnTo>
                  <a:lnTo>
                    <a:pt x="141" y="911"/>
                  </a:lnTo>
                  <a:lnTo>
                    <a:pt x="484" y="688"/>
                  </a:lnTo>
                  <a:lnTo>
                    <a:pt x="828" y="911"/>
                  </a:lnTo>
                  <a:lnTo>
                    <a:pt x="706" y="567"/>
                  </a:lnTo>
                  <a:lnTo>
                    <a:pt x="969" y="344"/>
                  </a:lnTo>
                  <a:lnTo>
                    <a:pt x="626" y="344"/>
                  </a:lnTo>
                  <a:lnTo>
                    <a:pt x="484"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2" name="Freeform 31">
              <a:extLst>
                <a:ext uri="{FF2B5EF4-FFF2-40B4-BE49-F238E27FC236}">
                  <a16:creationId xmlns:a16="http://schemas.microsoft.com/office/drawing/2014/main" id="{6A7D394B-3649-464A-8800-F2C8E331EC5E}"/>
                </a:ext>
              </a:extLst>
            </p:cNvPr>
            <p:cNvSpPr>
              <a:spLocks noChangeAspect="1"/>
            </p:cNvSpPr>
            <p:nvPr/>
          </p:nvSpPr>
          <p:spPr bwMode="auto">
            <a:xfrm>
              <a:off x="6507777" y="4372192"/>
              <a:ext cx="90577" cy="84169"/>
            </a:xfrm>
            <a:custGeom>
              <a:avLst/>
              <a:gdLst/>
              <a:ahLst/>
              <a:cxnLst>
                <a:cxn ang="0">
                  <a:pos x="483" y="0"/>
                </a:cxn>
                <a:cxn ang="0">
                  <a:pos x="342" y="344"/>
                </a:cxn>
                <a:cxn ang="0">
                  <a:pos x="0" y="344"/>
                </a:cxn>
                <a:cxn ang="0">
                  <a:pos x="261" y="567"/>
                </a:cxn>
                <a:cxn ang="0">
                  <a:pos x="141" y="911"/>
                </a:cxn>
                <a:cxn ang="0">
                  <a:pos x="483" y="689"/>
                </a:cxn>
                <a:cxn ang="0">
                  <a:pos x="827" y="911"/>
                </a:cxn>
                <a:cxn ang="0">
                  <a:pos x="706" y="567"/>
                </a:cxn>
                <a:cxn ang="0">
                  <a:pos x="968" y="344"/>
                </a:cxn>
                <a:cxn ang="0">
                  <a:pos x="626" y="344"/>
                </a:cxn>
                <a:cxn ang="0">
                  <a:pos x="483" y="0"/>
                </a:cxn>
              </a:cxnLst>
              <a:rect l="0" t="0" r="r" b="b"/>
              <a:pathLst>
                <a:path w="968" h="911">
                  <a:moveTo>
                    <a:pt x="483" y="0"/>
                  </a:moveTo>
                  <a:lnTo>
                    <a:pt x="342" y="344"/>
                  </a:lnTo>
                  <a:lnTo>
                    <a:pt x="0" y="344"/>
                  </a:lnTo>
                  <a:lnTo>
                    <a:pt x="261" y="567"/>
                  </a:lnTo>
                  <a:lnTo>
                    <a:pt x="141" y="911"/>
                  </a:lnTo>
                  <a:lnTo>
                    <a:pt x="483" y="689"/>
                  </a:lnTo>
                  <a:lnTo>
                    <a:pt x="827" y="911"/>
                  </a:lnTo>
                  <a:lnTo>
                    <a:pt x="706" y="567"/>
                  </a:lnTo>
                  <a:lnTo>
                    <a:pt x="968" y="344"/>
                  </a:lnTo>
                  <a:lnTo>
                    <a:pt x="626" y="344"/>
                  </a:lnTo>
                  <a:lnTo>
                    <a:pt x="483"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3" name="Freeform 32">
              <a:extLst>
                <a:ext uri="{FF2B5EF4-FFF2-40B4-BE49-F238E27FC236}">
                  <a16:creationId xmlns:a16="http://schemas.microsoft.com/office/drawing/2014/main" id="{4901ED79-DD5C-DD43-B19D-6B6B7A174B74}"/>
                </a:ext>
              </a:extLst>
            </p:cNvPr>
            <p:cNvSpPr>
              <a:spLocks noChangeAspect="1"/>
            </p:cNvSpPr>
            <p:nvPr/>
          </p:nvSpPr>
          <p:spPr bwMode="auto">
            <a:xfrm>
              <a:off x="6727113" y="3992875"/>
              <a:ext cx="90577" cy="84169"/>
            </a:xfrm>
            <a:custGeom>
              <a:avLst/>
              <a:gdLst/>
              <a:ahLst/>
              <a:cxnLst>
                <a:cxn ang="0">
                  <a:pos x="487" y="0"/>
                </a:cxn>
                <a:cxn ang="0">
                  <a:pos x="344" y="343"/>
                </a:cxn>
                <a:cxn ang="0">
                  <a:pos x="0" y="343"/>
                </a:cxn>
                <a:cxn ang="0">
                  <a:pos x="263" y="564"/>
                </a:cxn>
                <a:cxn ang="0">
                  <a:pos x="141" y="905"/>
                </a:cxn>
                <a:cxn ang="0">
                  <a:pos x="487" y="684"/>
                </a:cxn>
                <a:cxn ang="0">
                  <a:pos x="831" y="905"/>
                </a:cxn>
                <a:cxn ang="0">
                  <a:pos x="709" y="564"/>
                </a:cxn>
                <a:cxn ang="0">
                  <a:pos x="973" y="343"/>
                </a:cxn>
                <a:cxn ang="0">
                  <a:pos x="628" y="343"/>
                </a:cxn>
                <a:cxn ang="0">
                  <a:pos x="487" y="0"/>
                </a:cxn>
              </a:cxnLst>
              <a:rect l="0" t="0" r="r" b="b"/>
              <a:pathLst>
                <a:path w="973" h="905">
                  <a:moveTo>
                    <a:pt x="487" y="0"/>
                  </a:moveTo>
                  <a:lnTo>
                    <a:pt x="344" y="343"/>
                  </a:lnTo>
                  <a:lnTo>
                    <a:pt x="0" y="343"/>
                  </a:lnTo>
                  <a:lnTo>
                    <a:pt x="263" y="564"/>
                  </a:lnTo>
                  <a:lnTo>
                    <a:pt x="141" y="905"/>
                  </a:lnTo>
                  <a:lnTo>
                    <a:pt x="487" y="684"/>
                  </a:lnTo>
                  <a:lnTo>
                    <a:pt x="831" y="905"/>
                  </a:lnTo>
                  <a:lnTo>
                    <a:pt x="709" y="564"/>
                  </a:lnTo>
                  <a:lnTo>
                    <a:pt x="973" y="343"/>
                  </a:lnTo>
                  <a:lnTo>
                    <a:pt x="628" y="343"/>
                  </a:lnTo>
                  <a:lnTo>
                    <a:pt x="487"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4" name="Freeform 33">
              <a:extLst>
                <a:ext uri="{FF2B5EF4-FFF2-40B4-BE49-F238E27FC236}">
                  <a16:creationId xmlns:a16="http://schemas.microsoft.com/office/drawing/2014/main" id="{EF148EBC-A2DA-544B-A288-0DDC828C8DDA}"/>
                </a:ext>
              </a:extLst>
            </p:cNvPr>
            <p:cNvSpPr>
              <a:spLocks noChangeAspect="1"/>
            </p:cNvSpPr>
            <p:nvPr/>
          </p:nvSpPr>
          <p:spPr bwMode="auto">
            <a:xfrm>
              <a:off x="6642946" y="3895886"/>
              <a:ext cx="90577" cy="84169"/>
            </a:xfrm>
            <a:custGeom>
              <a:avLst/>
              <a:gdLst/>
              <a:ahLst/>
              <a:cxnLst>
                <a:cxn ang="0">
                  <a:pos x="488" y="0"/>
                </a:cxn>
                <a:cxn ang="0">
                  <a:pos x="346" y="344"/>
                </a:cxn>
                <a:cxn ang="0">
                  <a:pos x="0" y="344"/>
                </a:cxn>
                <a:cxn ang="0">
                  <a:pos x="264" y="565"/>
                </a:cxn>
                <a:cxn ang="0">
                  <a:pos x="143" y="909"/>
                </a:cxn>
                <a:cxn ang="0">
                  <a:pos x="488" y="687"/>
                </a:cxn>
                <a:cxn ang="0">
                  <a:pos x="834" y="909"/>
                </a:cxn>
                <a:cxn ang="0">
                  <a:pos x="712" y="565"/>
                </a:cxn>
                <a:cxn ang="0">
                  <a:pos x="976" y="344"/>
                </a:cxn>
                <a:cxn ang="0">
                  <a:pos x="631" y="344"/>
                </a:cxn>
                <a:cxn ang="0">
                  <a:pos x="488" y="0"/>
                </a:cxn>
              </a:cxnLst>
              <a:rect l="0" t="0" r="r" b="b"/>
              <a:pathLst>
                <a:path w="976" h="909">
                  <a:moveTo>
                    <a:pt x="488" y="0"/>
                  </a:moveTo>
                  <a:lnTo>
                    <a:pt x="346" y="344"/>
                  </a:lnTo>
                  <a:lnTo>
                    <a:pt x="0" y="344"/>
                  </a:lnTo>
                  <a:lnTo>
                    <a:pt x="264" y="565"/>
                  </a:lnTo>
                  <a:lnTo>
                    <a:pt x="143" y="909"/>
                  </a:lnTo>
                  <a:lnTo>
                    <a:pt x="488" y="687"/>
                  </a:lnTo>
                  <a:lnTo>
                    <a:pt x="834" y="909"/>
                  </a:lnTo>
                  <a:lnTo>
                    <a:pt x="712" y="565"/>
                  </a:lnTo>
                  <a:lnTo>
                    <a:pt x="976" y="344"/>
                  </a:lnTo>
                  <a:lnTo>
                    <a:pt x="631" y="344"/>
                  </a:lnTo>
                  <a:lnTo>
                    <a:pt x="488"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5" name="Freeform 34">
              <a:extLst>
                <a:ext uri="{FF2B5EF4-FFF2-40B4-BE49-F238E27FC236}">
                  <a16:creationId xmlns:a16="http://schemas.microsoft.com/office/drawing/2014/main" id="{7D13466F-12A5-CA49-908A-6EBE3C4C60A7}"/>
                </a:ext>
              </a:extLst>
            </p:cNvPr>
            <p:cNvSpPr>
              <a:spLocks noChangeAspect="1"/>
            </p:cNvSpPr>
            <p:nvPr/>
          </p:nvSpPr>
          <p:spPr bwMode="auto">
            <a:xfrm>
              <a:off x="6727113" y="4246775"/>
              <a:ext cx="90577" cy="85841"/>
            </a:xfrm>
            <a:custGeom>
              <a:avLst/>
              <a:gdLst/>
              <a:ahLst/>
              <a:cxnLst>
                <a:cxn ang="0">
                  <a:pos x="487" y="0"/>
                </a:cxn>
                <a:cxn ang="0">
                  <a:pos x="344" y="344"/>
                </a:cxn>
                <a:cxn ang="0">
                  <a:pos x="0" y="344"/>
                </a:cxn>
                <a:cxn ang="0">
                  <a:pos x="264" y="567"/>
                </a:cxn>
                <a:cxn ang="0">
                  <a:pos x="141" y="911"/>
                </a:cxn>
                <a:cxn ang="0">
                  <a:pos x="487" y="689"/>
                </a:cxn>
                <a:cxn ang="0">
                  <a:pos x="832" y="911"/>
                </a:cxn>
                <a:cxn ang="0">
                  <a:pos x="711" y="567"/>
                </a:cxn>
                <a:cxn ang="0">
                  <a:pos x="975" y="344"/>
                </a:cxn>
                <a:cxn ang="0">
                  <a:pos x="629" y="344"/>
                </a:cxn>
                <a:cxn ang="0">
                  <a:pos x="487" y="0"/>
                </a:cxn>
              </a:cxnLst>
              <a:rect l="0" t="0" r="r" b="b"/>
              <a:pathLst>
                <a:path w="975" h="911">
                  <a:moveTo>
                    <a:pt x="487" y="0"/>
                  </a:moveTo>
                  <a:lnTo>
                    <a:pt x="344" y="344"/>
                  </a:lnTo>
                  <a:lnTo>
                    <a:pt x="0" y="344"/>
                  </a:lnTo>
                  <a:lnTo>
                    <a:pt x="264" y="567"/>
                  </a:lnTo>
                  <a:lnTo>
                    <a:pt x="141" y="911"/>
                  </a:lnTo>
                  <a:lnTo>
                    <a:pt x="487" y="689"/>
                  </a:lnTo>
                  <a:lnTo>
                    <a:pt x="832" y="911"/>
                  </a:lnTo>
                  <a:lnTo>
                    <a:pt x="711" y="567"/>
                  </a:lnTo>
                  <a:lnTo>
                    <a:pt x="975" y="344"/>
                  </a:lnTo>
                  <a:lnTo>
                    <a:pt x="629" y="344"/>
                  </a:lnTo>
                  <a:lnTo>
                    <a:pt x="487"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6" name="Freeform 35">
              <a:extLst>
                <a:ext uri="{FF2B5EF4-FFF2-40B4-BE49-F238E27FC236}">
                  <a16:creationId xmlns:a16="http://schemas.microsoft.com/office/drawing/2014/main" id="{1DE569C5-0801-F149-A01E-053197ECDC8C}"/>
                </a:ext>
              </a:extLst>
            </p:cNvPr>
            <p:cNvSpPr>
              <a:spLocks noChangeAspect="1"/>
            </p:cNvSpPr>
            <p:nvPr/>
          </p:nvSpPr>
          <p:spPr bwMode="auto">
            <a:xfrm>
              <a:off x="6376231" y="4337354"/>
              <a:ext cx="90577" cy="84169"/>
            </a:xfrm>
            <a:custGeom>
              <a:avLst/>
              <a:gdLst/>
              <a:ahLst/>
              <a:cxnLst>
                <a:cxn ang="0">
                  <a:pos x="488" y="0"/>
                </a:cxn>
                <a:cxn ang="0">
                  <a:pos x="346" y="343"/>
                </a:cxn>
                <a:cxn ang="0">
                  <a:pos x="0" y="343"/>
                </a:cxn>
                <a:cxn ang="0">
                  <a:pos x="264" y="564"/>
                </a:cxn>
                <a:cxn ang="0">
                  <a:pos x="142" y="905"/>
                </a:cxn>
                <a:cxn ang="0">
                  <a:pos x="488" y="684"/>
                </a:cxn>
                <a:cxn ang="0">
                  <a:pos x="834" y="905"/>
                </a:cxn>
                <a:cxn ang="0">
                  <a:pos x="712" y="564"/>
                </a:cxn>
                <a:cxn ang="0">
                  <a:pos x="976" y="343"/>
                </a:cxn>
                <a:cxn ang="0">
                  <a:pos x="630" y="343"/>
                </a:cxn>
                <a:cxn ang="0">
                  <a:pos x="488" y="0"/>
                </a:cxn>
              </a:cxnLst>
              <a:rect l="0" t="0" r="r" b="b"/>
              <a:pathLst>
                <a:path w="976" h="905">
                  <a:moveTo>
                    <a:pt x="488" y="0"/>
                  </a:moveTo>
                  <a:lnTo>
                    <a:pt x="346" y="343"/>
                  </a:lnTo>
                  <a:lnTo>
                    <a:pt x="0" y="343"/>
                  </a:lnTo>
                  <a:lnTo>
                    <a:pt x="264" y="564"/>
                  </a:lnTo>
                  <a:lnTo>
                    <a:pt x="142" y="905"/>
                  </a:lnTo>
                  <a:lnTo>
                    <a:pt x="488" y="684"/>
                  </a:lnTo>
                  <a:lnTo>
                    <a:pt x="834" y="905"/>
                  </a:lnTo>
                  <a:lnTo>
                    <a:pt x="712" y="564"/>
                  </a:lnTo>
                  <a:lnTo>
                    <a:pt x="976" y="343"/>
                  </a:lnTo>
                  <a:lnTo>
                    <a:pt x="630" y="343"/>
                  </a:lnTo>
                  <a:lnTo>
                    <a:pt x="488"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7" name="Freeform 36">
              <a:extLst>
                <a:ext uri="{FF2B5EF4-FFF2-40B4-BE49-F238E27FC236}">
                  <a16:creationId xmlns:a16="http://schemas.microsoft.com/office/drawing/2014/main" id="{64C3BDF9-F023-6744-8299-9D2C1E859F62}"/>
                </a:ext>
              </a:extLst>
            </p:cNvPr>
            <p:cNvSpPr>
              <a:spLocks noChangeAspect="1"/>
            </p:cNvSpPr>
            <p:nvPr/>
          </p:nvSpPr>
          <p:spPr bwMode="auto">
            <a:xfrm>
              <a:off x="6639601" y="4337354"/>
              <a:ext cx="91971" cy="84169"/>
            </a:xfrm>
            <a:custGeom>
              <a:avLst/>
              <a:gdLst/>
              <a:ahLst/>
              <a:cxnLst>
                <a:cxn ang="0">
                  <a:pos x="488" y="0"/>
                </a:cxn>
                <a:cxn ang="0">
                  <a:pos x="346" y="343"/>
                </a:cxn>
                <a:cxn ang="0">
                  <a:pos x="0" y="343"/>
                </a:cxn>
                <a:cxn ang="0">
                  <a:pos x="264" y="564"/>
                </a:cxn>
                <a:cxn ang="0">
                  <a:pos x="143" y="906"/>
                </a:cxn>
                <a:cxn ang="0">
                  <a:pos x="488" y="685"/>
                </a:cxn>
                <a:cxn ang="0">
                  <a:pos x="834" y="906"/>
                </a:cxn>
                <a:cxn ang="0">
                  <a:pos x="712" y="564"/>
                </a:cxn>
                <a:cxn ang="0">
                  <a:pos x="976" y="343"/>
                </a:cxn>
                <a:cxn ang="0">
                  <a:pos x="631" y="343"/>
                </a:cxn>
                <a:cxn ang="0">
                  <a:pos x="488" y="0"/>
                </a:cxn>
              </a:cxnLst>
              <a:rect l="0" t="0" r="r" b="b"/>
              <a:pathLst>
                <a:path w="976" h="906">
                  <a:moveTo>
                    <a:pt x="488" y="0"/>
                  </a:moveTo>
                  <a:lnTo>
                    <a:pt x="346" y="343"/>
                  </a:lnTo>
                  <a:lnTo>
                    <a:pt x="0" y="343"/>
                  </a:lnTo>
                  <a:lnTo>
                    <a:pt x="264" y="564"/>
                  </a:lnTo>
                  <a:lnTo>
                    <a:pt x="143" y="906"/>
                  </a:lnTo>
                  <a:lnTo>
                    <a:pt x="488" y="685"/>
                  </a:lnTo>
                  <a:lnTo>
                    <a:pt x="834" y="906"/>
                  </a:lnTo>
                  <a:lnTo>
                    <a:pt x="712" y="564"/>
                  </a:lnTo>
                  <a:lnTo>
                    <a:pt x="976" y="343"/>
                  </a:lnTo>
                  <a:lnTo>
                    <a:pt x="631" y="343"/>
                  </a:lnTo>
                  <a:lnTo>
                    <a:pt x="488"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8" name="Freeform 37">
              <a:extLst>
                <a:ext uri="{FF2B5EF4-FFF2-40B4-BE49-F238E27FC236}">
                  <a16:creationId xmlns:a16="http://schemas.microsoft.com/office/drawing/2014/main" id="{4A587B9D-77F5-B64E-BA13-D463D49406DB}"/>
                </a:ext>
              </a:extLst>
            </p:cNvPr>
            <p:cNvSpPr>
              <a:spLocks noChangeAspect="1"/>
            </p:cNvSpPr>
            <p:nvPr/>
          </p:nvSpPr>
          <p:spPr bwMode="auto">
            <a:xfrm>
              <a:off x="6292064" y="3991203"/>
              <a:ext cx="90577" cy="84169"/>
            </a:xfrm>
            <a:custGeom>
              <a:avLst/>
              <a:gdLst/>
              <a:ahLst/>
              <a:cxnLst>
                <a:cxn ang="0">
                  <a:pos x="483" y="0"/>
                </a:cxn>
                <a:cxn ang="0">
                  <a:pos x="342" y="341"/>
                </a:cxn>
                <a:cxn ang="0">
                  <a:pos x="0" y="341"/>
                </a:cxn>
                <a:cxn ang="0">
                  <a:pos x="261" y="562"/>
                </a:cxn>
                <a:cxn ang="0">
                  <a:pos x="141" y="904"/>
                </a:cxn>
                <a:cxn ang="0">
                  <a:pos x="483" y="683"/>
                </a:cxn>
                <a:cxn ang="0">
                  <a:pos x="826" y="904"/>
                </a:cxn>
                <a:cxn ang="0">
                  <a:pos x="704" y="562"/>
                </a:cxn>
                <a:cxn ang="0">
                  <a:pos x="967" y="341"/>
                </a:cxn>
                <a:cxn ang="0">
                  <a:pos x="624" y="341"/>
                </a:cxn>
                <a:cxn ang="0">
                  <a:pos x="483" y="0"/>
                </a:cxn>
              </a:cxnLst>
              <a:rect l="0" t="0" r="r" b="b"/>
              <a:pathLst>
                <a:path w="967" h="904">
                  <a:moveTo>
                    <a:pt x="483" y="0"/>
                  </a:moveTo>
                  <a:lnTo>
                    <a:pt x="342" y="341"/>
                  </a:lnTo>
                  <a:lnTo>
                    <a:pt x="0" y="341"/>
                  </a:lnTo>
                  <a:lnTo>
                    <a:pt x="261" y="562"/>
                  </a:lnTo>
                  <a:lnTo>
                    <a:pt x="141" y="904"/>
                  </a:lnTo>
                  <a:lnTo>
                    <a:pt x="483" y="683"/>
                  </a:lnTo>
                  <a:lnTo>
                    <a:pt x="826" y="904"/>
                  </a:lnTo>
                  <a:lnTo>
                    <a:pt x="704" y="562"/>
                  </a:lnTo>
                  <a:lnTo>
                    <a:pt x="967" y="341"/>
                  </a:lnTo>
                  <a:lnTo>
                    <a:pt x="624" y="341"/>
                  </a:lnTo>
                  <a:lnTo>
                    <a:pt x="483"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sp>
          <p:nvSpPr>
            <p:cNvPr id="19" name="Freeform 38">
              <a:extLst>
                <a:ext uri="{FF2B5EF4-FFF2-40B4-BE49-F238E27FC236}">
                  <a16:creationId xmlns:a16="http://schemas.microsoft.com/office/drawing/2014/main" id="{AD25EFB7-4426-0047-861C-7BC634B2EFC9}"/>
                </a:ext>
              </a:extLst>
            </p:cNvPr>
            <p:cNvSpPr>
              <a:spLocks noChangeAspect="1"/>
            </p:cNvSpPr>
            <p:nvPr/>
          </p:nvSpPr>
          <p:spPr bwMode="auto">
            <a:xfrm>
              <a:off x="6376231" y="3895886"/>
              <a:ext cx="90577" cy="84169"/>
            </a:xfrm>
            <a:custGeom>
              <a:avLst/>
              <a:gdLst/>
              <a:ahLst/>
              <a:cxnLst>
                <a:cxn ang="0">
                  <a:pos x="487" y="0"/>
                </a:cxn>
                <a:cxn ang="0">
                  <a:pos x="344" y="344"/>
                </a:cxn>
                <a:cxn ang="0">
                  <a:pos x="0" y="344"/>
                </a:cxn>
                <a:cxn ang="0">
                  <a:pos x="264" y="565"/>
                </a:cxn>
                <a:cxn ang="0">
                  <a:pos x="141" y="909"/>
                </a:cxn>
                <a:cxn ang="0">
                  <a:pos x="487" y="687"/>
                </a:cxn>
                <a:cxn ang="0">
                  <a:pos x="832" y="909"/>
                </a:cxn>
                <a:cxn ang="0">
                  <a:pos x="711" y="565"/>
                </a:cxn>
                <a:cxn ang="0">
                  <a:pos x="975" y="344"/>
                </a:cxn>
                <a:cxn ang="0">
                  <a:pos x="629" y="344"/>
                </a:cxn>
                <a:cxn ang="0">
                  <a:pos x="487" y="0"/>
                </a:cxn>
              </a:cxnLst>
              <a:rect l="0" t="0" r="r" b="b"/>
              <a:pathLst>
                <a:path w="975" h="909">
                  <a:moveTo>
                    <a:pt x="487" y="0"/>
                  </a:moveTo>
                  <a:lnTo>
                    <a:pt x="344" y="344"/>
                  </a:lnTo>
                  <a:lnTo>
                    <a:pt x="0" y="344"/>
                  </a:lnTo>
                  <a:lnTo>
                    <a:pt x="264" y="565"/>
                  </a:lnTo>
                  <a:lnTo>
                    <a:pt x="141" y="909"/>
                  </a:lnTo>
                  <a:lnTo>
                    <a:pt x="487" y="687"/>
                  </a:lnTo>
                  <a:lnTo>
                    <a:pt x="832" y="909"/>
                  </a:lnTo>
                  <a:lnTo>
                    <a:pt x="711" y="565"/>
                  </a:lnTo>
                  <a:lnTo>
                    <a:pt x="975" y="344"/>
                  </a:lnTo>
                  <a:lnTo>
                    <a:pt x="629" y="344"/>
                  </a:lnTo>
                  <a:lnTo>
                    <a:pt x="487" y="0"/>
                  </a:lnTo>
                  <a:close/>
                </a:path>
              </a:pathLst>
            </a:custGeom>
            <a:grpFill/>
            <a:ln w="1651">
              <a:noFill/>
              <a:prstDash val="solid"/>
              <a:round/>
              <a:headEnd/>
              <a:tailEnd/>
            </a:ln>
          </p:spPr>
          <p:txBody>
            <a:bodyPr/>
            <a:lstStyle/>
            <a:p>
              <a:pPr>
                <a:defRPr/>
              </a:pPr>
              <a:endParaRPr lang="de-DE">
                <a:solidFill>
                  <a:srgbClr val="F0F8FF"/>
                </a:solidFill>
                <a:latin typeface="Arial" charset="0"/>
              </a:endParaRPr>
            </a:p>
          </p:txBody>
        </p:sp>
      </p:grpSp>
      <p:sp>
        <p:nvSpPr>
          <p:cNvPr id="20" name="Rectangle 39">
            <a:extLst>
              <a:ext uri="{FF2B5EF4-FFF2-40B4-BE49-F238E27FC236}">
                <a16:creationId xmlns:a16="http://schemas.microsoft.com/office/drawing/2014/main" id="{D48202FE-6F51-5E46-B135-212AA58421B1}"/>
              </a:ext>
            </a:extLst>
          </p:cNvPr>
          <p:cNvSpPr>
            <a:spLocks noChangeAspect="1" noChangeArrowheads="1"/>
          </p:cNvSpPr>
          <p:nvPr userDrawn="1"/>
        </p:nvSpPr>
        <p:spPr bwMode="auto">
          <a:xfrm>
            <a:off x="8307670" y="629995"/>
            <a:ext cx="400050" cy="153987"/>
          </a:xfrm>
          <a:prstGeom prst="rect">
            <a:avLst/>
          </a:prstGeom>
          <a:noFill/>
          <a:ln>
            <a:noFill/>
          </a:ln>
        </p:spPr>
        <p:txBody>
          <a:bodyPr wrap="none" lIns="0" tIns="0" rIns="0" bIns="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r>
              <a:rPr lang="en-GB" altLang="de-DE" sz="1000" b="1" i="1" dirty="0">
                <a:solidFill>
                  <a:srgbClr val="F0F8FF"/>
                </a:solidFill>
              </a:rPr>
              <a:t>CAPRI</a:t>
            </a:r>
            <a:endParaRPr lang="en-GB" altLang="de-DE" dirty="0">
              <a:solidFill>
                <a:srgbClr val="F0F8FF"/>
              </a:solidFill>
            </a:endParaRPr>
          </a:p>
        </p:txBody>
      </p:sp>
      <p:pic>
        <p:nvPicPr>
          <p:cNvPr id="23" name="Grafik 22">
            <a:extLst>
              <a:ext uri="{FF2B5EF4-FFF2-40B4-BE49-F238E27FC236}">
                <a16:creationId xmlns:a16="http://schemas.microsoft.com/office/drawing/2014/main" id="{591CFDCE-186B-9546-8E8E-935D44886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7699" y="404664"/>
            <a:ext cx="1658938" cy="6429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4" name="Picture 2">
            <a:extLst>
              <a:ext uri="{FF2B5EF4-FFF2-40B4-BE49-F238E27FC236}">
                <a16:creationId xmlns:a16="http://schemas.microsoft.com/office/drawing/2014/main" id="{81456987-8A5C-0B48-82AA-9390613FF8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8128" y="404665"/>
            <a:ext cx="64928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8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560E849-1D12-AF4F-B37F-CFB56503FBF2}" type="datetime1">
              <a:rPr lang="de-DE" smtClean="0"/>
              <a:t>18.09.22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20245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EDD7F4E-0529-8148-BA53-95A32A9EF2F6}" type="datetime1">
              <a:rPr lang="de-DE" smtClean="0"/>
              <a:t>18.09.22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159019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5DC5CAD-F57C-6D44-9351-F3ECE0A826F7}" type="datetime1">
              <a:rPr lang="de-DE" smtClean="0"/>
              <a:t>18.09.22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183543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89227DE-0B8E-614A-BB01-D1C6D5B4D99E}" type="datetime1">
              <a:rPr lang="de-DE" smtClean="0"/>
              <a:t>18.09.22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180242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48A84B3-2AF3-2549-B850-B8647F462601}" type="datetime1">
              <a:rPr lang="de-DE" smtClean="0"/>
              <a:t>18.09.22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304356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948D3D-C65A-5A4A-89D7-585CBA00F88A}" type="datetime1">
              <a:rPr lang="de-DE" smtClean="0"/>
              <a:t>18.09.22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159721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0D35C0D0-4127-3A45-9494-A631167093BD}"/>
              </a:ext>
            </a:extLst>
          </p:cNvPr>
          <p:cNvSpPr/>
          <p:nvPr userDrawn="1"/>
        </p:nvSpPr>
        <p:spPr>
          <a:xfrm>
            <a:off x="0" y="-1587"/>
            <a:ext cx="9144000" cy="1601787"/>
          </a:xfrm>
          <a:prstGeom prst="rect">
            <a:avLst/>
          </a:prstGeom>
          <a:solidFill>
            <a:srgbClr val="F0F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ate Placeholder 2"/>
          <p:cNvSpPr>
            <a:spLocks noGrp="1"/>
          </p:cNvSpPr>
          <p:nvPr>
            <p:ph type="dt" sz="half" idx="10"/>
          </p:nvPr>
        </p:nvSpPr>
        <p:spPr/>
        <p:txBody>
          <a:bodyPr/>
          <a:lstStyle/>
          <a:p>
            <a:fld id="{47948D3D-C65A-5A4A-89D7-585CBA00F88A}" type="datetime1">
              <a:rPr lang="de-DE" smtClean="0"/>
              <a:t>18.09.22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21DF5D-CA9B-014E-B300-26A576ABF25F}" type="slidenum">
              <a:rPr lang="en-GB" smtClean="0"/>
              <a:t>‹Nr.›</a:t>
            </a:fld>
            <a:endParaRPr lang="en-GB"/>
          </a:p>
        </p:txBody>
      </p:sp>
      <p:sp>
        <p:nvSpPr>
          <p:cNvPr id="2" name="Title 1"/>
          <p:cNvSpPr>
            <a:spLocks noGrp="1"/>
          </p:cNvSpPr>
          <p:nvPr>
            <p:ph type="title"/>
          </p:nvPr>
        </p:nvSpPr>
        <p:spPr/>
        <p:txBody>
          <a:bodyPr/>
          <a:lstStyle/>
          <a:p>
            <a:r>
              <a:rPr lang="de-DE" dirty="0"/>
              <a:t>Mastertitelformat bearbeiten</a:t>
            </a:r>
            <a:endParaRPr lang="en-US" dirty="0"/>
          </a:p>
        </p:txBody>
      </p:sp>
    </p:spTree>
    <p:extLst>
      <p:ext uri="{BB962C8B-B14F-4D97-AF65-F5344CB8AC3E}">
        <p14:creationId xmlns:p14="http://schemas.microsoft.com/office/powerpoint/2010/main" val="191554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6884E-0560-804D-8ED7-2876C924719A}" type="datetime1">
              <a:rPr lang="de-DE" smtClean="0"/>
              <a:t>18.09.22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23967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4E18F52-7762-4C42-B224-126D94E0AAAB}" type="datetime1">
              <a:rPr lang="de-DE" smtClean="0"/>
              <a:t>18.09.22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21DF5D-CA9B-014E-B300-26A576ABF25F}" type="slidenum">
              <a:rPr lang="en-GB" smtClean="0"/>
              <a:t>‹Nr.›</a:t>
            </a:fld>
            <a:endParaRPr lang="en-GB"/>
          </a:p>
        </p:txBody>
      </p:sp>
    </p:spTree>
    <p:extLst>
      <p:ext uri="{BB962C8B-B14F-4D97-AF65-F5344CB8AC3E}">
        <p14:creationId xmlns:p14="http://schemas.microsoft.com/office/powerpoint/2010/main" val="27335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9FF"/>
        </a:solidFill>
        <a:effectLst/>
      </p:bgPr>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B47860EA-5F04-E349-80F0-2BAC060F072D}"/>
              </a:ext>
            </a:extLst>
          </p:cNvPr>
          <p:cNvSpPr/>
          <p:nvPr userDrawn="1"/>
        </p:nvSpPr>
        <p:spPr>
          <a:xfrm>
            <a:off x="0" y="0"/>
            <a:ext cx="9144000" cy="1510747"/>
          </a:xfrm>
          <a:prstGeom prst="rect">
            <a:avLst/>
          </a:prstGeom>
          <a:solidFill>
            <a:srgbClr val="2953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bg1"/>
              </a:solidFill>
            </a:endParaRPr>
          </a:p>
        </p:txBody>
      </p:sp>
      <p:sp>
        <p:nvSpPr>
          <p:cNvPr id="2" name="Title Placeholder 1"/>
          <p:cNvSpPr>
            <a:spLocks noGrp="1"/>
          </p:cNvSpPr>
          <p:nvPr>
            <p:ph type="title"/>
          </p:nvPr>
        </p:nvSpPr>
        <p:spPr>
          <a:xfrm>
            <a:off x="628650" y="133902"/>
            <a:ext cx="7886700" cy="1325563"/>
          </a:xfrm>
          <a:prstGeom prst="rect">
            <a:avLst/>
          </a:prstGeom>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5573A2-F240-A945-B6A6-222CBC14BB5D}" type="datetime1">
              <a:rPr lang="de-DE" smtClean="0"/>
              <a:t>18.09.22</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1DF5D-CA9B-014E-B300-26A576ABF25F}" type="slidenum">
              <a:rPr lang="en-GB" smtClean="0"/>
              <a:t>‹Nr.›</a:t>
            </a:fld>
            <a:endParaRPr lang="en-GB" dirty="0"/>
          </a:p>
        </p:txBody>
      </p:sp>
    </p:spTree>
    <p:extLst>
      <p:ext uri="{BB962C8B-B14F-4D97-AF65-F5344CB8AC3E}">
        <p14:creationId xmlns:p14="http://schemas.microsoft.com/office/powerpoint/2010/main" val="1910966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0" r:id="rId7"/>
    <p:sldLayoutId id="2147483667" r:id="rId8"/>
    <p:sldLayoutId id="2147483668" r:id="rId9"/>
    <p:sldLayoutId id="2147483669" r:id="rId10"/>
  </p:sldLayoutIdLst>
  <p:hf hdr="0"/>
  <p:txStyles>
    <p:titleStyle>
      <a:lvl1pPr algn="l" defTabSz="914400" rtl="0" eaLnBrk="1" latinLnBrk="0" hangingPunct="1">
        <a:lnSpc>
          <a:spcPct val="90000"/>
        </a:lnSpc>
        <a:spcBef>
          <a:spcPct val="0"/>
        </a:spcBef>
        <a:buNone/>
        <a:defRPr sz="4400" kern="1200">
          <a:solidFill>
            <a:srgbClr val="DCEBF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Dokument4.docx"/><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Dokument.docx"/><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package" Target="../embeddings/Microsoft_Word-Dokument1.docx"/></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Dokument2.docx"/><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Dokument3.doc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4DA16-63DD-0346-9B2E-484D40214097}"/>
              </a:ext>
            </a:extLst>
          </p:cNvPr>
          <p:cNvSpPr>
            <a:spLocks noGrp="1"/>
          </p:cNvSpPr>
          <p:nvPr>
            <p:ph type="ctrTitle"/>
          </p:nvPr>
        </p:nvSpPr>
        <p:spPr/>
        <p:txBody>
          <a:bodyPr/>
          <a:lstStyle/>
          <a:p>
            <a:r>
              <a:rPr lang="en-GB"/>
              <a:t>2.1 </a:t>
            </a:r>
            <a:r>
              <a:rPr lang="en-GB" dirty="0"/>
              <a:t>Exercise: NPK input price change with the policy editor</a:t>
            </a:r>
          </a:p>
        </p:txBody>
      </p:sp>
      <p:sp>
        <p:nvSpPr>
          <p:cNvPr id="3" name="Untertitel 2">
            <a:extLst>
              <a:ext uri="{FF2B5EF4-FFF2-40B4-BE49-F238E27FC236}">
                <a16:creationId xmlns:a16="http://schemas.microsoft.com/office/drawing/2014/main" id="{35E7BD3D-8D8E-0E4B-8A65-7C9916E1A294}"/>
              </a:ext>
            </a:extLst>
          </p:cNvPr>
          <p:cNvSpPr>
            <a:spLocks noGrp="1"/>
          </p:cNvSpPr>
          <p:nvPr>
            <p:ph type="subTitle" idx="1"/>
          </p:nvPr>
        </p:nvSpPr>
        <p:spPr/>
        <p:txBody>
          <a:bodyPr>
            <a:normAutofit/>
          </a:bodyPr>
          <a:lstStyle/>
          <a:p>
            <a:r>
              <a:rPr lang="en-GB" dirty="0"/>
              <a:t>Alexander Gocht</a:t>
            </a:r>
          </a:p>
          <a:p>
            <a:r>
              <a:rPr lang="en-GB" sz="1600" dirty="0"/>
              <a:t>Thünen-Institute, Braunschweig</a:t>
            </a:r>
          </a:p>
        </p:txBody>
      </p:sp>
    </p:spTree>
    <p:extLst>
      <p:ext uri="{BB962C8B-B14F-4D97-AF65-F5344CB8AC3E}">
        <p14:creationId xmlns:p14="http://schemas.microsoft.com/office/powerpoint/2010/main" val="3193582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95215E-F53C-5143-B8A6-05C60EF63617}"/>
              </a:ext>
            </a:extLst>
          </p:cNvPr>
          <p:cNvSpPr>
            <a:spLocks noGrp="1"/>
          </p:cNvSpPr>
          <p:nvPr>
            <p:ph type="title"/>
          </p:nvPr>
        </p:nvSpPr>
        <p:spPr/>
        <p:txBody>
          <a:bodyPr/>
          <a:lstStyle/>
          <a:p>
            <a:r>
              <a:rPr lang="en-GB" dirty="0"/>
              <a:t>Scenario in GAMS</a:t>
            </a:r>
          </a:p>
        </p:txBody>
      </p:sp>
      <p:sp>
        <p:nvSpPr>
          <p:cNvPr id="4" name="Datumsplatzhalter 3">
            <a:extLst>
              <a:ext uri="{FF2B5EF4-FFF2-40B4-BE49-F238E27FC236}">
                <a16:creationId xmlns:a16="http://schemas.microsoft.com/office/drawing/2014/main" id="{9034030E-5A53-B848-9CA8-CA4D7A0B1CAC}"/>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67DA67B4-D4B2-CC44-83C2-C67E2C3B9C9E}"/>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57C0337C-F376-E140-AE9E-10A51659E9EA}"/>
              </a:ext>
            </a:extLst>
          </p:cNvPr>
          <p:cNvSpPr>
            <a:spLocks noGrp="1"/>
          </p:cNvSpPr>
          <p:nvPr>
            <p:ph type="sldNum" sz="quarter" idx="12"/>
          </p:nvPr>
        </p:nvSpPr>
        <p:spPr/>
        <p:txBody>
          <a:bodyPr/>
          <a:lstStyle/>
          <a:p>
            <a:fld id="{CF21DF5D-CA9B-014E-B300-26A576ABF25F}" type="slidenum">
              <a:rPr lang="en-GB" smtClean="0"/>
              <a:t>10</a:t>
            </a:fld>
            <a:endParaRPr lang="en-GB"/>
          </a:p>
        </p:txBody>
      </p:sp>
      <p:graphicFrame>
        <p:nvGraphicFramePr>
          <p:cNvPr id="7" name="Inhaltsplatzhalter 6">
            <a:extLst>
              <a:ext uri="{FF2B5EF4-FFF2-40B4-BE49-F238E27FC236}">
                <a16:creationId xmlns:a16="http://schemas.microsoft.com/office/drawing/2014/main" id="{B6365F70-7C05-CB4D-969D-818DB85D4DC7}"/>
              </a:ext>
            </a:extLst>
          </p:cNvPr>
          <p:cNvGraphicFramePr>
            <a:graphicFrameLocks noGrp="1" noChangeAspect="1"/>
          </p:cNvGraphicFramePr>
          <p:nvPr>
            <p:ph idx="1"/>
            <p:extLst>
              <p:ext uri="{D42A27DB-BD31-4B8C-83A1-F6EECF244321}">
                <p14:modId xmlns:p14="http://schemas.microsoft.com/office/powerpoint/2010/main" val="1948008132"/>
              </p:ext>
            </p:extLst>
          </p:nvPr>
        </p:nvGraphicFramePr>
        <p:xfrm>
          <a:off x="1500553" y="2254982"/>
          <a:ext cx="5753100" cy="1714500"/>
        </p:xfrm>
        <a:graphic>
          <a:graphicData uri="http://schemas.openxmlformats.org/presentationml/2006/ole">
            <mc:AlternateContent xmlns:mc="http://schemas.openxmlformats.org/markup-compatibility/2006">
              <mc:Choice xmlns:v="urn:schemas-microsoft-com:vml" Requires="v">
                <p:oleObj name="Dokument" r:id="rId2" imgW="5753100" imgH="1714500" progId="Word.Document.12">
                  <p:embed/>
                </p:oleObj>
              </mc:Choice>
              <mc:Fallback>
                <p:oleObj name="Dokument" r:id="rId2" imgW="5753100" imgH="1714500" progId="Word.Document.12">
                  <p:embed/>
                  <p:pic>
                    <p:nvPicPr>
                      <p:cNvPr id="7" name="Inhaltsplatzhalter 6">
                        <a:extLst>
                          <a:ext uri="{FF2B5EF4-FFF2-40B4-BE49-F238E27FC236}">
                            <a16:creationId xmlns:a16="http://schemas.microsoft.com/office/drawing/2014/main" id="{B6365F70-7C05-CB4D-969D-818DB85D4DC7}"/>
                          </a:ext>
                        </a:extLst>
                      </p:cNvPr>
                      <p:cNvPicPr/>
                      <p:nvPr/>
                    </p:nvPicPr>
                    <p:blipFill>
                      <a:blip r:embed="rId3"/>
                      <a:stretch>
                        <a:fillRect/>
                      </a:stretch>
                    </p:blipFill>
                    <p:spPr>
                      <a:xfrm>
                        <a:off x="1500553" y="2254982"/>
                        <a:ext cx="5753100" cy="17145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000469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207DE6-04A5-3444-8EE5-59F564D4B0A2}"/>
              </a:ext>
            </a:extLst>
          </p:cNvPr>
          <p:cNvSpPr>
            <a:spLocks noGrp="1"/>
          </p:cNvSpPr>
          <p:nvPr>
            <p:ph type="title"/>
          </p:nvPr>
        </p:nvSpPr>
        <p:spPr/>
        <p:txBody>
          <a:bodyPr/>
          <a:lstStyle/>
          <a:p>
            <a:r>
              <a:rPr lang="en-GB" dirty="0"/>
              <a:t>Relevant tables in the exploiter</a:t>
            </a:r>
          </a:p>
        </p:txBody>
      </p:sp>
      <p:sp>
        <p:nvSpPr>
          <p:cNvPr id="3" name="Inhaltsplatzhalter 2">
            <a:extLst>
              <a:ext uri="{FF2B5EF4-FFF2-40B4-BE49-F238E27FC236}">
                <a16:creationId xmlns:a16="http://schemas.microsoft.com/office/drawing/2014/main" id="{7CD0B86F-271C-C842-9557-5428E7A64A2D}"/>
              </a:ext>
            </a:extLst>
          </p:cNvPr>
          <p:cNvSpPr>
            <a:spLocks noGrp="1"/>
          </p:cNvSpPr>
          <p:nvPr>
            <p:ph idx="1"/>
          </p:nvPr>
        </p:nvSpPr>
        <p:spPr/>
        <p:txBody>
          <a:bodyPr/>
          <a:lstStyle/>
          <a:p>
            <a:r>
              <a:rPr lang="en-GB" dirty="0"/>
              <a:t>For supply, hectare and heard size, income and yield by activity see </a:t>
            </a:r>
            <a:r>
              <a:rPr lang="en-GB" dirty="0">
                <a:solidFill>
                  <a:srgbClr val="FF0000"/>
                </a:solidFill>
              </a:rPr>
              <a:t>farm-&gt;</a:t>
            </a:r>
            <a:r>
              <a:rPr lang="en-GB">
                <a:solidFill>
                  <a:srgbClr val="FF0000"/>
                </a:solidFill>
              </a:rPr>
              <a:t>Supply </a:t>
            </a:r>
            <a:r>
              <a:rPr lang="en-GB" dirty="0">
                <a:solidFill>
                  <a:srgbClr val="FF0000"/>
                </a:solidFill>
              </a:rPr>
              <a:t>D</a:t>
            </a:r>
            <a:r>
              <a:rPr lang="en-GB">
                <a:solidFill>
                  <a:srgbClr val="FF0000"/>
                </a:solidFill>
              </a:rPr>
              <a:t>etails</a:t>
            </a:r>
            <a:endParaRPr lang="en-GB" dirty="0">
              <a:solidFill>
                <a:srgbClr val="FF0000"/>
              </a:solidFill>
            </a:endParaRPr>
          </a:p>
          <a:p>
            <a:r>
              <a:rPr lang="en-GB" dirty="0"/>
              <a:t>For total price changes see -&gt; table </a:t>
            </a:r>
            <a:r>
              <a:rPr lang="en-GB" dirty="0">
                <a:solidFill>
                  <a:srgbClr val="FF0000"/>
                </a:solidFill>
              </a:rPr>
              <a:t>Prices</a:t>
            </a:r>
          </a:p>
          <a:p>
            <a:r>
              <a:rPr lang="en-GB" dirty="0"/>
              <a:t>For Nitrate change see -&gt; table environment-&gt;Nutrient balances -&gt;</a:t>
            </a:r>
            <a:r>
              <a:rPr lang="en-GB" dirty="0">
                <a:solidFill>
                  <a:srgbClr val="FF0000"/>
                </a:solidFill>
              </a:rPr>
              <a:t> Gross nutrient budgets</a:t>
            </a:r>
          </a:p>
          <a:p>
            <a:endParaRPr lang="en-GB" dirty="0">
              <a:solidFill>
                <a:srgbClr val="FF0000"/>
              </a:solidFill>
            </a:endParaRPr>
          </a:p>
          <a:p>
            <a:endParaRPr lang="en-GB" dirty="0">
              <a:solidFill>
                <a:srgbClr val="FF0000"/>
              </a:solidFill>
            </a:endParaRPr>
          </a:p>
        </p:txBody>
      </p:sp>
      <p:sp>
        <p:nvSpPr>
          <p:cNvPr id="4" name="Datumsplatzhalter 3">
            <a:extLst>
              <a:ext uri="{FF2B5EF4-FFF2-40B4-BE49-F238E27FC236}">
                <a16:creationId xmlns:a16="http://schemas.microsoft.com/office/drawing/2014/main" id="{FC50AE25-1669-9D4C-9A35-0497CEFE38D4}"/>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0C45CE41-63B2-0742-8F39-3594EDF7E4D8}"/>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0095CB70-73C9-CD48-93AD-8C9845F572F9}"/>
              </a:ext>
            </a:extLst>
          </p:cNvPr>
          <p:cNvSpPr>
            <a:spLocks noGrp="1"/>
          </p:cNvSpPr>
          <p:nvPr>
            <p:ph type="sldNum" sz="quarter" idx="12"/>
          </p:nvPr>
        </p:nvSpPr>
        <p:spPr/>
        <p:txBody>
          <a:bodyPr/>
          <a:lstStyle/>
          <a:p>
            <a:fld id="{CF21DF5D-CA9B-014E-B300-26A576ABF25F}" type="slidenum">
              <a:rPr lang="en-GB" smtClean="0"/>
              <a:t>11</a:t>
            </a:fld>
            <a:endParaRPr lang="en-GB"/>
          </a:p>
        </p:txBody>
      </p:sp>
    </p:spTree>
    <p:extLst>
      <p:ext uri="{BB962C8B-B14F-4D97-AF65-F5344CB8AC3E}">
        <p14:creationId xmlns:p14="http://schemas.microsoft.com/office/powerpoint/2010/main" val="3286294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9D6D8-3453-F84E-BA45-8FED476214B8}"/>
              </a:ext>
            </a:extLst>
          </p:cNvPr>
          <p:cNvSpPr>
            <a:spLocks noGrp="1"/>
          </p:cNvSpPr>
          <p:nvPr>
            <p:ph type="title"/>
          </p:nvPr>
        </p:nvSpPr>
        <p:spPr/>
        <p:txBody>
          <a:bodyPr>
            <a:normAutofit/>
          </a:bodyPr>
          <a:lstStyle/>
          <a:p>
            <a:r>
              <a:rPr lang="en-GB" sz="3600" dirty="0"/>
              <a:t>Cloze for Exercise 2.8 for Germany</a:t>
            </a:r>
          </a:p>
        </p:txBody>
      </p:sp>
      <p:sp>
        <p:nvSpPr>
          <p:cNvPr id="4" name="Datumsplatzhalter 3">
            <a:extLst>
              <a:ext uri="{FF2B5EF4-FFF2-40B4-BE49-F238E27FC236}">
                <a16:creationId xmlns:a16="http://schemas.microsoft.com/office/drawing/2014/main" id="{BCCFEF30-DFC6-9C40-8AEE-B960019CBFD1}"/>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FEF609BB-B468-FF48-AF14-ECC40AE01E8D}"/>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64664EAA-D655-1642-B8D4-C2558AA7C0D7}"/>
              </a:ext>
            </a:extLst>
          </p:cNvPr>
          <p:cNvSpPr>
            <a:spLocks noGrp="1"/>
          </p:cNvSpPr>
          <p:nvPr>
            <p:ph type="sldNum" sz="quarter" idx="12"/>
          </p:nvPr>
        </p:nvSpPr>
        <p:spPr/>
        <p:txBody>
          <a:bodyPr/>
          <a:lstStyle/>
          <a:p>
            <a:fld id="{CF21DF5D-CA9B-014E-B300-26A576ABF25F}" type="slidenum">
              <a:rPr lang="en-GB" smtClean="0"/>
              <a:t>12</a:t>
            </a:fld>
            <a:endParaRPr lang="en-GB" dirty="0"/>
          </a:p>
        </p:txBody>
      </p:sp>
      <p:sp>
        <p:nvSpPr>
          <p:cNvPr id="8" name="Inhaltsplatzhalter 7">
            <a:extLst>
              <a:ext uri="{FF2B5EF4-FFF2-40B4-BE49-F238E27FC236}">
                <a16:creationId xmlns:a16="http://schemas.microsoft.com/office/drawing/2014/main" id="{03447836-9C76-FC45-8F4E-54F00EA8968B}"/>
              </a:ext>
            </a:extLst>
          </p:cNvPr>
          <p:cNvSpPr>
            <a:spLocks noGrp="1"/>
          </p:cNvSpPr>
          <p:nvPr>
            <p:ph idx="1"/>
          </p:nvPr>
        </p:nvSpPr>
        <p:spPr/>
        <p:txBody>
          <a:bodyPr>
            <a:normAutofit fontScale="77500" lnSpcReduction="20000"/>
          </a:bodyPr>
          <a:lstStyle/>
          <a:p>
            <a:pPr>
              <a:lnSpc>
                <a:spcPct val="120000"/>
              </a:lnSpc>
            </a:pPr>
            <a:r>
              <a:rPr lang="en-GB" dirty="0"/>
              <a:t>Check that prices for fertilizer are increased in both runs, with and without market model, are 80%.</a:t>
            </a:r>
          </a:p>
          <a:p>
            <a:pPr marL="0" indent="0">
              <a:lnSpc>
                <a:spcPct val="120000"/>
              </a:lnSpc>
              <a:buNone/>
            </a:pPr>
            <a:r>
              <a:rPr lang="en-GB" dirty="0"/>
              <a:t>Without market model and </a:t>
            </a:r>
            <a:r>
              <a:rPr lang="en-GB" dirty="0">
                <a:solidFill>
                  <a:srgbClr val="FF0000"/>
                </a:solidFill>
              </a:rPr>
              <a:t>with market model in bracket</a:t>
            </a:r>
            <a:r>
              <a:rPr lang="en-GB" dirty="0"/>
              <a:t>: </a:t>
            </a:r>
          </a:p>
          <a:p>
            <a:pPr>
              <a:lnSpc>
                <a:spcPct val="120000"/>
              </a:lnSpc>
            </a:pPr>
            <a:r>
              <a:rPr lang="en-GB" dirty="0"/>
              <a:t>The change in supply for soft wheat is __%(__%) and for hectare -__%(__%). The price chance for soft wheat is __%(__%).</a:t>
            </a:r>
          </a:p>
          <a:p>
            <a:pPr>
              <a:lnSpc>
                <a:spcPct val="120000"/>
              </a:lnSpc>
            </a:pPr>
            <a:r>
              <a:rPr lang="en-GB" dirty="0"/>
              <a:t>The change in mineral fertilizer for nitrate in sum for Germany is __%(__%), manure production in/decrease?</a:t>
            </a:r>
          </a:p>
          <a:p>
            <a:pPr>
              <a:lnSpc>
                <a:spcPct val="120000"/>
              </a:lnSpc>
            </a:pPr>
            <a:r>
              <a:rPr lang="en-GB" dirty="0"/>
              <a:t>Production (supply) of pulses in/decrease by  __%(__%), animal herd sizes in/decrease?  </a:t>
            </a:r>
          </a:p>
          <a:p>
            <a:pPr>
              <a:lnSpc>
                <a:spcPct val="120000"/>
              </a:lnSpc>
            </a:pPr>
            <a:r>
              <a:rPr lang="en-GB" dirty="0"/>
              <a:t>Farm income decrease by __%(__%)  </a:t>
            </a:r>
          </a:p>
          <a:p>
            <a:endParaRPr lang="en-GB" dirty="0"/>
          </a:p>
        </p:txBody>
      </p:sp>
    </p:spTree>
    <p:extLst>
      <p:ext uri="{BB962C8B-B14F-4D97-AF65-F5344CB8AC3E}">
        <p14:creationId xmlns:p14="http://schemas.microsoft.com/office/powerpoint/2010/main" val="409026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91E2C-A60B-0748-B898-A3D22D4CF575}"/>
              </a:ext>
            </a:extLst>
          </p:cNvPr>
          <p:cNvSpPr>
            <a:spLocks noGrp="1"/>
          </p:cNvSpPr>
          <p:nvPr>
            <p:ph type="title"/>
          </p:nvPr>
        </p:nvSpPr>
        <p:spPr/>
        <p:txBody>
          <a:bodyPr/>
          <a:lstStyle/>
          <a:p>
            <a:r>
              <a:rPr lang="en-GB" dirty="0"/>
              <a:t>Background: with and without market model  </a:t>
            </a:r>
          </a:p>
        </p:txBody>
      </p:sp>
      <p:sp>
        <p:nvSpPr>
          <p:cNvPr id="3" name="Inhaltsplatzhalter 2">
            <a:extLst>
              <a:ext uri="{FF2B5EF4-FFF2-40B4-BE49-F238E27FC236}">
                <a16:creationId xmlns:a16="http://schemas.microsoft.com/office/drawing/2014/main" id="{35E133D6-7B4C-1849-BB9F-9E9F8C103F99}"/>
              </a:ext>
            </a:extLst>
          </p:cNvPr>
          <p:cNvSpPr>
            <a:spLocks noGrp="1"/>
          </p:cNvSpPr>
          <p:nvPr>
            <p:ph idx="1"/>
          </p:nvPr>
        </p:nvSpPr>
        <p:spPr/>
        <p:txBody>
          <a:bodyPr>
            <a:normAutofit/>
          </a:bodyPr>
          <a:lstStyle/>
          <a:p>
            <a:r>
              <a:rPr lang="en-GB" dirty="0"/>
              <a:t>Input price changes can be applied in CAPRI for both task:</a:t>
            </a:r>
          </a:p>
          <a:p>
            <a:pPr lvl="1"/>
            <a:r>
              <a:rPr lang="en-GB" dirty="0"/>
              <a:t>Run scenario with market model</a:t>
            </a:r>
          </a:p>
          <a:p>
            <a:pPr lvl="1"/>
            <a:r>
              <a:rPr lang="en-GB" dirty="0"/>
              <a:t>Run scenario without market model </a:t>
            </a:r>
          </a:p>
          <a:p>
            <a:r>
              <a:rPr lang="en-GB" dirty="0"/>
              <a:t>Input prices for mineral fertilizer are exogenous to the model</a:t>
            </a:r>
          </a:p>
        </p:txBody>
      </p:sp>
      <p:sp>
        <p:nvSpPr>
          <p:cNvPr id="4" name="Datumsplatzhalter 3">
            <a:extLst>
              <a:ext uri="{FF2B5EF4-FFF2-40B4-BE49-F238E27FC236}">
                <a16:creationId xmlns:a16="http://schemas.microsoft.com/office/drawing/2014/main" id="{CB5528B1-9985-3E4B-B7A8-CA20232824B2}"/>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3EBBF152-95D3-094F-9F43-8A2DF596101F}"/>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17229E8B-627F-9E4E-9865-CBD16613AB2E}"/>
              </a:ext>
            </a:extLst>
          </p:cNvPr>
          <p:cNvSpPr>
            <a:spLocks noGrp="1"/>
          </p:cNvSpPr>
          <p:nvPr>
            <p:ph type="sldNum" sz="quarter" idx="12"/>
          </p:nvPr>
        </p:nvSpPr>
        <p:spPr/>
        <p:txBody>
          <a:bodyPr/>
          <a:lstStyle/>
          <a:p>
            <a:fld id="{CF21DF5D-CA9B-014E-B300-26A576ABF25F}" type="slidenum">
              <a:rPr lang="en-GB" smtClean="0"/>
              <a:t>2</a:t>
            </a:fld>
            <a:endParaRPr lang="en-GB"/>
          </a:p>
        </p:txBody>
      </p:sp>
    </p:spTree>
    <p:extLst>
      <p:ext uri="{BB962C8B-B14F-4D97-AF65-F5344CB8AC3E}">
        <p14:creationId xmlns:p14="http://schemas.microsoft.com/office/powerpoint/2010/main" val="186256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BB8E23C8-1253-EA40-A5EE-1531207986B8}"/>
              </a:ext>
            </a:extLst>
          </p:cNvPr>
          <p:cNvSpPr>
            <a:spLocks noGrp="1"/>
          </p:cNvSpPr>
          <p:nvPr>
            <p:ph type="dt" sz="half" idx="10"/>
          </p:nvPr>
        </p:nvSpPr>
        <p:spPr/>
        <p:txBody>
          <a:bodyPr/>
          <a:lstStyle/>
          <a:p>
            <a:fld id="{2EDD7F4E-0529-8148-BA53-95A32A9EF2F6}" type="datetime1">
              <a:rPr lang="en-GB" smtClean="0"/>
              <a:t>18/09/2022</a:t>
            </a:fld>
            <a:endParaRPr lang="en-GB" dirty="0"/>
          </a:p>
        </p:txBody>
      </p:sp>
      <p:sp>
        <p:nvSpPr>
          <p:cNvPr id="2" name="Titel 1">
            <a:extLst>
              <a:ext uri="{FF2B5EF4-FFF2-40B4-BE49-F238E27FC236}">
                <a16:creationId xmlns:a16="http://schemas.microsoft.com/office/drawing/2014/main" id="{46B98443-665E-F14D-AEC0-66E60256C610}"/>
              </a:ext>
            </a:extLst>
          </p:cNvPr>
          <p:cNvSpPr>
            <a:spLocks noGrp="1"/>
          </p:cNvSpPr>
          <p:nvPr>
            <p:ph type="title"/>
          </p:nvPr>
        </p:nvSpPr>
        <p:spPr>
          <a:xfrm>
            <a:off x="557746" y="133902"/>
            <a:ext cx="3931423" cy="797115"/>
          </a:xfrm>
        </p:spPr>
        <p:txBody>
          <a:bodyPr>
            <a:normAutofit/>
          </a:bodyPr>
          <a:lstStyle/>
          <a:p>
            <a:r>
              <a:rPr lang="en-GB" sz="3200" dirty="0">
                <a:solidFill>
                  <a:schemeClr val="accent1">
                    <a:lumMod val="50000"/>
                  </a:schemeClr>
                </a:solidFill>
              </a:rPr>
              <a:t>Economic Background</a:t>
            </a:r>
          </a:p>
        </p:txBody>
      </p:sp>
      <p:sp>
        <p:nvSpPr>
          <p:cNvPr id="39" name="Rectangle 16">
            <a:extLst>
              <a:ext uri="{FF2B5EF4-FFF2-40B4-BE49-F238E27FC236}">
                <a16:creationId xmlns:a16="http://schemas.microsoft.com/office/drawing/2014/main" id="{2C352A27-DB59-6D44-8C67-2D6D398098DD}"/>
              </a:ext>
            </a:extLst>
          </p:cNvPr>
          <p:cNvSpPr>
            <a:spLocks noChangeArrowheads="1"/>
          </p:cNvSpPr>
          <p:nvPr/>
        </p:nvSpPr>
        <p:spPr bwMode="auto">
          <a:xfrm>
            <a:off x="4735523" y="399080"/>
            <a:ext cx="361384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700" b="1" dirty="0">
                <a:latin typeface="Arial" panose="020B0604020202020204" pitchFamily="34" charset="0"/>
              </a:rPr>
              <a:t>Production function</a:t>
            </a:r>
          </a:p>
        </p:txBody>
      </p:sp>
      <p:sp>
        <p:nvSpPr>
          <p:cNvPr id="41" name="Bogen 40">
            <a:extLst>
              <a:ext uri="{FF2B5EF4-FFF2-40B4-BE49-F238E27FC236}">
                <a16:creationId xmlns:a16="http://schemas.microsoft.com/office/drawing/2014/main" id="{4639FE28-33C3-DB40-BD83-B4FF76B3D76E}"/>
              </a:ext>
            </a:extLst>
          </p:cNvPr>
          <p:cNvSpPr/>
          <p:nvPr/>
        </p:nvSpPr>
        <p:spPr>
          <a:xfrm rot="18293084">
            <a:off x="3611610" y="2427550"/>
            <a:ext cx="4810731" cy="2169352"/>
          </a:xfrm>
          <a:prstGeom prst="arc">
            <a:avLst>
              <a:gd name="adj1" fmla="val 16200000"/>
              <a:gd name="adj2" fmla="val 211625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Rectangle 16">
            <a:extLst>
              <a:ext uri="{FF2B5EF4-FFF2-40B4-BE49-F238E27FC236}">
                <a16:creationId xmlns:a16="http://schemas.microsoft.com/office/drawing/2014/main" id="{60E52538-EF1B-2346-AC69-4045C2390985}"/>
              </a:ext>
            </a:extLst>
          </p:cNvPr>
          <p:cNvSpPr>
            <a:spLocks noChangeArrowheads="1"/>
          </p:cNvSpPr>
          <p:nvPr/>
        </p:nvSpPr>
        <p:spPr bwMode="auto">
          <a:xfrm>
            <a:off x="4838873" y="758299"/>
            <a:ext cx="1603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600" dirty="0">
                <a:latin typeface="Arial" panose="020B0604020202020204" pitchFamily="34" charset="0"/>
              </a:rPr>
              <a:t>Q</a:t>
            </a:r>
          </a:p>
        </p:txBody>
      </p:sp>
      <p:sp>
        <p:nvSpPr>
          <p:cNvPr id="25" name="Freeform 24">
            <a:extLst>
              <a:ext uri="{FF2B5EF4-FFF2-40B4-BE49-F238E27FC236}">
                <a16:creationId xmlns:a16="http://schemas.microsoft.com/office/drawing/2014/main" id="{544A6322-A8F5-FB44-82B0-A22A28B2E541}"/>
              </a:ext>
            </a:extLst>
          </p:cNvPr>
          <p:cNvSpPr>
            <a:spLocks/>
          </p:cNvSpPr>
          <p:nvPr/>
        </p:nvSpPr>
        <p:spPr bwMode="auto">
          <a:xfrm>
            <a:off x="5117386" y="1002819"/>
            <a:ext cx="1909801" cy="1943778"/>
          </a:xfrm>
          <a:custGeom>
            <a:avLst/>
            <a:gdLst>
              <a:gd name="T0" fmla="*/ 0 w 2961"/>
              <a:gd name="T1" fmla="*/ 0 h 2762"/>
              <a:gd name="T2" fmla="*/ 0 w 2961"/>
              <a:gd name="T3" fmla="*/ 2761 h 2762"/>
              <a:gd name="T4" fmla="*/ 2960 w 2961"/>
              <a:gd name="T5" fmla="*/ 2761 h 2762"/>
            </a:gdLst>
            <a:ahLst/>
            <a:cxnLst>
              <a:cxn ang="0">
                <a:pos x="T0" y="T1"/>
              </a:cxn>
              <a:cxn ang="0">
                <a:pos x="T2" y="T3"/>
              </a:cxn>
              <a:cxn ang="0">
                <a:pos x="T4" y="T5"/>
              </a:cxn>
            </a:cxnLst>
            <a:rect l="0" t="0" r="r" b="b"/>
            <a:pathLst>
              <a:path w="2961" h="2762">
                <a:moveTo>
                  <a:pt x="0" y="0"/>
                </a:moveTo>
                <a:lnTo>
                  <a:pt x="0" y="2761"/>
                </a:lnTo>
                <a:lnTo>
                  <a:pt x="2960" y="276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cxnSp>
        <p:nvCxnSpPr>
          <p:cNvPr id="15" name="Gerade Verbindung 14">
            <a:extLst>
              <a:ext uri="{FF2B5EF4-FFF2-40B4-BE49-F238E27FC236}">
                <a16:creationId xmlns:a16="http://schemas.microsoft.com/office/drawing/2014/main" id="{848AE2A3-5926-8543-B224-2EA0DA260EB4}"/>
              </a:ext>
            </a:extLst>
          </p:cNvPr>
          <p:cNvCxnSpPr>
            <a:cxnSpLocks/>
          </p:cNvCxnSpPr>
          <p:nvPr/>
        </p:nvCxnSpPr>
        <p:spPr>
          <a:xfrm>
            <a:off x="6491231" y="1602993"/>
            <a:ext cx="0" cy="134360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47" name="Gerade Verbindung 46">
            <a:extLst>
              <a:ext uri="{FF2B5EF4-FFF2-40B4-BE49-F238E27FC236}">
                <a16:creationId xmlns:a16="http://schemas.microsoft.com/office/drawing/2014/main" id="{8B7138AA-0A48-1E4C-A5C6-505C1A357D1E}"/>
              </a:ext>
            </a:extLst>
          </p:cNvPr>
          <p:cNvCxnSpPr>
            <a:cxnSpLocks/>
          </p:cNvCxnSpPr>
          <p:nvPr/>
        </p:nvCxnSpPr>
        <p:spPr>
          <a:xfrm>
            <a:off x="5065842" y="1602993"/>
            <a:ext cx="1425389"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50" name="Rectangle 9">
            <a:extLst>
              <a:ext uri="{FF2B5EF4-FFF2-40B4-BE49-F238E27FC236}">
                <a16:creationId xmlns:a16="http://schemas.microsoft.com/office/drawing/2014/main" id="{3E1921F5-132C-B848-9162-31C0DA876439}"/>
              </a:ext>
            </a:extLst>
          </p:cNvPr>
          <p:cNvSpPr>
            <a:spLocks noChangeArrowheads="1"/>
          </p:cNvSpPr>
          <p:nvPr/>
        </p:nvSpPr>
        <p:spPr bwMode="auto">
          <a:xfrm>
            <a:off x="6226660" y="3053170"/>
            <a:ext cx="57708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400" dirty="0">
                <a:latin typeface="Arial" panose="020B0604020202020204" pitchFamily="34" charset="0"/>
              </a:rPr>
              <a:t>Input N</a:t>
            </a:r>
          </a:p>
        </p:txBody>
      </p:sp>
      <p:sp>
        <p:nvSpPr>
          <p:cNvPr id="52" name="Freeform 24">
            <a:extLst>
              <a:ext uri="{FF2B5EF4-FFF2-40B4-BE49-F238E27FC236}">
                <a16:creationId xmlns:a16="http://schemas.microsoft.com/office/drawing/2014/main" id="{00B6C575-F716-E24A-A5C2-80613CBDA445}"/>
              </a:ext>
            </a:extLst>
          </p:cNvPr>
          <p:cNvSpPr>
            <a:spLocks/>
          </p:cNvSpPr>
          <p:nvPr/>
        </p:nvSpPr>
        <p:spPr bwMode="auto">
          <a:xfrm>
            <a:off x="5119180" y="4170407"/>
            <a:ext cx="1909801" cy="1943778"/>
          </a:xfrm>
          <a:custGeom>
            <a:avLst/>
            <a:gdLst>
              <a:gd name="T0" fmla="*/ 0 w 2961"/>
              <a:gd name="T1" fmla="*/ 0 h 2762"/>
              <a:gd name="T2" fmla="*/ 0 w 2961"/>
              <a:gd name="T3" fmla="*/ 2761 h 2762"/>
              <a:gd name="T4" fmla="*/ 2960 w 2961"/>
              <a:gd name="T5" fmla="*/ 2761 h 2762"/>
            </a:gdLst>
            <a:ahLst/>
            <a:cxnLst>
              <a:cxn ang="0">
                <a:pos x="T0" y="T1"/>
              </a:cxn>
              <a:cxn ang="0">
                <a:pos x="T2" y="T3"/>
              </a:cxn>
              <a:cxn ang="0">
                <a:pos x="T4" y="T5"/>
              </a:cxn>
            </a:cxnLst>
            <a:rect l="0" t="0" r="r" b="b"/>
            <a:pathLst>
              <a:path w="2961" h="2762">
                <a:moveTo>
                  <a:pt x="0" y="0"/>
                </a:moveTo>
                <a:lnTo>
                  <a:pt x="0" y="2761"/>
                </a:lnTo>
                <a:lnTo>
                  <a:pt x="2960" y="276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cxnSp>
        <p:nvCxnSpPr>
          <p:cNvPr id="53" name="Gerade Verbindung 52">
            <a:extLst>
              <a:ext uri="{FF2B5EF4-FFF2-40B4-BE49-F238E27FC236}">
                <a16:creationId xmlns:a16="http://schemas.microsoft.com/office/drawing/2014/main" id="{B7ECDE69-0D93-8640-853C-0FF8B6C5427F}"/>
              </a:ext>
            </a:extLst>
          </p:cNvPr>
          <p:cNvCxnSpPr>
            <a:cxnSpLocks/>
          </p:cNvCxnSpPr>
          <p:nvPr/>
        </p:nvCxnSpPr>
        <p:spPr>
          <a:xfrm>
            <a:off x="7027187" y="1418896"/>
            <a:ext cx="0" cy="4801862"/>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Gerade Verbindung 53">
            <a:extLst>
              <a:ext uri="{FF2B5EF4-FFF2-40B4-BE49-F238E27FC236}">
                <a16:creationId xmlns:a16="http://schemas.microsoft.com/office/drawing/2014/main" id="{F2DF8E46-D52C-CA43-9EE2-422AD194A576}"/>
              </a:ext>
            </a:extLst>
          </p:cNvPr>
          <p:cNvCxnSpPr>
            <a:cxnSpLocks/>
            <a:endCxn id="52" idx="2"/>
          </p:cNvCxnSpPr>
          <p:nvPr/>
        </p:nvCxnSpPr>
        <p:spPr>
          <a:xfrm>
            <a:off x="5129690" y="4713038"/>
            <a:ext cx="1898646" cy="1400443"/>
          </a:xfrm>
          <a:prstGeom prst="line">
            <a:avLst/>
          </a:prstGeom>
        </p:spPr>
        <p:style>
          <a:lnRef idx="1">
            <a:schemeClr val="accent1"/>
          </a:lnRef>
          <a:fillRef idx="0">
            <a:schemeClr val="accent1"/>
          </a:fillRef>
          <a:effectRef idx="0">
            <a:schemeClr val="accent1"/>
          </a:effectRef>
          <a:fontRef idx="minor">
            <a:schemeClr val="tx1"/>
          </a:fontRef>
        </p:style>
      </p:cxnSp>
      <p:sp>
        <p:nvSpPr>
          <p:cNvPr id="55" name="Rectangle 9">
            <a:extLst>
              <a:ext uri="{FF2B5EF4-FFF2-40B4-BE49-F238E27FC236}">
                <a16:creationId xmlns:a16="http://schemas.microsoft.com/office/drawing/2014/main" id="{1C6CFE2F-9B51-4B47-A4E3-1602977500EE}"/>
              </a:ext>
            </a:extLst>
          </p:cNvPr>
          <p:cNvSpPr>
            <a:spLocks noChangeArrowheads="1"/>
          </p:cNvSpPr>
          <p:nvPr/>
        </p:nvSpPr>
        <p:spPr bwMode="auto">
          <a:xfrm>
            <a:off x="6240210" y="6390648"/>
            <a:ext cx="57708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400" dirty="0">
                <a:latin typeface="Arial" panose="020B0604020202020204" pitchFamily="34" charset="0"/>
              </a:rPr>
              <a:t>Input N</a:t>
            </a:r>
          </a:p>
        </p:txBody>
      </p:sp>
      <p:sp>
        <p:nvSpPr>
          <p:cNvPr id="60" name="Rectangle 16">
            <a:extLst>
              <a:ext uri="{FF2B5EF4-FFF2-40B4-BE49-F238E27FC236}">
                <a16:creationId xmlns:a16="http://schemas.microsoft.com/office/drawing/2014/main" id="{D8C100E3-0EC1-1D40-AFBE-C53A37E9918F}"/>
              </a:ext>
            </a:extLst>
          </p:cNvPr>
          <p:cNvSpPr>
            <a:spLocks noChangeArrowheads="1"/>
          </p:cNvSpPr>
          <p:nvPr/>
        </p:nvSpPr>
        <p:spPr bwMode="auto">
          <a:xfrm>
            <a:off x="4747512" y="3686123"/>
            <a:ext cx="306814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700" b="1" dirty="0">
                <a:latin typeface="Arial" panose="020B0604020202020204" pitchFamily="34" charset="0"/>
              </a:rPr>
              <a:t>Marginal value product (MVP)</a:t>
            </a:r>
          </a:p>
        </p:txBody>
      </p:sp>
      <mc:AlternateContent xmlns:mc="http://schemas.openxmlformats.org/markup-compatibility/2006" xmlns:a14="http://schemas.microsoft.com/office/drawing/2010/main">
        <mc:Choice Requires="a14">
          <p:sp>
            <p:nvSpPr>
              <p:cNvPr id="61" name="Rectangle 16">
                <a:extLst>
                  <a:ext uri="{FF2B5EF4-FFF2-40B4-BE49-F238E27FC236}">
                    <a16:creationId xmlns:a16="http://schemas.microsoft.com/office/drawing/2014/main" id="{30452518-DB66-8245-8357-CFFE7341DDCD}"/>
                  </a:ext>
                </a:extLst>
              </p:cNvPr>
              <p:cNvSpPr>
                <a:spLocks noChangeArrowheads="1"/>
              </p:cNvSpPr>
              <p:nvPr/>
            </p:nvSpPr>
            <p:spPr bwMode="auto">
              <a:xfrm>
                <a:off x="3619467" y="4060642"/>
                <a:ext cx="1324593" cy="246221"/>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algn="r" eaLnBrk="0" hangingPunct="0"/>
                <a:r>
                  <a:rPr lang="en-GB" altLang="de-DE" sz="1600" dirty="0">
                    <a:latin typeface="Arial" panose="020B0604020202020204" pitchFamily="34" charset="0"/>
                  </a:rPr>
                  <a:t>Input price </a:t>
                </a:r>
                <a14:m>
                  <m:oMath xmlns:m="http://schemas.openxmlformats.org/officeDocument/2006/math">
                    <m:sSub>
                      <m:sSubPr>
                        <m:ctrlPr>
                          <a:rPr lang="de-DE" altLang="de-DE" sz="1600" b="1" i="1">
                            <a:latin typeface="Cambria Math" panose="02040503050406030204" pitchFamily="18" charset="0"/>
                          </a:rPr>
                        </m:ctrlPr>
                      </m:sSubPr>
                      <m:e>
                        <m:r>
                          <a:rPr lang="de-DE" altLang="de-DE" sz="1600" b="1" i="1">
                            <a:latin typeface="Cambria Math" panose="02040503050406030204" pitchFamily="18" charset="0"/>
                          </a:rPr>
                          <m:t>𝑷</m:t>
                        </m:r>
                      </m:e>
                      <m:sub>
                        <m:r>
                          <a:rPr lang="de-DE" altLang="de-DE" sz="1600" b="1" i="1">
                            <a:latin typeface="Cambria Math" panose="02040503050406030204" pitchFamily="18" charset="0"/>
                          </a:rPr>
                          <m:t>𝑵</m:t>
                        </m:r>
                      </m:sub>
                    </m:sSub>
                    <m:r>
                      <a:rPr lang="de-DE" altLang="de-DE" sz="1600" b="1" i="1">
                        <a:latin typeface="Cambria Math" panose="02040503050406030204" pitchFamily="18" charset="0"/>
                      </a:rPr>
                      <m:t> </m:t>
                    </m:r>
                  </m:oMath>
                </a14:m>
                <a:endParaRPr lang="en-GB" altLang="de-DE" sz="1600" dirty="0">
                  <a:latin typeface="Arial" panose="020B0604020202020204" pitchFamily="34" charset="0"/>
                </a:endParaRPr>
              </a:p>
            </p:txBody>
          </p:sp>
        </mc:Choice>
        <mc:Fallback xmlns="">
          <p:sp>
            <p:nvSpPr>
              <p:cNvPr id="61" name="Rectangle 16">
                <a:extLst>
                  <a:ext uri="{FF2B5EF4-FFF2-40B4-BE49-F238E27FC236}">
                    <a16:creationId xmlns:a16="http://schemas.microsoft.com/office/drawing/2014/main" id="{30452518-DB66-8245-8357-CFFE7341DDCD}"/>
                  </a:ext>
                </a:extLst>
              </p:cNvPr>
              <p:cNvSpPr>
                <a:spLocks noRot="1" noChangeAspect="1" noMove="1" noResize="1" noEditPoints="1" noAdjustHandles="1" noChangeArrowheads="1" noChangeShapeType="1" noTextEdit="1"/>
              </p:cNvSpPr>
              <p:nvPr/>
            </p:nvSpPr>
            <p:spPr bwMode="auto">
              <a:xfrm>
                <a:off x="3619467" y="4060642"/>
                <a:ext cx="1324593" cy="246221"/>
              </a:xfrm>
              <a:prstGeom prst="rect">
                <a:avLst/>
              </a:prstGeom>
              <a:blipFill>
                <a:blip r:embed="rId2"/>
                <a:stretch>
                  <a:fillRect l="-8571" t="-23810" r="-7619" b="-4761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noFill/>
                  </a:rPr>
                  <a:t> </a:t>
                </a:r>
              </a:p>
            </p:txBody>
          </p:sp>
        </mc:Fallback>
      </mc:AlternateContent>
      <p:cxnSp>
        <p:nvCxnSpPr>
          <p:cNvPr id="62" name="Gerade Verbindung 61">
            <a:extLst>
              <a:ext uri="{FF2B5EF4-FFF2-40B4-BE49-F238E27FC236}">
                <a16:creationId xmlns:a16="http://schemas.microsoft.com/office/drawing/2014/main" id="{E5FF7ADB-BA92-2E44-B3C4-466BD65C7D88}"/>
              </a:ext>
            </a:extLst>
          </p:cNvPr>
          <p:cNvCxnSpPr>
            <a:cxnSpLocks/>
          </p:cNvCxnSpPr>
          <p:nvPr/>
        </p:nvCxnSpPr>
        <p:spPr>
          <a:xfrm>
            <a:off x="5076547" y="5681271"/>
            <a:ext cx="1363358"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4" name="Gerade Verbindung 63">
            <a:extLst>
              <a:ext uri="{FF2B5EF4-FFF2-40B4-BE49-F238E27FC236}">
                <a16:creationId xmlns:a16="http://schemas.microsoft.com/office/drawing/2014/main" id="{952DE468-4A64-3044-A086-A121BD752D93}"/>
              </a:ext>
            </a:extLst>
          </p:cNvPr>
          <p:cNvCxnSpPr>
            <a:cxnSpLocks/>
          </p:cNvCxnSpPr>
          <p:nvPr/>
        </p:nvCxnSpPr>
        <p:spPr>
          <a:xfrm>
            <a:off x="6444132" y="5681271"/>
            <a:ext cx="0" cy="43886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5" name="Gerade Verbindung 64">
            <a:extLst>
              <a:ext uri="{FF2B5EF4-FFF2-40B4-BE49-F238E27FC236}">
                <a16:creationId xmlns:a16="http://schemas.microsoft.com/office/drawing/2014/main" id="{C72A364D-01F8-FA4E-ABD1-8210524B864E}"/>
              </a:ext>
            </a:extLst>
          </p:cNvPr>
          <p:cNvCxnSpPr>
            <a:cxnSpLocks/>
          </p:cNvCxnSpPr>
          <p:nvPr/>
        </p:nvCxnSpPr>
        <p:spPr>
          <a:xfrm>
            <a:off x="5065842" y="5413259"/>
            <a:ext cx="1023695"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C06A3BE1-EC48-864F-98C2-1B76000920FA}"/>
              </a:ext>
            </a:extLst>
          </p:cNvPr>
          <p:cNvCxnSpPr/>
          <p:nvPr/>
        </p:nvCxnSpPr>
        <p:spPr>
          <a:xfrm flipV="1">
            <a:off x="4919023" y="5413259"/>
            <a:ext cx="0" cy="268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67">
            <a:extLst>
              <a:ext uri="{FF2B5EF4-FFF2-40B4-BE49-F238E27FC236}">
                <a16:creationId xmlns:a16="http://schemas.microsoft.com/office/drawing/2014/main" id="{A14A7CDB-2F85-5944-A9FD-E526A9751493}"/>
              </a:ext>
            </a:extLst>
          </p:cNvPr>
          <p:cNvCxnSpPr>
            <a:cxnSpLocks/>
          </p:cNvCxnSpPr>
          <p:nvPr/>
        </p:nvCxnSpPr>
        <p:spPr>
          <a:xfrm>
            <a:off x="6089537" y="5413259"/>
            <a:ext cx="0" cy="70161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71" name="Gerade Verbindung 70">
            <a:extLst>
              <a:ext uri="{FF2B5EF4-FFF2-40B4-BE49-F238E27FC236}">
                <a16:creationId xmlns:a16="http://schemas.microsoft.com/office/drawing/2014/main" id="{2417B350-CA7B-244E-9840-EC296FC6D77F}"/>
              </a:ext>
            </a:extLst>
          </p:cNvPr>
          <p:cNvCxnSpPr>
            <a:cxnSpLocks/>
          </p:cNvCxnSpPr>
          <p:nvPr/>
        </p:nvCxnSpPr>
        <p:spPr>
          <a:xfrm>
            <a:off x="6082796" y="1828800"/>
            <a:ext cx="0" cy="1128126"/>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72" name="Gerade Verbindung mit Pfeil 71">
            <a:extLst>
              <a:ext uri="{FF2B5EF4-FFF2-40B4-BE49-F238E27FC236}">
                <a16:creationId xmlns:a16="http://schemas.microsoft.com/office/drawing/2014/main" id="{6111258D-7CF3-F946-B7C9-70BDDB963185}"/>
              </a:ext>
            </a:extLst>
          </p:cNvPr>
          <p:cNvCxnSpPr>
            <a:cxnSpLocks/>
          </p:cNvCxnSpPr>
          <p:nvPr/>
        </p:nvCxnSpPr>
        <p:spPr>
          <a:xfrm flipH="1">
            <a:off x="6089537" y="6220758"/>
            <a:ext cx="3742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Gerade Verbindung 72">
            <a:extLst>
              <a:ext uri="{FF2B5EF4-FFF2-40B4-BE49-F238E27FC236}">
                <a16:creationId xmlns:a16="http://schemas.microsoft.com/office/drawing/2014/main" id="{492A41F5-43E9-E340-9AE7-77FA327B9F13}"/>
              </a:ext>
            </a:extLst>
          </p:cNvPr>
          <p:cNvCxnSpPr>
            <a:cxnSpLocks/>
          </p:cNvCxnSpPr>
          <p:nvPr/>
        </p:nvCxnSpPr>
        <p:spPr>
          <a:xfrm>
            <a:off x="5050079" y="1864499"/>
            <a:ext cx="1073189"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77" name="Gerade Verbindung mit Pfeil 76">
            <a:extLst>
              <a:ext uri="{FF2B5EF4-FFF2-40B4-BE49-F238E27FC236}">
                <a16:creationId xmlns:a16="http://schemas.microsoft.com/office/drawing/2014/main" id="{1E194703-F36A-8842-A322-D41E1CCB5314}"/>
              </a:ext>
            </a:extLst>
          </p:cNvPr>
          <p:cNvCxnSpPr>
            <a:cxnSpLocks/>
          </p:cNvCxnSpPr>
          <p:nvPr/>
        </p:nvCxnSpPr>
        <p:spPr>
          <a:xfrm>
            <a:off x="4959582" y="1602993"/>
            <a:ext cx="0" cy="277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Legende mit Linie (1) (ohne Rahmen) 25">
                <a:extLst>
                  <a:ext uri="{FF2B5EF4-FFF2-40B4-BE49-F238E27FC236}">
                    <a16:creationId xmlns:a16="http://schemas.microsoft.com/office/drawing/2014/main" id="{0D6960DB-44CB-8C4B-B44D-FCD0FFC16F13}"/>
                  </a:ext>
                </a:extLst>
              </p:cNvPr>
              <p:cNvSpPr/>
              <p:nvPr/>
            </p:nvSpPr>
            <p:spPr>
              <a:xfrm>
                <a:off x="6368043" y="4172015"/>
                <a:ext cx="2203418" cy="1041808"/>
              </a:xfrm>
              <a:prstGeom prst="callout1">
                <a:avLst>
                  <a:gd name="adj1" fmla="val 53633"/>
                  <a:gd name="adj2" fmla="val -884"/>
                  <a:gd name="adj3" fmla="val 78366"/>
                  <a:gd name="adj4" fmla="val -38451"/>
                </a:avLst>
              </a:prstGeom>
              <a:solidFill>
                <a:schemeClr val="bg1">
                  <a:lumMod val="65000"/>
                </a:schemeClr>
              </a:solidFill>
              <a:ln w="12700">
                <a:prstDash val="sysDot"/>
                <a:extLst>
                  <a:ext uri="{C807C97D-BFC1-408E-A445-0C87EB9F89A2}">
                    <ask:lineSketchStyleProps xmlns:ask="http://schemas.microsoft.com/office/drawing/2018/sketchyshapes" sd="1219033472">
                      <a:custGeom>
                        <a:avLst/>
                        <a:gdLst>
                          <a:gd name="connsiteX0" fmla="*/ 0 w 1475824"/>
                          <a:gd name="connsiteY0" fmla="*/ 0 h 674862"/>
                          <a:gd name="connsiteX1" fmla="*/ 1475824 w 1475824"/>
                          <a:gd name="connsiteY1" fmla="*/ 0 h 674862"/>
                          <a:gd name="connsiteX2" fmla="*/ 1475824 w 1475824"/>
                          <a:gd name="connsiteY2" fmla="*/ 674862 h 674862"/>
                          <a:gd name="connsiteX3" fmla="*/ 0 w 1475824"/>
                          <a:gd name="connsiteY3" fmla="*/ 674862 h 674862"/>
                          <a:gd name="connsiteX4" fmla="*/ 0 w 1475824"/>
                          <a:gd name="connsiteY4" fmla="*/ 0 h 674862"/>
                          <a:gd name="connsiteX0" fmla="*/ -122980 w 1475824"/>
                          <a:gd name="connsiteY0" fmla="*/ 126537 h 674862"/>
                          <a:gd name="connsiteX1" fmla="*/ -702359 w 1475824"/>
                          <a:gd name="connsiteY1" fmla="*/ 927382 h 674862"/>
                        </a:gdLst>
                        <a:ahLst/>
                        <a:cxnLst>
                          <a:cxn ang="0">
                            <a:pos x="connsiteX0" y="connsiteY0"/>
                          </a:cxn>
                          <a:cxn ang="0">
                            <a:pos x="connsiteX1" y="connsiteY1"/>
                          </a:cxn>
                        </a:cxnLst>
                        <a:rect l="l" t="t" r="r" b="b"/>
                        <a:pathLst>
                          <a:path w="1475824" h="674862" stroke="0" extrusionOk="0">
                            <a:moveTo>
                              <a:pt x="0" y="0"/>
                            </a:moveTo>
                            <a:cubicBezTo>
                              <a:pt x="463462" y="131310"/>
                              <a:pt x="828946" y="-116378"/>
                              <a:pt x="1475824" y="0"/>
                            </a:cubicBezTo>
                            <a:cubicBezTo>
                              <a:pt x="1471156" y="146435"/>
                              <a:pt x="1521765" y="453623"/>
                              <a:pt x="1475824" y="674862"/>
                            </a:cubicBezTo>
                            <a:cubicBezTo>
                              <a:pt x="1030694" y="757906"/>
                              <a:pt x="178441" y="588724"/>
                              <a:pt x="0" y="674862"/>
                            </a:cubicBezTo>
                            <a:cubicBezTo>
                              <a:pt x="60737" y="496139"/>
                              <a:pt x="-46363" y="299930"/>
                              <a:pt x="0" y="0"/>
                            </a:cubicBezTo>
                            <a:close/>
                          </a:path>
                          <a:path w="1475824" h="674862" fill="none" extrusionOk="0">
                            <a:moveTo>
                              <a:pt x="-122980" y="126537"/>
                            </a:moveTo>
                            <a:cubicBezTo>
                              <a:pt x="-188821" y="279701"/>
                              <a:pt x="-595226" y="662946"/>
                              <a:pt x="-702359" y="927382"/>
                            </a:cubicBezTo>
                          </a:path>
                          <a:path w="1475824" h="674862" fill="none" stroke="0" extrusionOk="0">
                            <a:moveTo>
                              <a:pt x="-122980" y="126537"/>
                            </a:moveTo>
                            <a:cubicBezTo>
                              <a:pt x="-404243" y="507198"/>
                              <a:pt x="-561563" y="809387"/>
                              <a:pt x="-702359" y="927382"/>
                            </a:cubicBezTo>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Marginal Production Value = </a:t>
                </a:r>
                <a14:m>
                  <m:oMath xmlns:m="http://schemas.openxmlformats.org/officeDocument/2006/math">
                    <m:f>
                      <m:fPr>
                        <m:ctrlPr>
                          <a:rPr lang="en-GB" altLang="de-DE" b="1" i="1">
                            <a:latin typeface="Cambria Math" panose="02040503050406030204" pitchFamily="18" charset="0"/>
                          </a:rPr>
                        </m:ctrlPr>
                      </m:fPr>
                      <m:num>
                        <m:r>
                          <a:rPr lang="en-GB" altLang="de-DE" b="1" i="1">
                            <a:latin typeface="Cambria Math" panose="02040503050406030204" pitchFamily="18" charset="0"/>
                          </a:rPr>
                          <m:t>ⅆ</m:t>
                        </m:r>
                        <m:r>
                          <a:rPr lang="de-DE" altLang="de-DE" b="1" i="1">
                            <a:latin typeface="Cambria Math" panose="02040503050406030204" pitchFamily="18" charset="0"/>
                          </a:rPr>
                          <m:t>𝑸</m:t>
                        </m:r>
                      </m:num>
                      <m:den>
                        <m:r>
                          <a:rPr lang="de-DE" altLang="de-DE" b="1" i="1">
                            <a:latin typeface="Cambria Math" panose="02040503050406030204" pitchFamily="18" charset="0"/>
                          </a:rPr>
                          <m:t>𝒅𝑵</m:t>
                        </m:r>
                      </m:den>
                    </m:f>
                    <m:sSub>
                      <m:sSubPr>
                        <m:ctrlPr>
                          <a:rPr lang="de-DE" altLang="de-DE" b="1" i="1" smtClean="0">
                            <a:solidFill>
                              <a:srgbClr val="C00000"/>
                            </a:solidFill>
                            <a:latin typeface="Cambria Math" panose="02040503050406030204" pitchFamily="18" charset="0"/>
                          </a:rPr>
                        </m:ctrlPr>
                      </m:sSubPr>
                      <m:e>
                        <m:r>
                          <a:rPr lang="de-DE" altLang="de-DE" b="1" i="1" smtClean="0">
                            <a:solidFill>
                              <a:srgbClr val="C00000"/>
                            </a:solidFill>
                            <a:latin typeface="Cambria Math" panose="02040503050406030204" pitchFamily="18" charset="0"/>
                          </a:rPr>
                          <m:t>𝑷</m:t>
                        </m:r>
                      </m:e>
                      <m:sub>
                        <m:r>
                          <a:rPr lang="de-DE" altLang="de-DE" b="1" i="1" smtClean="0">
                            <a:solidFill>
                              <a:srgbClr val="C00000"/>
                            </a:solidFill>
                            <a:latin typeface="Cambria Math" panose="02040503050406030204" pitchFamily="18" charset="0"/>
                          </a:rPr>
                          <m:t>𝒘</m:t>
                        </m:r>
                      </m:sub>
                    </m:sSub>
                  </m:oMath>
                </a14:m>
                <a:endParaRPr lang="en-GB" dirty="0"/>
              </a:p>
            </p:txBody>
          </p:sp>
        </mc:Choice>
        <mc:Fallback xmlns="">
          <p:sp>
            <p:nvSpPr>
              <p:cNvPr id="26" name="Legende mit Linie (1) (ohne Rahmen) 25">
                <a:extLst>
                  <a:ext uri="{FF2B5EF4-FFF2-40B4-BE49-F238E27FC236}">
                    <a16:creationId xmlns:a16="http://schemas.microsoft.com/office/drawing/2014/main" id="{0D6960DB-44CB-8C4B-B44D-FCD0FFC16F13}"/>
                  </a:ext>
                </a:extLst>
              </p:cNvPr>
              <p:cNvSpPr>
                <a:spLocks noRot="1" noChangeAspect="1" noMove="1" noResize="1" noEditPoints="1" noAdjustHandles="1" noChangeArrowheads="1" noChangeShapeType="1" noTextEdit="1"/>
              </p:cNvSpPr>
              <p:nvPr/>
            </p:nvSpPr>
            <p:spPr>
              <a:xfrm>
                <a:off x="6368043" y="4172015"/>
                <a:ext cx="2203418" cy="1041808"/>
              </a:xfrm>
              <a:prstGeom prst="callout1">
                <a:avLst>
                  <a:gd name="adj1" fmla="val 53633"/>
                  <a:gd name="adj2" fmla="val -884"/>
                  <a:gd name="adj3" fmla="val 78366"/>
                  <a:gd name="adj4" fmla="val -38451"/>
                </a:avLst>
              </a:prstGeom>
              <a:blipFill>
                <a:blip r:embed="rId3"/>
                <a:stretch>
                  <a:fillRect r="-1660"/>
                </a:stretch>
              </a:blipFill>
              <a:ln w="12700">
                <a:prstDash val="sysDot"/>
                <a:extLst>
                  <a:ext uri="{C807C97D-BFC1-408E-A445-0C87EB9F89A2}">
                    <ask:lineSketchStyleProps xmlns:ask="http://schemas.microsoft.com/office/drawing/2018/sketchyshapes" sd="1219033472">
                      <a:custGeom>
                        <a:avLst/>
                        <a:gdLst>
                          <a:gd name="connsiteX0" fmla="*/ 0 w 1475824"/>
                          <a:gd name="connsiteY0" fmla="*/ 0 h 674862"/>
                          <a:gd name="connsiteX1" fmla="*/ 1475824 w 1475824"/>
                          <a:gd name="connsiteY1" fmla="*/ 0 h 674862"/>
                          <a:gd name="connsiteX2" fmla="*/ 1475824 w 1475824"/>
                          <a:gd name="connsiteY2" fmla="*/ 674862 h 674862"/>
                          <a:gd name="connsiteX3" fmla="*/ 0 w 1475824"/>
                          <a:gd name="connsiteY3" fmla="*/ 674862 h 674862"/>
                          <a:gd name="connsiteX4" fmla="*/ 0 w 1475824"/>
                          <a:gd name="connsiteY4" fmla="*/ 0 h 674862"/>
                          <a:gd name="connsiteX0" fmla="*/ -122980 w 1475824"/>
                          <a:gd name="connsiteY0" fmla="*/ 126537 h 674862"/>
                          <a:gd name="connsiteX1" fmla="*/ -702359 w 1475824"/>
                          <a:gd name="connsiteY1" fmla="*/ 927382 h 674862"/>
                        </a:gdLst>
                        <a:ahLst/>
                        <a:cxnLst>
                          <a:cxn ang="0">
                            <a:pos x="connsiteX0" y="connsiteY0"/>
                          </a:cxn>
                          <a:cxn ang="0">
                            <a:pos x="connsiteX1" y="connsiteY1"/>
                          </a:cxn>
                        </a:cxnLst>
                        <a:rect l="l" t="t" r="r" b="b"/>
                        <a:pathLst>
                          <a:path w="1475824" h="674862" stroke="0" extrusionOk="0">
                            <a:moveTo>
                              <a:pt x="0" y="0"/>
                            </a:moveTo>
                            <a:cubicBezTo>
                              <a:pt x="463462" y="131310"/>
                              <a:pt x="828946" y="-116378"/>
                              <a:pt x="1475824" y="0"/>
                            </a:cubicBezTo>
                            <a:cubicBezTo>
                              <a:pt x="1471156" y="146435"/>
                              <a:pt x="1521765" y="453623"/>
                              <a:pt x="1475824" y="674862"/>
                            </a:cubicBezTo>
                            <a:cubicBezTo>
                              <a:pt x="1030694" y="757906"/>
                              <a:pt x="178441" y="588724"/>
                              <a:pt x="0" y="674862"/>
                            </a:cubicBezTo>
                            <a:cubicBezTo>
                              <a:pt x="60737" y="496139"/>
                              <a:pt x="-46363" y="299930"/>
                              <a:pt x="0" y="0"/>
                            </a:cubicBezTo>
                            <a:close/>
                          </a:path>
                          <a:path w="1475824" h="674862" fill="none" extrusionOk="0">
                            <a:moveTo>
                              <a:pt x="-122980" y="126537"/>
                            </a:moveTo>
                            <a:cubicBezTo>
                              <a:pt x="-188821" y="279701"/>
                              <a:pt x="-595226" y="662946"/>
                              <a:pt x="-702359" y="927382"/>
                            </a:cubicBezTo>
                          </a:path>
                          <a:path w="1475824" h="674862" fill="none" stroke="0" extrusionOk="0">
                            <a:moveTo>
                              <a:pt x="-122980" y="126537"/>
                            </a:moveTo>
                            <a:cubicBezTo>
                              <a:pt x="-404243" y="507198"/>
                              <a:pt x="-561563" y="809387"/>
                              <a:pt x="-702359" y="927382"/>
                            </a:cubicBezTo>
                          </a:path>
                        </a:pathLst>
                      </a:custGeom>
                      <ask:type>
                        <ask:lineSketchNone/>
                      </ask:type>
                    </ask:lineSketchStyleProps>
                  </a:ext>
                </a:extLst>
              </a:ln>
            </p:spPr>
            <p:txBody>
              <a:bodyPr/>
              <a:lstStyle/>
              <a:p>
                <a:r>
                  <a:rPr lang="de-DE">
                    <a:noFill/>
                  </a:rPr>
                  <a:t> </a:t>
                </a:r>
              </a:p>
            </p:txBody>
          </p:sp>
        </mc:Fallback>
      </mc:AlternateContent>
      <p:cxnSp>
        <p:nvCxnSpPr>
          <p:cNvPr id="82" name="Gerade Verbindung 81">
            <a:extLst>
              <a:ext uri="{FF2B5EF4-FFF2-40B4-BE49-F238E27FC236}">
                <a16:creationId xmlns:a16="http://schemas.microsoft.com/office/drawing/2014/main" id="{76E9AED5-8A04-7246-BCCA-A19BE9F7358E}"/>
              </a:ext>
            </a:extLst>
          </p:cNvPr>
          <p:cNvCxnSpPr>
            <a:cxnSpLocks/>
          </p:cNvCxnSpPr>
          <p:nvPr/>
        </p:nvCxnSpPr>
        <p:spPr>
          <a:xfrm>
            <a:off x="5418721" y="4749826"/>
            <a:ext cx="1898646" cy="140044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7" name="Gerade Verbindung 86">
            <a:extLst>
              <a:ext uri="{FF2B5EF4-FFF2-40B4-BE49-F238E27FC236}">
                <a16:creationId xmlns:a16="http://schemas.microsoft.com/office/drawing/2014/main" id="{F80CD230-2C85-CA4C-9095-8566023BFA71}"/>
              </a:ext>
            </a:extLst>
          </p:cNvPr>
          <p:cNvCxnSpPr>
            <a:cxnSpLocks/>
          </p:cNvCxnSpPr>
          <p:nvPr/>
        </p:nvCxnSpPr>
        <p:spPr>
          <a:xfrm>
            <a:off x="6315507" y="5413259"/>
            <a:ext cx="0" cy="717383"/>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94" name="Gerade Verbindung mit Pfeil 93">
            <a:extLst>
              <a:ext uri="{FF2B5EF4-FFF2-40B4-BE49-F238E27FC236}">
                <a16:creationId xmlns:a16="http://schemas.microsoft.com/office/drawing/2014/main" id="{F17AA7B4-7EFB-2B48-94FD-3D2F232BB8A6}"/>
              </a:ext>
            </a:extLst>
          </p:cNvPr>
          <p:cNvCxnSpPr>
            <a:cxnSpLocks/>
          </p:cNvCxnSpPr>
          <p:nvPr/>
        </p:nvCxnSpPr>
        <p:spPr>
          <a:xfrm>
            <a:off x="6089537" y="6329616"/>
            <a:ext cx="229809"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Gerade Verbindung mit Pfeil 95">
            <a:extLst>
              <a:ext uri="{FF2B5EF4-FFF2-40B4-BE49-F238E27FC236}">
                <a16:creationId xmlns:a16="http://schemas.microsoft.com/office/drawing/2014/main" id="{BAFB1624-A5A6-C24C-A71B-9838FE484FBE}"/>
              </a:ext>
            </a:extLst>
          </p:cNvPr>
          <p:cNvCxnSpPr>
            <a:cxnSpLocks/>
          </p:cNvCxnSpPr>
          <p:nvPr/>
        </p:nvCxnSpPr>
        <p:spPr>
          <a:xfrm>
            <a:off x="5190381" y="4749826"/>
            <a:ext cx="187953"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Gerade Verbindung 102">
            <a:extLst>
              <a:ext uri="{FF2B5EF4-FFF2-40B4-BE49-F238E27FC236}">
                <a16:creationId xmlns:a16="http://schemas.microsoft.com/office/drawing/2014/main" id="{00A13D09-37D9-ED43-9C59-77D93EC5916E}"/>
              </a:ext>
            </a:extLst>
          </p:cNvPr>
          <p:cNvCxnSpPr>
            <a:cxnSpLocks/>
          </p:cNvCxnSpPr>
          <p:nvPr/>
        </p:nvCxnSpPr>
        <p:spPr>
          <a:xfrm>
            <a:off x="6294000" y="1715944"/>
            <a:ext cx="12107" cy="1240982"/>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05" name="Gerade Verbindung 104">
            <a:extLst>
              <a:ext uri="{FF2B5EF4-FFF2-40B4-BE49-F238E27FC236}">
                <a16:creationId xmlns:a16="http://schemas.microsoft.com/office/drawing/2014/main" id="{67CB52D2-327D-A445-A986-5918AA6DE6BD}"/>
              </a:ext>
            </a:extLst>
          </p:cNvPr>
          <p:cNvCxnSpPr>
            <a:cxnSpLocks/>
          </p:cNvCxnSpPr>
          <p:nvPr/>
        </p:nvCxnSpPr>
        <p:spPr>
          <a:xfrm>
            <a:off x="5065842" y="1715944"/>
            <a:ext cx="1210838" cy="0"/>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12" name="Gerade Verbindung mit Pfeil 111">
            <a:extLst>
              <a:ext uri="{FF2B5EF4-FFF2-40B4-BE49-F238E27FC236}">
                <a16:creationId xmlns:a16="http://schemas.microsoft.com/office/drawing/2014/main" id="{A9E7B7A6-2F89-364C-A8E9-8FC5384359ED}"/>
              </a:ext>
            </a:extLst>
          </p:cNvPr>
          <p:cNvCxnSpPr>
            <a:cxnSpLocks/>
          </p:cNvCxnSpPr>
          <p:nvPr/>
        </p:nvCxnSpPr>
        <p:spPr>
          <a:xfrm flipH="1" flipV="1">
            <a:off x="5050079" y="1715944"/>
            <a:ext cx="1" cy="14458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Rechteck 37">
                <a:extLst>
                  <a:ext uri="{FF2B5EF4-FFF2-40B4-BE49-F238E27FC236}">
                    <a16:creationId xmlns:a16="http://schemas.microsoft.com/office/drawing/2014/main" id="{0C062E54-D00B-B04C-BE7E-7CD6D0C206CB}"/>
                  </a:ext>
                </a:extLst>
              </p:cNvPr>
              <p:cNvSpPr/>
              <p:nvPr/>
            </p:nvSpPr>
            <p:spPr>
              <a:xfrm>
                <a:off x="534882" y="874828"/>
                <a:ext cx="33272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altLang="de-DE" b="1" i="1" smtClean="0">
                          <a:latin typeface="Cambria Math" panose="02040503050406030204" pitchFamily="18" charset="0"/>
                        </a:rPr>
                        <m:t>𝒑𝒓𝒐𝒇𝒊𝒕</m:t>
                      </m:r>
                      <m:r>
                        <a:rPr lang="de-DE" altLang="de-DE" b="1" i="1" smtClean="0">
                          <a:latin typeface="Cambria Math" panose="02040503050406030204" pitchFamily="18" charset="0"/>
                        </a:rPr>
                        <m:t>=</m:t>
                      </m:r>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𝑾</m:t>
                          </m:r>
                        </m:sub>
                      </m:sSub>
                      <m:r>
                        <a:rPr lang="de-DE" altLang="de-DE" b="1" i="1" smtClean="0">
                          <a:latin typeface="Cambria Math" panose="02040503050406030204" pitchFamily="18" charset="0"/>
                        </a:rPr>
                        <m:t>𝑸</m:t>
                      </m:r>
                      <m:d>
                        <m:dPr>
                          <m:ctrlPr>
                            <a:rPr lang="de-DE" altLang="de-DE" b="1" i="1" smtClean="0">
                              <a:latin typeface="Cambria Math" panose="02040503050406030204" pitchFamily="18" charset="0"/>
                            </a:rPr>
                          </m:ctrlPr>
                        </m:dPr>
                        <m:e>
                          <m:r>
                            <a:rPr lang="de-DE" altLang="de-DE" b="1" i="1" smtClean="0">
                              <a:latin typeface="Cambria Math" panose="02040503050406030204" pitchFamily="18" charset="0"/>
                            </a:rPr>
                            <m:t>𝑵</m:t>
                          </m:r>
                        </m:e>
                      </m:d>
                      <m:r>
                        <a:rPr lang="de-DE" altLang="de-DE" b="1" i="1" smtClean="0">
                          <a:latin typeface="Cambria Math" panose="02040503050406030204" pitchFamily="18" charset="0"/>
                        </a:rPr>
                        <m:t>− </m:t>
                      </m:r>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𝑵</m:t>
                          </m:r>
                        </m:sub>
                      </m:sSub>
                      <m:r>
                        <a:rPr lang="de-DE" altLang="de-DE" b="1" i="1" smtClean="0">
                          <a:latin typeface="Cambria Math" panose="02040503050406030204" pitchFamily="18" charset="0"/>
                        </a:rPr>
                        <m:t>𝑵</m:t>
                      </m:r>
                      <m:r>
                        <a:rPr lang="de-DE" altLang="de-DE" b="1" i="1" smtClean="0">
                          <a:latin typeface="Cambria Math" panose="02040503050406030204" pitchFamily="18" charset="0"/>
                        </a:rPr>
                        <m:t>(</m:t>
                      </m:r>
                      <m:r>
                        <a:rPr lang="de-DE" altLang="de-DE" b="1" i="1" smtClean="0">
                          <a:latin typeface="Cambria Math" panose="02040503050406030204" pitchFamily="18" charset="0"/>
                        </a:rPr>
                        <m:t>𝑸</m:t>
                      </m:r>
                      <m:r>
                        <a:rPr lang="de-DE" altLang="de-DE" b="1" i="1" smtClean="0">
                          <a:latin typeface="Cambria Math" panose="02040503050406030204" pitchFamily="18" charset="0"/>
                        </a:rPr>
                        <m:t>)</m:t>
                      </m:r>
                    </m:oMath>
                  </m:oMathPara>
                </a14:m>
                <a:endParaRPr lang="en-GB" dirty="0"/>
              </a:p>
            </p:txBody>
          </p:sp>
        </mc:Choice>
        <mc:Fallback xmlns="">
          <p:sp>
            <p:nvSpPr>
              <p:cNvPr id="38" name="Rechteck 37">
                <a:extLst>
                  <a:ext uri="{FF2B5EF4-FFF2-40B4-BE49-F238E27FC236}">
                    <a16:creationId xmlns:a16="http://schemas.microsoft.com/office/drawing/2014/main" id="{0C062E54-D00B-B04C-BE7E-7CD6D0C206CB}"/>
                  </a:ext>
                </a:extLst>
              </p:cNvPr>
              <p:cNvSpPr>
                <a:spLocks noRot="1" noChangeAspect="1" noMove="1" noResize="1" noEditPoints="1" noAdjustHandles="1" noChangeArrowheads="1" noChangeShapeType="1" noTextEdit="1"/>
              </p:cNvSpPr>
              <p:nvPr/>
            </p:nvSpPr>
            <p:spPr>
              <a:xfrm>
                <a:off x="534882" y="874828"/>
                <a:ext cx="3327256" cy="369332"/>
              </a:xfrm>
              <a:prstGeom prst="rect">
                <a:avLst/>
              </a:prstGeom>
              <a:blipFill>
                <a:blip r:embed="rId4"/>
                <a:stretch>
                  <a:fillRect b="-1724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Rechteck 39">
                <a:extLst>
                  <a:ext uri="{FF2B5EF4-FFF2-40B4-BE49-F238E27FC236}">
                    <a16:creationId xmlns:a16="http://schemas.microsoft.com/office/drawing/2014/main" id="{23B60674-501A-0E4D-9540-951411BBE415}"/>
                  </a:ext>
                </a:extLst>
              </p:cNvPr>
              <p:cNvSpPr/>
              <p:nvPr/>
            </p:nvSpPr>
            <p:spPr>
              <a:xfrm>
                <a:off x="557746" y="1355124"/>
                <a:ext cx="253941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𝑾</m:t>
                          </m:r>
                        </m:sub>
                      </m:sSub>
                      <m:r>
                        <a:rPr lang="de-DE" altLang="de-DE" b="1" i="1" smtClean="0">
                          <a:latin typeface="Cambria Math" panose="02040503050406030204" pitchFamily="18" charset="0"/>
                        </a:rPr>
                        <m:t>=</m:t>
                      </m:r>
                      <m:r>
                        <a:rPr lang="de-DE" altLang="de-DE" b="1" i="1" smtClean="0">
                          <a:latin typeface="Cambria Math" panose="02040503050406030204" pitchFamily="18" charset="0"/>
                        </a:rPr>
                        <m:t>𝑷𝒓𝒊𝒄𝒆</m:t>
                      </m:r>
                      <m:r>
                        <a:rPr lang="de-DE" altLang="de-DE" b="1" i="1" smtClean="0">
                          <a:latin typeface="Cambria Math" panose="02040503050406030204" pitchFamily="18" charset="0"/>
                        </a:rPr>
                        <m:t> </m:t>
                      </m:r>
                      <m:r>
                        <a:rPr lang="de-DE" altLang="de-DE" b="1" i="1" smtClean="0">
                          <a:latin typeface="Cambria Math" panose="02040503050406030204" pitchFamily="18" charset="0"/>
                        </a:rPr>
                        <m:t>𝒐𝒇</m:t>
                      </m:r>
                      <m:r>
                        <a:rPr lang="de-DE" altLang="de-DE" b="1" i="1" smtClean="0">
                          <a:latin typeface="Cambria Math" panose="02040503050406030204" pitchFamily="18" charset="0"/>
                        </a:rPr>
                        <m:t> </m:t>
                      </m:r>
                      <m:r>
                        <a:rPr lang="de-DE" altLang="de-DE" b="1" i="1" smtClean="0">
                          <a:latin typeface="Cambria Math" panose="02040503050406030204" pitchFamily="18" charset="0"/>
                        </a:rPr>
                        <m:t>𝒘𝒉𝒆𝒂𝒕</m:t>
                      </m:r>
                    </m:oMath>
                  </m:oMathPara>
                </a14:m>
                <a:endParaRPr lang="de-DE" altLang="de-DE" b="1" i="1" dirty="0">
                  <a:latin typeface="Cambria Math" panose="02040503050406030204" pitchFamily="18" charset="0"/>
                </a:endParaRPr>
              </a:p>
            </p:txBody>
          </p:sp>
        </mc:Choice>
        <mc:Fallback xmlns="">
          <p:sp>
            <p:nvSpPr>
              <p:cNvPr id="40" name="Rechteck 39">
                <a:extLst>
                  <a:ext uri="{FF2B5EF4-FFF2-40B4-BE49-F238E27FC236}">
                    <a16:creationId xmlns:a16="http://schemas.microsoft.com/office/drawing/2014/main" id="{23B60674-501A-0E4D-9540-951411BBE415}"/>
                  </a:ext>
                </a:extLst>
              </p:cNvPr>
              <p:cNvSpPr>
                <a:spLocks noRot="1" noChangeAspect="1" noMove="1" noResize="1" noEditPoints="1" noAdjustHandles="1" noChangeArrowheads="1" noChangeShapeType="1" noTextEdit="1"/>
              </p:cNvSpPr>
              <p:nvPr/>
            </p:nvSpPr>
            <p:spPr>
              <a:xfrm>
                <a:off x="557746" y="1355124"/>
                <a:ext cx="2539413" cy="369332"/>
              </a:xfrm>
              <a:prstGeom prst="rect">
                <a:avLst/>
              </a:prstGeom>
              <a:blipFill>
                <a:blip r:embed="rId5"/>
                <a:stretch>
                  <a:fillRect b="-1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Rechteck 41">
                <a:extLst>
                  <a:ext uri="{FF2B5EF4-FFF2-40B4-BE49-F238E27FC236}">
                    <a16:creationId xmlns:a16="http://schemas.microsoft.com/office/drawing/2014/main" id="{EBCF0262-32BE-514C-BDF4-96E668B9729D}"/>
                  </a:ext>
                </a:extLst>
              </p:cNvPr>
              <p:cNvSpPr/>
              <p:nvPr/>
            </p:nvSpPr>
            <p:spPr>
              <a:xfrm>
                <a:off x="522367" y="2139421"/>
                <a:ext cx="305724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altLang="de-DE" b="1" i="1" smtClean="0">
                          <a:latin typeface="Cambria Math" panose="02040503050406030204" pitchFamily="18" charset="0"/>
                        </a:rPr>
                        <m:t>𝑸</m:t>
                      </m:r>
                      <m:r>
                        <a:rPr lang="de-DE" altLang="de-DE" b="1" i="1" smtClean="0">
                          <a:latin typeface="Cambria Math" panose="02040503050406030204" pitchFamily="18" charset="0"/>
                        </a:rPr>
                        <m:t>=</m:t>
                      </m:r>
                      <m:r>
                        <a:rPr lang="de-DE" altLang="de-DE" b="1" i="1" smtClean="0">
                          <a:latin typeface="Cambria Math" panose="02040503050406030204" pitchFamily="18" charset="0"/>
                        </a:rPr>
                        <m:t>𝑷𝒓𝒐𝒅𝒖𝒄𝒕𝒊𝒐𝒏</m:t>
                      </m:r>
                      <m:r>
                        <a:rPr lang="de-DE" altLang="de-DE" b="1" i="1" smtClean="0">
                          <a:latin typeface="Cambria Math" panose="02040503050406030204" pitchFamily="18" charset="0"/>
                        </a:rPr>
                        <m:t> </m:t>
                      </m:r>
                      <m:r>
                        <a:rPr lang="de-DE" altLang="de-DE" b="1" i="1" smtClean="0">
                          <a:latin typeface="Cambria Math" panose="02040503050406030204" pitchFamily="18" charset="0"/>
                        </a:rPr>
                        <m:t>𝒐𝒇</m:t>
                      </m:r>
                      <m:r>
                        <a:rPr lang="de-DE" altLang="de-DE" b="1" i="1" smtClean="0">
                          <a:latin typeface="Cambria Math" panose="02040503050406030204" pitchFamily="18" charset="0"/>
                        </a:rPr>
                        <m:t> </m:t>
                      </m:r>
                      <m:r>
                        <a:rPr lang="de-DE" altLang="de-DE" b="1" i="1" smtClean="0">
                          <a:latin typeface="Cambria Math" panose="02040503050406030204" pitchFamily="18" charset="0"/>
                        </a:rPr>
                        <m:t>𝒘𝒉𝒆𝒂𝒕</m:t>
                      </m:r>
                    </m:oMath>
                  </m:oMathPara>
                </a14:m>
                <a:endParaRPr lang="de-DE" altLang="de-DE" b="1" i="1" dirty="0">
                  <a:latin typeface="Cambria Math" panose="02040503050406030204" pitchFamily="18" charset="0"/>
                </a:endParaRPr>
              </a:p>
            </p:txBody>
          </p:sp>
        </mc:Choice>
        <mc:Fallback xmlns="">
          <p:sp>
            <p:nvSpPr>
              <p:cNvPr id="42" name="Rechteck 41">
                <a:extLst>
                  <a:ext uri="{FF2B5EF4-FFF2-40B4-BE49-F238E27FC236}">
                    <a16:creationId xmlns:a16="http://schemas.microsoft.com/office/drawing/2014/main" id="{EBCF0262-32BE-514C-BDF4-96E668B9729D}"/>
                  </a:ext>
                </a:extLst>
              </p:cNvPr>
              <p:cNvSpPr>
                <a:spLocks noRot="1" noChangeAspect="1" noMove="1" noResize="1" noEditPoints="1" noAdjustHandles="1" noChangeArrowheads="1" noChangeShapeType="1" noTextEdit="1"/>
              </p:cNvSpPr>
              <p:nvPr/>
            </p:nvSpPr>
            <p:spPr>
              <a:xfrm>
                <a:off x="522367" y="2139421"/>
                <a:ext cx="3057247" cy="369332"/>
              </a:xfrm>
              <a:prstGeom prst="rect">
                <a:avLst/>
              </a:prstGeom>
              <a:blipFill>
                <a:blip r:embed="rId6"/>
                <a:stretch>
                  <a:fillRect b="-1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3" name="Rechteck 42">
                <a:extLst>
                  <a:ext uri="{FF2B5EF4-FFF2-40B4-BE49-F238E27FC236}">
                    <a16:creationId xmlns:a16="http://schemas.microsoft.com/office/drawing/2014/main" id="{F37841F1-5F14-634B-BBB5-66E6694D5861}"/>
                  </a:ext>
                </a:extLst>
              </p:cNvPr>
              <p:cNvSpPr/>
              <p:nvPr/>
            </p:nvSpPr>
            <p:spPr>
              <a:xfrm>
                <a:off x="548796" y="1770089"/>
                <a:ext cx="371281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𝑵</m:t>
                          </m:r>
                        </m:sub>
                      </m:sSub>
                      <m:r>
                        <a:rPr lang="de-DE" altLang="de-DE" b="1" i="1" smtClean="0">
                          <a:latin typeface="Cambria Math" panose="02040503050406030204" pitchFamily="18" charset="0"/>
                        </a:rPr>
                        <m:t>=</m:t>
                      </m:r>
                      <m:r>
                        <a:rPr lang="de-DE" altLang="de-DE" b="1" i="1" smtClean="0">
                          <a:latin typeface="Cambria Math" panose="02040503050406030204" pitchFamily="18" charset="0"/>
                        </a:rPr>
                        <m:t>𝑭𝒆𝒓𝒕𝒊𝒍𝒛𝒆𝒓</m:t>
                      </m:r>
                      <m:r>
                        <a:rPr lang="de-DE" altLang="de-DE" b="1" i="1" smtClean="0">
                          <a:latin typeface="Cambria Math" panose="02040503050406030204" pitchFamily="18" charset="0"/>
                        </a:rPr>
                        <m:t> </m:t>
                      </m:r>
                      <m:r>
                        <a:rPr lang="de-DE" altLang="de-DE" b="1" i="1" smtClean="0">
                          <a:latin typeface="Cambria Math" panose="02040503050406030204" pitchFamily="18" charset="0"/>
                        </a:rPr>
                        <m:t>𝑷𝒓𝒊𝒄𝒆</m:t>
                      </m:r>
                      <m:r>
                        <a:rPr lang="de-DE" altLang="de-DE" b="1" i="1" smtClean="0">
                          <a:latin typeface="Cambria Math" panose="02040503050406030204" pitchFamily="18" charset="0"/>
                        </a:rPr>
                        <m:t> </m:t>
                      </m:r>
                      <m:r>
                        <a:rPr lang="de-DE" altLang="de-DE" b="1" i="1" smtClean="0">
                          <a:latin typeface="Cambria Math" panose="02040503050406030204" pitchFamily="18" charset="0"/>
                        </a:rPr>
                        <m:t>𝒐𝒇</m:t>
                      </m:r>
                      <m:r>
                        <a:rPr lang="de-DE" altLang="de-DE" b="1" i="1" smtClean="0">
                          <a:latin typeface="Cambria Math" panose="02040503050406030204" pitchFamily="18" charset="0"/>
                        </a:rPr>
                        <m:t> </m:t>
                      </m:r>
                      <m:r>
                        <a:rPr lang="de-DE" altLang="de-DE" b="1" i="1" smtClean="0">
                          <a:latin typeface="Cambria Math" panose="02040503050406030204" pitchFamily="18" charset="0"/>
                        </a:rPr>
                        <m:t>𝒏𝒊𝒕𝒓𝒂𝒕𝒆</m:t>
                      </m:r>
                    </m:oMath>
                  </m:oMathPara>
                </a14:m>
                <a:endParaRPr lang="de-DE" altLang="de-DE" b="1" i="1" dirty="0">
                  <a:latin typeface="Cambria Math" panose="02040503050406030204" pitchFamily="18" charset="0"/>
                </a:endParaRPr>
              </a:p>
            </p:txBody>
          </p:sp>
        </mc:Choice>
        <mc:Fallback xmlns="">
          <p:sp>
            <p:nvSpPr>
              <p:cNvPr id="43" name="Rechteck 42">
                <a:extLst>
                  <a:ext uri="{FF2B5EF4-FFF2-40B4-BE49-F238E27FC236}">
                    <a16:creationId xmlns:a16="http://schemas.microsoft.com/office/drawing/2014/main" id="{F37841F1-5F14-634B-BBB5-66E6694D5861}"/>
                  </a:ext>
                </a:extLst>
              </p:cNvPr>
              <p:cNvSpPr>
                <a:spLocks noRot="1" noChangeAspect="1" noMove="1" noResize="1" noEditPoints="1" noAdjustHandles="1" noChangeArrowheads="1" noChangeShapeType="1" noTextEdit="1"/>
              </p:cNvSpPr>
              <p:nvPr/>
            </p:nvSpPr>
            <p:spPr>
              <a:xfrm>
                <a:off x="548796" y="1770089"/>
                <a:ext cx="3712811" cy="369332"/>
              </a:xfrm>
              <a:prstGeom prst="rect">
                <a:avLst/>
              </a:prstGeom>
              <a:blipFill>
                <a:blip r:embed="rId7"/>
                <a:stretch>
                  <a:fillRect b="-1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4" name="Rechteck 43">
                <a:extLst>
                  <a:ext uri="{FF2B5EF4-FFF2-40B4-BE49-F238E27FC236}">
                    <a16:creationId xmlns:a16="http://schemas.microsoft.com/office/drawing/2014/main" id="{1CF94DC5-D8C2-8441-8E5F-40237B51A223}"/>
                  </a:ext>
                </a:extLst>
              </p:cNvPr>
              <p:cNvSpPr/>
              <p:nvPr/>
            </p:nvSpPr>
            <p:spPr>
              <a:xfrm>
                <a:off x="392922" y="3022881"/>
                <a:ext cx="2641300" cy="618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altLang="de-DE" b="1" i="1" smtClean="0">
                          <a:latin typeface="Cambria Math" panose="02040503050406030204" pitchFamily="18" charset="0"/>
                        </a:rPr>
                        <m:t>𝒎𝒂𝒙</m:t>
                      </m:r>
                      <m:d>
                        <m:dPr>
                          <m:ctrlPr>
                            <a:rPr lang="de-DE" altLang="de-DE" b="1" i="1" smtClean="0">
                              <a:latin typeface="Cambria Math" panose="02040503050406030204" pitchFamily="18" charset="0"/>
                            </a:rPr>
                          </m:ctrlPr>
                        </m:dPr>
                        <m:e>
                          <m:r>
                            <a:rPr lang="de-DE" altLang="de-DE" b="1" i="1" smtClean="0">
                              <a:latin typeface="Cambria Math" panose="02040503050406030204" pitchFamily="18" charset="0"/>
                            </a:rPr>
                            <m:t>𝒑𝒓𝒐𝒇𝒊𝒕</m:t>
                          </m:r>
                        </m:e>
                      </m:d>
                      <m:r>
                        <a:rPr lang="de-DE" altLang="de-DE" b="1" i="1" smtClean="0">
                          <a:latin typeface="Cambria Math" panose="02040503050406030204" pitchFamily="18" charset="0"/>
                        </a:rPr>
                        <m:t>=</m:t>
                      </m:r>
                      <m:f>
                        <m:fPr>
                          <m:ctrlPr>
                            <a:rPr lang="de-DE" altLang="de-DE" b="1" i="1" smtClean="0">
                              <a:latin typeface="Cambria Math" panose="02040503050406030204" pitchFamily="18" charset="0"/>
                            </a:rPr>
                          </m:ctrlPr>
                        </m:fPr>
                        <m:num>
                          <m:r>
                            <a:rPr lang="de-DE" altLang="de-DE" b="1" i="1" smtClean="0">
                              <a:latin typeface="Cambria Math" panose="02040503050406030204" pitchFamily="18" charset="0"/>
                            </a:rPr>
                            <m:t>𝒑𝒓𝒐𝒇𝒊𝒕</m:t>
                          </m:r>
                        </m:num>
                        <m:den>
                          <m:r>
                            <a:rPr lang="de-DE" altLang="de-DE" b="1" i="1" smtClean="0">
                              <a:latin typeface="Cambria Math" panose="02040503050406030204" pitchFamily="18" charset="0"/>
                              <a:ea typeface="Cambria Math" panose="02040503050406030204" pitchFamily="18" charset="0"/>
                            </a:rPr>
                            <m:t>𝝏</m:t>
                          </m:r>
                          <m:r>
                            <a:rPr lang="de-DE" altLang="de-DE" b="1" i="1" smtClean="0">
                              <a:latin typeface="Cambria Math" panose="02040503050406030204" pitchFamily="18" charset="0"/>
                              <a:ea typeface="Cambria Math" panose="02040503050406030204" pitchFamily="18" charset="0"/>
                            </a:rPr>
                            <m:t>𝑵</m:t>
                          </m:r>
                        </m:den>
                      </m:f>
                    </m:oMath>
                  </m:oMathPara>
                </a14:m>
                <a:endParaRPr lang="en-GB" dirty="0"/>
              </a:p>
            </p:txBody>
          </p:sp>
        </mc:Choice>
        <mc:Fallback xmlns="">
          <p:sp>
            <p:nvSpPr>
              <p:cNvPr id="44" name="Rechteck 43">
                <a:extLst>
                  <a:ext uri="{FF2B5EF4-FFF2-40B4-BE49-F238E27FC236}">
                    <a16:creationId xmlns:a16="http://schemas.microsoft.com/office/drawing/2014/main" id="{1CF94DC5-D8C2-8441-8E5F-40237B51A223}"/>
                  </a:ext>
                </a:extLst>
              </p:cNvPr>
              <p:cNvSpPr>
                <a:spLocks noRot="1" noChangeAspect="1" noMove="1" noResize="1" noEditPoints="1" noAdjustHandles="1" noChangeArrowheads="1" noChangeShapeType="1" noTextEdit="1"/>
              </p:cNvSpPr>
              <p:nvPr/>
            </p:nvSpPr>
            <p:spPr>
              <a:xfrm>
                <a:off x="392922" y="3022881"/>
                <a:ext cx="2641300" cy="618887"/>
              </a:xfrm>
              <a:prstGeom prst="rect">
                <a:avLst/>
              </a:prstGeom>
              <a:blipFill>
                <a:blip r:embed="rId8"/>
                <a:stretch>
                  <a:fillRect b="-612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5" name="Rechteck 44">
                <a:extLst>
                  <a:ext uri="{FF2B5EF4-FFF2-40B4-BE49-F238E27FC236}">
                    <a16:creationId xmlns:a16="http://schemas.microsoft.com/office/drawing/2014/main" id="{E53890CF-EF1D-6E4C-A724-36345048328B}"/>
                  </a:ext>
                </a:extLst>
              </p:cNvPr>
              <p:cNvSpPr/>
              <p:nvPr/>
            </p:nvSpPr>
            <p:spPr>
              <a:xfrm>
                <a:off x="496732" y="2510921"/>
                <a:ext cx="243368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altLang="de-DE" b="1" i="1" smtClean="0">
                          <a:latin typeface="Cambria Math" panose="02040503050406030204" pitchFamily="18" charset="0"/>
                        </a:rPr>
                        <m:t>𝑵</m:t>
                      </m:r>
                      <m:r>
                        <a:rPr lang="de-DE" altLang="de-DE" b="1" i="1" smtClean="0">
                          <a:latin typeface="Cambria Math" panose="02040503050406030204" pitchFamily="18" charset="0"/>
                        </a:rPr>
                        <m:t>=</m:t>
                      </m:r>
                      <m:r>
                        <a:rPr lang="de-DE" altLang="de-DE" b="1" i="1" smtClean="0">
                          <a:latin typeface="Cambria Math" panose="02040503050406030204" pitchFamily="18" charset="0"/>
                        </a:rPr>
                        <m:t>𝑭𝒆𝒓𝒕𝒊𝒍𝒛𝒆𝒓</m:t>
                      </m:r>
                      <m:r>
                        <a:rPr lang="de-DE" altLang="de-DE" b="1" i="1" smtClean="0">
                          <a:latin typeface="Cambria Math" panose="02040503050406030204" pitchFamily="18" charset="0"/>
                        </a:rPr>
                        <m:t> </m:t>
                      </m:r>
                      <m:r>
                        <a:rPr lang="de-DE" altLang="de-DE" b="1" i="1" smtClean="0">
                          <a:latin typeface="Cambria Math" panose="02040503050406030204" pitchFamily="18" charset="0"/>
                        </a:rPr>
                        <m:t>𝑰𝒏𝒑𝒖𝒕</m:t>
                      </m:r>
                    </m:oMath>
                  </m:oMathPara>
                </a14:m>
                <a:endParaRPr lang="de-DE" altLang="de-DE" b="1" i="1" dirty="0">
                  <a:latin typeface="Cambria Math" panose="02040503050406030204" pitchFamily="18" charset="0"/>
                </a:endParaRPr>
              </a:p>
            </p:txBody>
          </p:sp>
        </mc:Choice>
        <mc:Fallback xmlns="">
          <p:sp>
            <p:nvSpPr>
              <p:cNvPr id="45" name="Rechteck 44">
                <a:extLst>
                  <a:ext uri="{FF2B5EF4-FFF2-40B4-BE49-F238E27FC236}">
                    <a16:creationId xmlns:a16="http://schemas.microsoft.com/office/drawing/2014/main" id="{E53890CF-EF1D-6E4C-A724-36345048328B}"/>
                  </a:ext>
                </a:extLst>
              </p:cNvPr>
              <p:cNvSpPr>
                <a:spLocks noRot="1" noChangeAspect="1" noMove="1" noResize="1" noEditPoints="1" noAdjustHandles="1" noChangeArrowheads="1" noChangeShapeType="1" noTextEdit="1"/>
              </p:cNvSpPr>
              <p:nvPr/>
            </p:nvSpPr>
            <p:spPr>
              <a:xfrm>
                <a:off x="496732" y="2510921"/>
                <a:ext cx="2433680" cy="369332"/>
              </a:xfrm>
              <a:prstGeom prst="rect">
                <a:avLst/>
              </a:prstGeom>
              <a:blipFill>
                <a:blip r:embed="rId9"/>
                <a:stretch>
                  <a:fillRect b="-16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6" name="Rechteck 45">
                <a:extLst>
                  <a:ext uri="{FF2B5EF4-FFF2-40B4-BE49-F238E27FC236}">
                    <a16:creationId xmlns:a16="http://schemas.microsoft.com/office/drawing/2014/main" id="{EE42BCE6-11DD-6443-90EB-B6DBF0DA553D}"/>
                  </a:ext>
                </a:extLst>
              </p:cNvPr>
              <p:cNvSpPr/>
              <p:nvPr/>
            </p:nvSpPr>
            <p:spPr>
              <a:xfrm>
                <a:off x="448363" y="3785962"/>
                <a:ext cx="1904559" cy="6190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𝒘</m:t>
                          </m:r>
                        </m:sub>
                      </m:sSub>
                      <m:f>
                        <m:fPr>
                          <m:ctrlPr>
                            <a:rPr lang="de-DE" altLang="de-DE" b="1" i="1" smtClean="0">
                              <a:latin typeface="Cambria Math" panose="02040503050406030204" pitchFamily="18" charset="0"/>
                            </a:rPr>
                          </m:ctrlPr>
                        </m:fPr>
                        <m:num>
                          <m:r>
                            <a:rPr lang="de-DE" altLang="de-DE" b="1" i="1" smtClean="0">
                              <a:latin typeface="Cambria Math" panose="02040503050406030204" pitchFamily="18" charset="0"/>
                              <a:ea typeface="Cambria Math" panose="02040503050406030204" pitchFamily="18" charset="0"/>
                            </a:rPr>
                            <m:t>𝝏</m:t>
                          </m:r>
                          <m:r>
                            <a:rPr lang="de-DE" altLang="de-DE" b="1" i="1" smtClean="0">
                              <a:latin typeface="Cambria Math" panose="02040503050406030204" pitchFamily="18" charset="0"/>
                              <a:ea typeface="Cambria Math" panose="02040503050406030204" pitchFamily="18" charset="0"/>
                            </a:rPr>
                            <m:t>𝑸</m:t>
                          </m:r>
                        </m:num>
                        <m:den>
                          <m:r>
                            <a:rPr lang="de-DE" altLang="de-DE" b="1" i="1" smtClean="0">
                              <a:latin typeface="Cambria Math" panose="02040503050406030204" pitchFamily="18" charset="0"/>
                              <a:ea typeface="Cambria Math" panose="02040503050406030204" pitchFamily="18" charset="0"/>
                            </a:rPr>
                            <m:t>𝝏</m:t>
                          </m:r>
                          <m:r>
                            <a:rPr lang="de-DE" altLang="de-DE" b="1" i="1" smtClean="0">
                              <a:latin typeface="Cambria Math" panose="02040503050406030204" pitchFamily="18" charset="0"/>
                              <a:ea typeface="Cambria Math" panose="02040503050406030204" pitchFamily="18" charset="0"/>
                            </a:rPr>
                            <m:t>𝑵</m:t>
                          </m:r>
                        </m:den>
                      </m:f>
                      <m:r>
                        <a:rPr lang="de-DE" altLang="de-DE" b="1" i="1" smtClean="0">
                          <a:latin typeface="Cambria Math" panose="02040503050406030204" pitchFamily="18" charset="0"/>
                        </a:rPr>
                        <m:t>−</m:t>
                      </m:r>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𝑵</m:t>
                          </m:r>
                        </m:sub>
                      </m:sSub>
                      <m:r>
                        <a:rPr lang="de-DE" altLang="de-DE" b="1" i="1" smtClean="0">
                          <a:latin typeface="Cambria Math" panose="02040503050406030204" pitchFamily="18" charset="0"/>
                        </a:rPr>
                        <m:t>=</m:t>
                      </m:r>
                      <m:r>
                        <a:rPr lang="de-DE" altLang="de-DE" b="1" i="1" smtClean="0">
                          <a:latin typeface="Cambria Math" panose="02040503050406030204" pitchFamily="18" charset="0"/>
                        </a:rPr>
                        <m:t>𝟎</m:t>
                      </m:r>
                    </m:oMath>
                  </m:oMathPara>
                </a14:m>
                <a:endParaRPr lang="en-GB" dirty="0"/>
              </a:p>
            </p:txBody>
          </p:sp>
        </mc:Choice>
        <mc:Fallback xmlns="">
          <p:sp>
            <p:nvSpPr>
              <p:cNvPr id="46" name="Rechteck 45">
                <a:extLst>
                  <a:ext uri="{FF2B5EF4-FFF2-40B4-BE49-F238E27FC236}">
                    <a16:creationId xmlns:a16="http://schemas.microsoft.com/office/drawing/2014/main" id="{EE42BCE6-11DD-6443-90EB-B6DBF0DA553D}"/>
                  </a:ext>
                </a:extLst>
              </p:cNvPr>
              <p:cNvSpPr>
                <a:spLocks noRot="1" noChangeAspect="1" noMove="1" noResize="1" noEditPoints="1" noAdjustHandles="1" noChangeArrowheads="1" noChangeShapeType="1" noTextEdit="1"/>
              </p:cNvSpPr>
              <p:nvPr/>
            </p:nvSpPr>
            <p:spPr>
              <a:xfrm>
                <a:off x="448363" y="3785962"/>
                <a:ext cx="1904559" cy="619016"/>
              </a:xfrm>
              <a:prstGeom prst="rect">
                <a:avLst/>
              </a:prstGeom>
              <a:blipFill>
                <a:blip r:embed="rId10"/>
                <a:stretch>
                  <a:fillRect b="-4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hteck 47">
                <a:extLst>
                  <a:ext uri="{FF2B5EF4-FFF2-40B4-BE49-F238E27FC236}">
                    <a16:creationId xmlns:a16="http://schemas.microsoft.com/office/drawing/2014/main" id="{E74B45E2-8E48-E54E-ADFA-936E1A4E4BA1}"/>
                  </a:ext>
                </a:extLst>
              </p:cNvPr>
              <p:cNvSpPr/>
              <p:nvPr/>
            </p:nvSpPr>
            <p:spPr>
              <a:xfrm>
                <a:off x="448363" y="4566289"/>
                <a:ext cx="1490986" cy="6190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𝒘</m:t>
                          </m:r>
                        </m:sub>
                      </m:sSub>
                      <m:f>
                        <m:fPr>
                          <m:ctrlPr>
                            <a:rPr lang="de-DE" altLang="de-DE" b="1" i="1" smtClean="0">
                              <a:latin typeface="Cambria Math" panose="02040503050406030204" pitchFamily="18" charset="0"/>
                            </a:rPr>
                          </m:ctrlPr>
                        </m:fPr>
                        <m:num>
                          <m:r>
                            <a:rPr lang="de-DE" altLang="de-DE" b="1" i="1" smtClean="0">
                              <a:latin typeface="Cambria Math" panose="02040503050406030204" pitchFamily="18" charset="0"/>
                              <a:ea typeface="Cambria Math" panose="02040503050406030204" pitchFamily="18" charset="0"/>
                            </a:rPr>
                            <m:t>𝝏</m:t>
                          </m:r>
                          <m:r>
                            <a:rPr lang="de-DE" altLang="de-DE" b="1" i="1" smtClean="0">
                              <a:latin typeface="Cambria Math" panose="02040503050406030204" pitchFamily="18" charset="0"/>
                              <a:ea typeface="Cambria Math" panose="02040503050406030204" pitchFamily="18" charset="0"/>
                            </a:rPr>
                            <m:t>𝑸</m:t>
                          </m:r>
                        </m:num>
                        <m:den>
                          <m:r>
                            <a:rPr lang="de-DE" altLang="de-DE" b="1" i="1" smtClean="0">
                              <a:latin typeface="Cambria Math" panose="02040503050406030204" pitchFamily="18" charset="0"/>
                              <a:ea typeface="Cambria Math" panose="02040503050406030204" pitchFamily="18" charset="0"/>
                            </a:rPr>
                            <m:t>𝝏</m:t>
                          </m:r>
                          <m:r>
                            <a:rPr lang="de-DE" altLang="de-DE" b="1" i="1" smtClean="0">
                              <a:latin typeface="Cambria Math" panose="02040503050406030204" pitchFamily="18" charset="0"/>
                              <a:ea typeface="Cambria Math" panose="02040503050406030204" pitchFamily="18" charset="0"/>
                            </a:rPr>
                            <m:t>𝑵</m:t>
                          </m:r>
                        </m:den>
                      </m:f>
                      <m:r>
                        <a:rPr lang="de-DE" altLang="de-DE" b="1" i="1" smtClean="0">
                          <a:latin typeface="Cambria Math" panose="02040503050406030204" pitchFamily="18" charset="0"/>
                        </a:rPr>
                        <m:t>=</m:t>
                      </m:r>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𝑵</m:t>
                          </m:r>
                        </m:sub>
                      </m:sSub>
                    </m:oMath>
                  </m:oMathPara>
                </a14:m>
                <a:endParaRPr lang="en-GB" dirty="0"/>
              </a:p>
            </p:txBody>
          </p:sp>
        </mc:Choice>
        <mc:Fallback xmlns="">
          <p:sp>
            <p:nvSpPr>
              <p:cNvPr id="48" name="Rechteck 47">
                <a:extLst>
                  <a:ext uri="{FF2B5EF4-FFF2-40B4-BE49-F238E27FC236}">
                    <a16:creationId xmlns:a16="http://schemas.microsoft.com/office/drawing/2014/main" id="{E74B45E2-8E48-E54E-ADFA-936E1A4E4BA1}"/>
                  </a:ext>
                </a:extLst>
              </p:cNvPr>
              <p:cNvSpPr>
                <a:spLocks noRot="1" noChangeAspect="1" noMove="1" noResize="1" noEditPoints="1" noAdjustHandles="1" noChangeArrowheads="1" noChangeShapeType="1" noTextEdit="1"/>
              </p:cNvSpPr>
              <p:nvPr/>
            </p:nvSpPr>
            <p:spPr>
              <a:xfrm>
                <a:off x="448363" y="4566289"/>
                <a:ext cx="1490986" cy="619016"/>
              </a:xfrm>
              <a:prstGeom prst="rect">
                <a:avLst/>
              </a:prstGeom>
              <a:blipFill>
                <a:blip r:embed="rId11"/>
                <a:stretch>
                  <a:fillRect b="-4000"/>
                </a:stretch>
              </a:blipFill>
            </p:spPr>
            <p:txBody>
              <a:bodyPr/>
              <a:lstStyle/>
              <a:p>
                <a:r>
                  <a:rPr lang="de-DE">
                    <a:noFill/>
                  </a:rPr>
                  <a:t> </a:t>
                </a:r>
              </a:p>
            </p:txBody>
          </p:sp>
        </mc:Fallback>
      </mc:AlternateContent>
      <p:cxnSp>
        <p:nvCxnSpPr>
          <p:cNvPr id="49" name="Gerade Verbindung 48">
            <a:extLst>
              <a:ext uri="{FF2B5EF4-FFF2-40B4-BE49-F238E27FC236}">
                <a16:creationId xmlns:a16="http://schemas.microsoft.com/office/drawing/2014/main" id="{147E6470-C72D-6A46-B707-C025FBCB19B9}"/>
              </a:ext>
            </a:extLst>
          </p:cNvPr>
          <p:cNvCxnSpPr>
            <a:cxnSpLocks/>
          </p:cNvCxnSpPr>
          <p:nvPr/>
        </p:nvCxnSpPr>
        <p:spPr>
          <a:xfrm>
            <a:off x="5100024" y="5412041"/>
            <a:ext cx="1215483" cy="1218"/>
          </a:xfrm>
          <a:prstGeom prst="line">
            <a:avLst/>
          </a:prstGeom>
          <a:ln>
            <a:solidFill>
              <a:srgbClr val="C00000"/>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Rectangle 16">
                <a:extLst>
                  <a:ext uri="{FF2B5EF4-FFF2-40B4-BE49-F238E27FC236}">
                    <a16:creationId xmlns:a16="http://schemas.microsoft.com/office/drawing/2014/main" id="{6C859259-63D3-0243-BFED-9C90AA96B011}"/>
                  </a:ext>
                </a:extLst>
              </p:cNvPr>
              <p:cNvSpPr>
                <a:spLocks noChangeArrowheads="1"/>
              </p:cNvSpPr>
              <p:nvPr/>
            </p:nvSpPr>
            <p:spPr bwMode="auto">
              <a:xfrm>
                <a:off x="3585590" y="5404436"/>
                <a:ext cx="1153073" cy="246221"/>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algn="r" eaLnBrk="0" hangingPunct="0"/>
                <a:r>
                  <a:rPr lang="en-GB" altLang="de-DE" sz="1600" dirty="0">
                    <a:latin typeface="Arial" panose="020B0604020202020204" pitchFamily="34" charset="0"/>
                  </a:rPr>
                  <a:t>Increase </a:t>
                </a:r>
                <a14:m>
                  <m:oMath xmlns:m="http://schemas.openxmlformats.org/officeDocument/2006/math">
                    <m:sSub>
                      <m:sSubPr>
                        <m:ctrlPr>
                          <a:rPr lang="de-DE" altLang="de-DE" sz="1600" b="1" i="1">
                            <a:latin typeface="Cambria Math" panose="02040503050406030204" pitchFamily="18" charset="0"/>
                          </a:rPr>
                        </m:ctrlPr>
                      </m:sSubPr>
                      <m:e>
                        <m:r>
                          <a:rPr lang="de-DE" altLang="de-DE" sz="1600" b="1" i="1">
                            <a:latin typeface="Cambria Math" panose="02040503050406030204" pitchFamily="18" charset="0"/>
                          </a:rPr>
                          <m:t>𝑷</m:t>
                        </m:r>
                      </m:e>
                      <m:sub>
                        <m:r>
                          <a:rPr lang="de-DE" altLang="de-DE" sz="1600" b="1" i="1">
                            <a:latin typeface="Cambria Math" panose="02040503050406030204" pitchFamily="18" charset="0"/>
                          </a:rPr>
                          <m:t>𝑵</m:t>
                        </m:r>
                      </m:sub>
                    </m:sSub>
                    <m:r>
                      <a:rPr lang="de-DE" altLang="de-DE" sz="1600" b="1" i="1">
                        <a:latin typeface="Cambria Math" panose="02040503050406030204" pitchFamily="18" charset="0"/>
                      </a:rPr>
                      <m:t> </m:t>
                    </m:r>
                  </m:oMath>
                </a14:m>
                <a:endParaRPr lang="en-GB" altLang="de-DE" sz="1600" dirty="0">
                  <a:latin typeface="Arial" panose="020B0604020202020204" pitchFamily="34" charset="0"/>
                </a:endParaRPr>
              </a:p>
            </p:txBody>
          </p:sp>
        </mc:Choice>
        <mc:Fallback xmlns="">
          <p:sp>
            <p:nvSpPr>
              <p:cNvPr id="51" name="Rectangle 16">
                <a:extLst>
                  <a:ext uri="{FF2B5EF4-FFF2-40B4-BE49-F238E27FC236}">
                    <a16:creationId xmlns:a16="http://schemas.microsoft.com/office/drawing/2014/main" id="{6C859259-63D3-0243-BFED-9C90AA96B011}"/>
                  </a:ext>
                </a:extLst>
              </p:cNvPr>
              <p:cNvSpPr>
                <a:spLocks noRot="1" noChangeAspect="1" noMove="1" noResize="1" noEditPoints="1" noAdjustHandles="1" noChangeArrowheads="1" noChangeShapeType="1" noTextEdit="1"/>
              </p:cNvSpPr>
              <p:nvPr/>
            </p:nvSpPr>
            <p:spPr bwMode="auto">
              <a:xfrm>
                <a:off x="3585590" y="5404436"/>
                <a:ext cx="1153073" cy="246221"/>
              </a:xfrm>
              <a:prstGeom prst="rect">
                <a:avLst/>
              </a:prstGeom>
              <a:blipFill>
                <a:blip r:embed="rId12"/>
                <a:stretch>
                  <a:fillRect l="-9890" t="-25000" r="-9890" b="-550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noFill/>
                  </a:rPr>
                  <a:t> </a:t>
                </a:r>
              </a:p>
            </p:txBody>
          </p:sp>
        </mc:Fallback>
      </mc:AlternateContent>
      <p:sp>
        <p:nvSpPr>
          <p:cNvPr id="56" name="Freeform 24">
            <a:extLst>
              <a:ext uri="{FF2B5EF4-FFF2-40B4-BE49-F238E27FC236}">
                <a16:creationId xmlns:a16="http://schemas.microsoft.com/office/drawing/2014/main" id="{5E7A850E-7B6F-C64F-A2B8-59D2592961A3}"/>
              </a:ext>
            </a:extLst>
          </p:cNvPr>
          <p:cNvSpPr>
            <a:spLocks/>
          </p:cNvSpPr>
          <p:nvPr/>
        </p:nvSpPr>
        <p:spPr bwMode="auto">
          <a:xfrm>
            <a:off x="7510279" y="752286"/>
            <a:ext cx="839090" cy="816988"/>
          </a:xfrm>
          <a:custGeom>
            <a:avLst/>
            <a:gdLst>
              <a:gd name="T0" fmla="*/ 0 w 2961"/>
              <a:gd name="T1" fmla="*/ 0 h 2762"/>
              <a:gd name="T2" fmla="*/ 0 w 2961"/>
              <a:gd name="T3" fmla="*/ 2761 h 2762"/>
              <a:gd name="T4" fmla="*/ 2960 w 2961"/>
              <a:gd name="T5" fmla="*/ 2761 h 2762"/>
            </a:gdLst>
            <a:ahLst/>
            <a:cxnLst>
              <a:cxn ang="0">
                <a:pos x="T0" y="T1"/>
              </a:cxn>
              <a:cxn ang="0">
                <a:pos x="T2" y="T3"/>
              </a:cxn>
              <a:cxn ang="0">
                <a:pos x="T4" y="T5"/>
              </a:cxn>
            </a:cxnLst>
            <a:rect l="0" t="0" r="r" b="b"/>
            <a:pathLst>
              <a:path w="2961" h="2762">
                <a:moveTo>
                  <a:pt x="0" y="0"/>
                </a:moveTo>
                <a:lnTo>
                  <a:pt x="0" y="2761"/>
                </a:lnTo>
                <a:lnTo>
                  <a:pt x="2960" y="276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57" name="Rectangle 16">
            <a:extLst>
              <a:ext uri="{FF2B5EF4-FFF2-40B4-BE49-F238E27FC236}">
                <a16:creationId xmlns:a16="http://schemas.microsoft.com/office/drawing/2014/main" id="{B3D5ED10-EA4B-284C-B055-D8562ACE1786}"/>
              </a:ext>
            </a:extLst>
          </p:cNvPr>
          <p:cNvSpPr>
            <a:spLocks noChangeArrowheads="1"/>
          </p:cNvSpPr>
          <p:nvPr/>
        </p:nvSpPr>
        <p:spPr bwMode="auto">
          <a:xfrm>
            <a:off x="8345581" y="1660870"/>
            <a:ext cx="1603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600" dirty="0">
                <a:latin typeface="Arial" panose="020B0604020202020204" pitchFamily="34" charset="0"/>
              </a:rPr>
              <a:t>Q</a:t>
            </a:r>
          </a:p>
        </p:txBody>
      </p:sp>
      <mc:AlternateContent xmlns:mc="http://schemas.openxmlformats.org/markup-compatibility/2006" xmlns:a14="http://schemas.microsoft.com/office/drawing/2010/main">
        <mc:Choice Requires="a14">
          <p:sp>
            <p:nvSpPr>
              <p:cNvPr id="7" name="Rechteck 6">
                <a:extLst>
                  <a:ext uri="{FF2B5EF4-FFF2-40B4-BE49-F238E27FC236}">
                    <a16:creationId xmlns:a16="http://schemas.microsoft.com/office/drawing/2014/main" id="{76EE4EA7-1087-694C-9B69-4FD92A645F0B}"/>
                  </a:ext>
                </a:extLst>
              </p:cNvPr>
              <p:cNvSpPr/>
              <p:nvPr/>
            </p:nvSpPr>
            <p:spPr>
              <a:xfrm>
                <a:off x="6809952" y="540435"/>
                <a:ext cx="57092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altLang="de-DE" b="1" i="1">
                              <a:latin typeface="Cambria Math" panose="02040503050406030204" pitchFamily="18" charset="0"/>
                            </a:rPr>
                          </m:ctrlPr>
                        </m:sSubPr>
                        <m:e>
                          <m:r>
                            <a:rPr lang="de-DE" altLang="de-DE" b="1" i="1">
                              <a:latin typeface="Cambria Math" panose="02040503050406030204" pitchFamily="18" charset="0"/>
                            </a:rPr>
                            <m:t>𝑷</m:t>
                          </m:r>
                        </m:e>
                        <m:sub>
                          <m:r>
                            <a:rPr lang="de-DE" altLang="de-DE" b="1" i="1">
                              <a:latin typeface="Cambria Math" panose="02040503050406030204" pitchFamily="18" charset="0"/>
                            </a:rPr>
                            <m:t>𝑾</m:t>
                          </m:r>
                        </m:sub>
                      </m:sSub>
                    </m:oMath>
                  </m:oMathPara>
                </a14:m>
                <a:endParaRPr lang="de-DE" dirty="0"/>
              </a:p>
            </p:txBody>
          </p:sp>
        </mc:Choice>
        <mc:Fallback xmlns="">
          <p:sp>
            <p:nvSpPr>
              <p:cNvPr id="7" name="Rechteck 6">
                <a:extLst>
                  <a:ext uri="{FF2B5EF4-FFF2-40B4-BE49-F238E27FC236}">
                    <a16:creationId xmlns:a16="http://schemas.microsoft.com/office/drawing/2014/main" id="{76EE4EA7-1087-694C-9B69-4FD92A645F0B}"/>
                  </a:ext>
                </a:extLst>
              </p:cNvPr>
              <p:cNvSpPr>
                <a:spLocks noRot="1" noChangeAspect="1" noMove="1" noResize="1" noEditPoints="1" noAdjustHandles="1" noChangeArrowheads="1" noChangeShapeType="1" noTextEdit="1"/>
              </p:cNvSpPr>
              <p:nvPr/>
            </p:nvSpPr>
            <p:spPr>
              <a:xfrm>
                <a:off x="6809952" y="540435"/>
                <a:ext cx="570926" cy="369332"/>
              </a:xfrm>
              <a:prstGeom prst="rect">
                <a:avLst/>
              </a:prstGeom>
              <a:blipFill>
                <a:blip r:embed="rId13"/>
                <a:stretch>
                  <a:fillRect/>
                </a:stretch>
              </a:blipFill>
            </p:spPr>
            <p:txBody>
              <a:bodyPr/>
              <a:lstStyle/>
              <a:p>
                <a:r>
                  <a:rPr lang="de-DE">
                    <a:noFill/>
                  </a:rPr>
                  <a:t> </a:t>
                </a:r>
              </a:p>
            </p:txBody>
          </p:sp>
        </mc:Fallback>
      </mc:AlternateContent>
      <p:cxnSp>
        <p:nvCxnSpPr>
          <p:cNvPr id="59" name="Gerade Verbindung 58">
            <a:extLst>
              <a:ext uri="{FF2B5EF4-FFF2-40B4-BE49-F238E27FC236}">
                <a16:creationId xmlns:a16="http://schemas.microsoft.com/office/drawing/2014/main" id="{BAB5762A-9A28-BE47-AF34-BB5853E9610B}"/>
              </a:ext>
            </a:extLst>
          </p:cNvPr>
          <p:cNvCxnSpPr>
            <a:cxnSpLocks/>
            <a:endCxn id="56" idx="2"/>
          </p:cNvCxnSpPr>
          <p:nvPr/>
        </p:nvCxnSpPr>
        <p:spPr>
          <a:xfrm>
            <a:off x="7520111" y="836203"/>
            <a:ext cx="828975" cy="732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Gerade Verbindung 62">
            <a:extLst>
              <a:ext uri="{FF2B5EF4-FFF2-40B4-BE49-F238E27FC236}">
                <a16:creationId xmlns:a16="http://schemas.microsoft.com/office/drawing/2014/main" id="{7A54226A-1226-904D-A9A3-0EAD960B9822}"/>
              </a:ext>
            </a:extLst>
          </p:cNvPr>
          <p:cNvCxnSpPr>
            <a:cxnSpLocks/>
            <a:endCxn id="56" idx="1"/>
          </p:cNvCxnSpPr>
          <p:nvPr/>
        </p:nvCxnSpPr>
        <p:spPr>
          <a:xfrm flipH="1">
            <a:off x="7510279" y="836203"/>
            <a:ext cx="764565" cy="732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Gerade Verbindung 65">
            <a:extLst>
              <a:ext uri="{FF2B5EF4-FFF2-40B4-BE49-F238E27FC236}">
                <a16:creationId xmlns:a16="http://schemas.microsoft.com/office/drawing/2014/main" id="{5103D154-0F54-E34A-A74E-7EFF9E77B87C}"/>
              </a:ext>
            </a:extLst>
          </p:cNvPr>
          <p:cNvCxnSpPr>
            <a:cxnSpLocks/>
          </p:cNvCxnSpPr>
          <p:nvPr/>
        </p:nvCxnSpPr>
        <p:spPr>
          <a:xfrm flipH="1">
            <a:off x="7521633" y="526270"/>
            <a:ext cx="764565" cy="732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Gerade Verbindung mit Pfeil 66">
            <a:extLst>
              <a:ext uri="{FF2B5EF4-FFF2-40B4-BE49-F238E27FC236}">
                <a16:creationId xmlns:a16="http://schemas.microsoft.com/office/drawing/2014/main" id="{F0FD2B8E-5E4A-8143-8130-1F684A505692}"/>
              </a:ext>
            </a:extLst>
          </p:cNvPr>
          <p:cNvCxnSpPr>
            <a:cxnSpLocks/>
          </p:cNvCxnSpPr>
          <p:nvPr/>
        </p:nvCxnSpPr>
        <p:spPr>
          <a:xfrm flipV="1">
            <a:off x="8019691" y="765513"/>
            <a:ext cx="0" cy="327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Gerade Verbindung 68">
            <a:extLst>
              <a:ext uri="{FF2B5EF4-FFF2-40B4-BE49-F238E27FC236}">
                <a16:creationId xmlns:a16="http://schemas.microsoft.com/office/drawing/2014/main" id="{1F424CC5-289C-2E4C-BA8E-502D8691DE04}"/>
              </a:ext>
            </a:extLst>
          </p:cNvPr>
          <p:cNvCxnSpPr>
            <a:cxnSpLocks/>
          </p:cNvCxnSpPr>
          <p:nvPr/>
        </p:nvCxnSpPr>
        <p:spPr>
          <a:xfrm>
            <a:off x="7520111" y="1197258"/>
            <a:ext cx="383804"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70" name="Gerade Verbindung 69">
            <a:extLst>
              <a:ext uri="{FF2B5EF4-FFF2-40B4-BE49-F238E27FC236}">
                <a16:creationId xmlns:a16="http://schemas.microsoft.com/office/drawing/2014/main" id="{6C2B1DDA-45AC-A845-9F93-7C4297E18135}"/>
              </a:ext>
            </a:extLst>
          </p:cNvPr>
          <p:cNvCxnSpPr>
            <a:cxnSpLocks/>
          </p:cNvCxnSpPr>
          <p:nvPr/>
        </p:nvCxnSpPr>
        <p:spPr>
          <a:xfrm>
            <a:off x="7509687" y="1051463"/>
            <a:ext cx="246058" cy="435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74" name="Rectangle 9">
            <a:extLst>
              <a:ext uri="{FF2B5EF4-FFF2-40B4-BE49-F238E27FC236}">
                <a16:creationId xmlns:a16="http://schemas.microsoft.com/office/drawing/2014/main" id="{04C5D1F4-0E75-654E-AFAD-0CD3FFD083F9}"/>
              </a:ext>
            </a:extLst>
          </p:cNvPr>
          <p:cNvSpPr>
            <a:spLocks noChangeArrowheads="1"/>
          </p:cNvSpPr>
          <p:nvPr/>
        </p:nvSpPr>
        <p:spPr bwMode="auto">
          <a:xfrm>
            <a:off x="7146606" y="310530"/>
            <a:ext cx="72616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400" dirty="0">
                <a:latin typeface="Arial" panose="020B0604020202020204" pitchFamily="34" charset="0"/>
              </a:rPr>
              <a:t> Demand</a:t>
            </a:r>
          </a:p>
        </p:txBody>
      </p:sp>
      <p:sp>
        <p:nvSpPr>
          <p:cNvPr id="75" name="Rectangle 9">
            <a:extLst>
              <a:ext uri="{FF2B5EF4-FFF2-40B4-BE49-F238E27FC236}">
                <a16:creationId xmlns:a16="http://schemas.microsoft.com/office/drawing/2014/main" id="{A4AFAA5B-EFF0-BF47-91A3-878CA0A61F31}"/>
              </a:ext>
            </a:extLst>
          </p:cNvPr>
          <p:cNvSpPr>
            <a:spLocks noChangeArrowheads="1"/>
          </p:cNvSpPr>
          <p:nvPr/>
        </p:nvSpPr>
        <p:spPr bwMode="auto">
          <a:xfrm>
            <a:off x="8113157" y="1032129"/>
            <a:ext cx="93134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l" defTabSz="1922463">
              <a:defRPr sz="2400">
                <a:solidFill>
                  <a:schemeClr val="tx1"/>
                </a:solidFill>
                <a:latin typeface="Times New Roman" panose="02020603050405020304" pitchFamily="18" charset="0"/>
              </a:defRPr>
            </a:lvl1pPr>
            <a:lvl2pPr marL="663575" algn="l" defTabSz="1922463">
              <a:defRPr sz="2400">
                <a:solidFill>
                  <a:schemeClr val="tx1"/>
                </a:solidFill>
                <a:latin typeface="Times New Roman" panose="02020603050405020304" pitchFamily="18" charset="0"/>
              </a:defRPr>
            </a:lvl2pPr>
            <a:lvl3pPr marL="1325563" algn="l" defTabSz="1922463">
              <a:defRPr sz="2400">
                <a:solidFill>
                  <a:schemeClr val="tx1"/>
                </a:solidFill>
                <a:latin typeface="Times New Roman" panose="02020603050405020304" pitchFamily="18" charset="0"/>
              </a:defRPr>
            </a:lvl3pPr>
            <a:lvl4pPr marL="1989138" algn="l" defTabSz="1922463">
              <a:defRPr sz="2400">
                <a:solidFill>
                  <a:schemeClr val="tx1"/>
                </a:solidFill>
                <a:latin typeface="Times New Roman" panose="02020603050405020304" pitchFamily="18" charset="0"/>
              </a:defRPr>
            </a:lvl4pPr>
            <a:lvl5pPr marL="2651125" algn="l" defTabSz="1922463">
              <a:defRPr sz="2400">
                <a:solidFill>
                  <a:schemeClr val="tx1"/>
                </a:solidFill>
                <a:latin typeface="Times New Roman" panose="02020603050405020304" pitchFamily="18" charset="0"/>
              </a:defRPr>
            </a:lvl5pPr>
            <a:lvl6pPr marL="3108325" defTabSz="1922463" fontAlgn="base">
              <a:spcBef>
                <a:spcPct val="0"/>
              </a:spcBef>
              <a:spcAft>
                <a:spcPct val="0"/>
              </a:spcAft>
              <a:defRPr sz="2400">
                <a:solidFill>
                  <a:schemeClr val="tx1"/>
                </a:solidFill>
                <a:latin typeface="Times New Roman" panose="02020603050405020304" pitchFamily="18" charset="0"/>
              </a:defRPr>
            </a:lvl6pPr>
            <a:lvl7pPr marL="3565525" defTabSz="1922463" fontAlgn="base">
              <a:spcBef>
                <a:spcPct val="0"/>
              </a:spcBef>
              <a:spcAft>
                <a:spcPct val="0"/>
              </a:spcAft>
              <a:defRPr sz="2400">
                <a:solidFill>
                  <a:schemeClr val="tx1"/>
                </a:solidFill>
                <a:latin typeface="Times New Roman" panose="02020603050405020304" pitchFamily="18" charset="0"/>
              </a:defRPr>
            </a:lvl7pPr>
            <a:lvl8pPr marL="4022725" defTabSz="1922463" fontAlgn="base">
              <a:spcBef>
                <a:spcPct val="0"/>
              </a:spcBef>
              <a:spcAft>
                <a:spcPct val="0"/>
              </a:spcAft>
              <a:defRPr sz="2400">
                <a:solidFill>
                  <a:schemeClr val="tx1"/>
                </a:solidFill>
                <a:latin typeface="Times New Roman" panose="02020603050405020304" pitchFamily="18" charset="0"/>
              </a:defRPr>
            </a:lvl8pPr>
            <a:lvl9pPr marL="4479925" defTabSz="1922463" fontAlgn="base">
              <a:spcBef>
                <a:spcPct val="0"/>
              </a:spcBef>
              <a:spcAft>
                <a:spcPct val="0"/>
              </a:spcAft>
              <a:defRPr sz="2400">
                <a:solidFill>
                  <a:schemeClr val="tx1"/>
                </a:solidFill>
                <a:latin typeface="Times New Roman" panose="02020603050405020304" pitchFamily="18" charset="0"/>
              </a:defRPr>
            </a:lvl9pPr>
          </a:lstStyle>
          <a:p>
            <a:pPr eaLnBrk="0" hangingPunct="0"/>
            <a:r>
              <a:rPr lang="en-GB" altLang="de-DE" sz="1400" dirty="0">
                <a:latin typeface="Arial" panose="020B0604020202020204" pitchFamily="34" charset="0"/>
              </a:rPr>
              <a:t>Supply=MC</a:t>
            </a:r>
          </a:p>
        </p:txBody>
      </p:sp>
      <mc:AlternateContent xmlns:mc="http://schemas.openxmlformats.org/markup-compatibility/2006" xmlns:a14="http://schemas.microsoft.com/office/drawing/2010/main">
        <mc:Choice Requires="a14">
          <p:sp>
            <p:nvSpPr>
              <p:cNvPr id="76" name="Rechteck 75">
                <a:extLst>
                  <a:ext uri="{FF2B5EF4-FFF2-40B4-BE49-F238E27FC236}">
                    <a16:creationId xmlns:a16="http://schemas.microsoft.com/office/drawing/2014/main" id="{9436FD22-3B5A-B849-8874-3C4C428E0C1D}"/>
                  </a:ext>
                </a:extLst>
              </p:cNvPr>
              <p:cNvSpPr/>
              <p:nvPr/>
            </p:nvSpPr>
            <p:spPr>
              <a:xfrm>
                <a:off x="481364" y="5335254"/>
                <a:ext cx="1484574" cy="660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altLang="de-DE" b="1" i="1" smtClean="0">
                              <a:latin typeface="Cambria Math" panose="02040503050406030204" pitchFamily="18" charset="0"/>
                            </a:rPr>
                          </m:ctrlPr>
                        </m:sSubPr>
                        <m:e>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𝒘</m:t>
                          </m:r>
                        </m:sub>
                      </m:sSub>
                      <m:r>
                        <a:rPr lang="de-DE" altLang="de-DE" b="1" i="1" smtClean="0">
                          <a:latin typeface="Cambria Math" panose="02040503050406030204" pitchFamily="18" charset="0"/>
                        </a:rPr>
                        <m:t>=</m:t>
                      </m:r>
                      <m:sSub>
                        <m:sSubPr>
                          <m:ctrlPr>
                            <a:rPr lang="de-DE" altLang="de-DE" b="1" i="1" smtClean="0">
                              <a:latin typeface="Cambria Math" panose="02040503050406030204" pitchFamily="18" charset="0"/>
                            </a:rPr>
                          </m:ctrlPr>
                        </m:sSubPr>
                        <m:e>
                          <m:f>
                            <m:fPr>
                              <m:ctrlPr>
                                <a:rPr lang="de-DE" altLang="de-DE" b="1" i="1">
                                  <a:latin typeface="Cambria Math" panose="02040503050406030204" pitchFamily="18" charset="0"/>
                                </a:rPr>
                              </m:ctrlPr>
                            </m:fPr>
                            <m:num>
                              <m:r>
                                <a:rPr lang="de-DE" altLang="de-DE" b="1" i="1">
                                  <a:latin typeface="Cambria Math" panose="02040503050406030204" pitchFamily="18" charset="0"/>
                                  <a:ea typeface="Cambria Math" panose="02040503050406030204" pitchFamily="18" charset="0"/>
                                </a:rPr>
                                <m:t>𝝏</m:t>
                              </m:r>
                              <m:r>
                                <a:rPr lang="de-DE" altLang="de-DE" b="1" i="1" smtClean="0">
                                  <a:latin typeface="Cambria Math" panose="02040503050406030204" pitchFamily="18" charset="0"/>
                                  <a:ea typeface="Cambria Math" panose="02040503050406030204" pitchFamily="18" charset="0"/>
                                </a:rPr>
                                <m:t>𝑵</m:t>
                              </m:r>
                            </m:num>
                            <m:den>
                              <m:r>
                                <a:rPr lang="de-DE" altLang="de-DE" b="1" i="1">
                                  <a:latin typeface="Cambria Math" panose="02040503050406030204" pitchFamily="18" charset="0"/>
                                  <a:ea typeface="Cambria Math" panose="02040503050406030204" pitchFamily="18" charset="0"/>
                                </a:rPr>
                                <m:t>𝝏</m:t>
                              </m:r>
                              <m:r>
                                <a:rPr lang="de-DE" altLang="de-DE" b="1" i="1" smtClean="0">
                                  <a:latin typeface="Cambria Math" panose="02040503050406030204" pitchFamily="18" charset="0"/>
                                  <a:ea typeface="Cambria Math" panose="02040503050406030204" pitchFamily="18" charset="0"/>
                                </a:rPr>
                                <m:t>𝑸</m:t>
                              </m:r>
                            </m:den>
                          </m:f>
                          <m:r>
                            <a:rPr lang="de-DE" altLang="de-DE" b="1" i="1" smtClean="0">
                              <a:latin typeface="Cambria Math" panose="02040503050406030204" pitchFamily="18" charset="0"/>
                            </a:rPr>
                            <m:t>𝑷</m:t>
                          </m:r>
                        </m:e>
                        <m:sub>
                          <m:r>
                            <a:rPr lang="de-DE" altLang="de-DE" b="1" i="1" smtClean="0">
                              <a:latin typeface="Cambria Math" panose="02040503050406030204" pitchFamily="18" charset="0"/>
                            </a:rPr>
                            <m:t>𝑵</m:t>
                          </m:r>
                        </m:sub>
                      </m:sSub>
                    </m:oMath>
                  </m:oMathPara>
                </a14:m>
                <a:endParaRPr lang="en-GB" dirty="0"/>
              </a:p>
            </p:txBody>
          </p:sp>
        </mc:Choice>
        <mc:Fallback xmlns="">
          <p:sp>
            <p:nvSpPr>
              <p:cNvPr id="76" name="Rechteck 75">
                <a:extLst>
                  <a:ext uri="{FF2B5EF4-FFF2-40B4-BE49-F238E27FC236}">
                    <a16:creationId xmlns:a16="http://schemas.microsoft.com/office/drawing/2014/main" id="{9436FD22-3B5A-B849-8874-3C4C428E0C1D}"/>
                  </a:ext>
                </a:extLst>
              </p:cNvPr>
              <p:cNvSpPr>
                <a:spLocks noRot="1" noChangeAspect="1" noMove="1" noResize="1" noEditPoints="1" noAdjustHandles="1" noChangeArrowheads="1" noChangeShapeType="1" noTextEdit="1"/>
              </p:cNvSpPr>
              <p:nvPr/>
            </p:nvSpPr>
            <p:spPr>
              <a:xfrm>
                <a:off x="481364" y="5335254"/>
                <a:ext cx="1484574" cy="660374"/>
              </a:xfrm>
              <a:prstGeom prst="rect">
                <a:avLst/>
              </a:prstGeom>
              <a:blipFill>
                <a:blip r:embed="rId14"/>
                <a:stretch>
                  <a:fillRect b="-5660"/>
                </a:stretch>
              </a:blipFill>
            </p:spPr>
            <p:txBody>
              <a:bodyPr/>
              <a:lstStyle/>
              <a:p>
                <a:r>
                  <a:rPr lang="de-DE">
                    <a:noFill/>
                  </a:rPr>
                  <a:t> </a:t>
                </a:r>
              </a:p>
            </p:txBody>
          </p:sp>
        </mc:Fallback>
      </mc:AlternateContent>
      <p:cxnSp>
        <p:nvCxnSpPr>
          <p:cNvPr id="78" name="Gerade Verbindung mit Pfeil 77">
            <a:extLst>
              <a:ext uri="{FF2B5EF4-FFF2-40B4-BE49-F238E27FC236}">
                <a16:creationId xmlns:a16="http://schemas.microsoft.com/office/drawing/2014/main" id="{FF7B7C61-B26B-0744-BE8F-D59DF2774FAC}"/>
              </a:ext>
            </a:extLst>
          </p:cNvPr>
          <p:cNvCxnSpPr>
            <a:cxnSpLocks/>
          </p:cNvCxnSpPr>
          <p:nvPr/>
        </p:nvCxnSpPr>
        <p:spPr>
          <a:xfrm flipV="1">
            <a:off x="7380878" y="1059494"/>
            <a:ext cx="0" cy="12865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12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7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1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05"/>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0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63"/>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7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7"/>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1" grpId="0" animBg="1"/>
      <p:bldP spid="12" grpId="0"/>
      <p:bldP spid="25" grpId="0" animBg="1"/>
      <p:bldP spid="50" grpId="0"/>
      <p:bldP spid="52" grpId="0" animBg="1"/>
      <p:bldP spid="55" grpId="0"/>
      <p:bldP spid="60" grpId="0"/>
      <p:bldP spid="61" grpId="0"/>
      <p:bldP spid="26" grpId="0" animBg="1"/>
      <p:bldP spid="51" grpId="0"/>
      <p:bldP spid="56" grpId="0" animBg="1"/>
      <p:bldP spid="57" grpId="0"/>
      <p:bldP spid="7" grpId="0"/>
      <p:bldP spid="74" grpId="0"/>
      <p:bldP spid="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11124-4EEF-F04A-8390-86AB5284BAFD}"/>
              </a:ext>
            </a:extLst>
          </p:cNvPr>
          <p:cNvSpPr>
            <a:spLocks noGrp="1"/>
          </p:cNvSpPr>
          <p:nvPr>
            <p:ph type="title"/>
          </p:nvPr>
        </p:nvSpPr>
        <p:spPr/>
        <p:txBody>
          <a:bodyPr/>
          <a:lstStyle/>
          <a:p>
            <a:r>
              <a:rPr lang="en-GB" dirty="0"/>
              <a:t>Important code parts </a:t>
            </a:r>
          </a:p>
        </p:txBody>
      </p:sp>
      <p:sp>
        <p:nvSpPr>
          <p:cNvPr id="4" name="Datumsplatzhalter 3">
            <a:extLst>
              <a:ext uri="{FF2B5EF4-FFF2-40B4-BE49-F238E27FC236}">
                <a16:creationId xmlns:a16="http://schemas.microsoft.com/office/drawing/2014/main" id="{A555D6E3-647C-894C-B26D-6D5AF8FD4B7F}"/>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71781CCB-8081-BB42-8052-910F0EA03B8D}"/>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FDDDEEA5-AE08-F940-A842-08BAAB61D4B3}"/>
              </a:ext>
            </a:extLst>
          </p:cNvPr>
          <p:cNvSpPr>
            <a:spLocks noGrp="1"/>
          </p:cNvSpPr>
          <p:nvPr>
            <p:ph type="sldNum" sz="quarter" idx="12"/>
          </p:nvPr>
        </p:nvSpPr>
        <p:spPr/>
        <p:txBody>
          <a:bodyPr/>
          <a:lstStyle/>
          <a:p>
            <a:fld id="{CF21DF5D-CA9B-014E-B300-26A576ABF25F}" type="slidenum">
              <a:rPr lang="en-GB" smtClean="0"/>
              <a:t>4</a:t>
            </a:fld>
            <a:endParaRPr lang="en-GB"/>
          </a:p>
        </p:txBody>
      </p:sp>
      <p:graphicFrame>
        <p:nvGraphicFramePr>
          <p:cNvPr id="7" name="Inhaltsplatzhalter 6">
            <a:extLst>
              <a:ext uri="{FF2B5EF4-FFF2-40B4-BE49-F238E27FC236}">
                <a16:creationId xmlns:a16="http://schemas.microsoft.com/office/drawing/2014/main" id="{0822C50E-BF7C-9149-A7EB-65B111EEAA05}"/>
              </a:ext>
            </a:extLst>
          </p:cNvPr>
          <p:cNvGraphicFramePr>
            <a:graphicFrameLocks noChangeAspect="1"/>
          </p:cNvGraphicFramePr>
          <p:nvPr>
            <p:extLst>
              <p:ext uri="{D42A27DB-BD31-4B8C-83A1-F6EECF244321}">
                <p14:modId xmlns:p14="http://schemas.microsoft.com/office/powerpoint/2010/main" val="3829178111"/>
              </p:ext>
            </p:extLst>
          </p:nvPr>
        </p:nvGraphicFramePr>
        <p:xfrm>
          <a:off x="434975" y="928688"/>
          <a:ext cx="8274050" cy="2128837"/>
        </p:xfrm>
        <a:graphic>
          <a:graphicData uri="http://schemas.openxmlformats.org/presentationml/2006/ole">
            <mc:AlternateContent xmlns:mc="http://schemas.openxmlformats.org/markup-compatibility/2006">
              <mc:Choice xmlns:v="urn:schemas-microsoft-com:vml" Requires="v">
                <p:oleObj name="Dokument" r:id="rId2" imgW="6858000" imgH="1765300" progId="Word.Document.12">
                  <p:embed/>
                </p:oleObj>
              </mc:Choice>
              <mc:Fallback>
                <p:oleObj name="Dokument" r:id="rId2" imgW="6858000" imgH="1765300" progId="Word.Document.12">
                  <p:embed/>
                  <p:pic>
                    <p:nvPicPr>
                      <p:cNvPr id="7" name="Inhaltsplatzhalter 6">
                        <a:extLst>
                          <a:ext uri="{FF2B5EF4-FFF2-40B4-BE49-F238E27FC236}">
                            <a16:creationId xmlns:a16="http://schemas.microsoft.com/office/drawing/2014/main" id="{1C6191CA-982C-3E42-98F3-9E3B1832962E}"/>
                          </a:ext>
                        </a:extLst>
                      </p:cNvPr>
                      <p:cNvPicPr/>
                      <p:nvPr/>
                    </p:nvPicPr>
                    <p:blipFill>
                      <a:blip r:embed="rId3"/>
                      <a:stretch>
                        <a:fillRect/>
                      </a:stretch>
                    </p:blipFill>
                    <p:spPr>
                      <a:xfrm>
                        <a:off x="434975" y="928688"/>
                        <a:ext cx="8274050" cy="2128837"/>
                      </a:xfrm>
                      <a:prstGeom prst="rect">
                        <a:avLst/>
                      </a:prstGeom>
                      <a:solidFill>
                        <a:schemeClr val="bg1"/>
                      </a:solidFill>
                    </p:spPr>
                  </p:pic>
                </p:oleObj>
              </mc:Fallback>
            </mc:AlternateContent>
          </a:graphicData>
        </a:graphic>
      </p:graphicFrame>
      <p:graphicFrame>
        <p:nvGraphicFramePr>
          <p:cNvPr id="9" name="Inhaltsplatzhalter 6">
            <a:extLst>
              <a:ext uri="{FF2B5EF4-FFF2-40B4-BE49-F238E27FC236}">
                <a16:creationId xmlns:a16="http://schemas.microsoft.com/office/drawing/2014/main" id="{7BE217E4-5F27-B541-B86A-F096DADF2DF4}"/>
              </a:ext>
            </a:extLst>
          </p:cNvPr>
          <p:cNvGraphicFramePr>
            <a:graphicFrameLocks noChangeAspect="1"/>
          </p:cNvGraphicFramePr>
          <p:nvPr>
            <p:extLst>
              <p:ext uri="{D42A27DB-BD31-4B8C-83A1-F6EECF244321}">
                <p14:modId xmlns:p14="http://schemas.microsoft.com/office/powerpoint/2010/main" val="4219672525"/>
              </p:ext>
            </p:extLst>
          </p:nvPr>
        </p:nvGraphicFramePr>
        <p:xfrm>
          <a:off x="434975" y="3235326"/>
          <a:ext cx="8274050" cy="2220912"/>
        </p:xfrm>
        <a:graphic>
          <a:graphicData uri="http://schemas.openxmlformats.org/presentationml/2006/ole">
            <mc:AlternateContent xmlns:mc="http://schemas.openxmlformats.org/markup-compatibility/2006">
              <mc:Choice xmlns:v="urn:schemas-microsoft-com:vml" Requires="v">
                <p:oleObj name="Dokument" r:id="rId4" imgW="6858000" imgH="1841500" progId="Word.Document.12">
                  <p:embed/>
                </p:oleObj>
              </mc:Choice>
              <mc:Fallback>
                <p:oleObj name="Dokument" r:id="rId4" imgW="6858000" imgH="1841500" progId="Word.Document.12">
                  <p:embed/>
                  <p:pic>
                    <p:nvPicPr>
                      <p:cNvPr id="8" name="Inhaltsplatzhalter 6">
                        <a:extLst>
                          <a:ext uri="{FF2B5EF4-FFF2-40B4-BE49-F238E27FC236}">
                            <a16:creationId xmlns:a16="http://schemas.microsoft.com/office/drawing/2014/main" id="{2EAF3A03-EBB2-5740-98C6-FFEC5558C51D}"/>
                          </a:ext>
                        </a:extLst>
                      </p:cNvPr>
                      <p:cNvPicPr/>
                      <p:nvPr/>
                    </p:nvPicPr>
                    <p:blipFill>
                      <a:blip r:embed="rId5"/>
                      <a:stretch>
                        <a:fillRect/>
                      </a:stretch>
                    </p:blipFill>
                    <p:spPr>
                      <a:xfrm>
                        <a:off x="434975" y="3235326"/>
                        <a:ext cx="8274050" cy="2220912"/>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420943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ADD2B-499D-F445-A31E-6A25CE3BC66F}"/>
              </a:ext>
            </a:extLst>
          </p:cNvPr>
          <p:cNvSpPr>
            <a:spLocks noGrp="1"/>
          </p:cNvSpPr>
          <p:nvPr>
            <p:ph type="title"/>
          </p:nvPr>
        </p:nvSpPr>
        <p:spPr/>
        <p:txBody>
          <a:bodyPr/>
          <a:lstStyle/>
          <a:p>
            <a:r>
              <a:rPr lang="en-GB" dirty="0"/>
              <a:t>The objective function</a:t>
            </a:r>
          </a:p>
        </p:txBody>
      </p:sp>
      <p:sp>
        <p:nvSpPr>
          <p:cNvPr id="3" name="Inhaltsplatzhalter 2">
            <a:extLst>
              <a:ext uri="{FF2B5EF4-FFF2-40B4-BE49-F238E27FC236}">
                <a16:creationId xmlns:a16="http://schemas.microsoft.com/office/drawing/2014/main" id="{EBD4EF40-87D1-F248-938D-19D9C560A141}"/>
              </a:ext>
            </a:extLst>
          </p:cNvPr>
          <p:cNvSpPr>
            <a:spLocks noGrp="1"/>
          </p:cNvSpPr>
          <p:nvPr>
            <p:ph idx="1"/>
          </p:nvPr>
        </p:nvSpPr>
        <p:spPr/>
        <p:txBody>
          <a:bodyPr/>
          <a:lstStyle/>
          <a:p>
            <a:endParaRPr lang="en-GB"/>
          </a:p>
        </p:txBody>
      </p:sp>
      <p:sp>
        <p:nvSpPr>
          <p:cNvPr id="4" name="Datumsplatzhalter 3">
            <a:extLst>
              <a:ext uri="{FF2B5EF4-FFF2-40B4-BE49-F238E27FC236}">
                <a16:creationId xmlns:a16="http://schemas.microsoft.com/office/drawing/2014/main" id="{C2330642-2742-D641-AC3E-EA6FD3DBD4E6}"/>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01C31E9F-3571-6B4F-892E-FC95820C2D92}"/>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983722F4-4320-2043-B31E-2D24535A6459}"/>
              </a:ext>
            </a:extLst>
          </p:cNvPr>
          <p:cNvSpPr>
            <a:spLocks noGrp="1"/>
          </p:cNvSpPr>
          <p:nvPr>
            <p:ph type="sldNum" sz="quarter" idx="12"/>
          </p:nvPr>
        </p:nvSpPr>
        <p:spPr/>
        <p:txBody>
          <a:bodyPr/>
          <a:lstStyle/>
          <a:p>
            <a:fld id="{CF21DF5D-CA9B-014E-B300-26A576ABF25F}" type="slidenum">
              <a:rPr lang="en-GB" smtClean="0"/>
              <a:t>5</a:t>
            </a:fld>
            <a:endParaRPr lang="en-GB"/>
          </a:p>
        </p:txBody>
      </p:sp>
      <p:graphicFrame>
        <p:nvGraphicFramePr>
          <p:cNvPr id="8" name="Inhaltsplatzhalter 6">
            <a:extLst>
              <a:ext uri="{FF2B5EF4-FFF2-40B4-BE49-F238E27FC236}">
                <a16:creationId xmlns:a16="http://schemas.microsoft.com/office/drawing/2014/main" id="{742B2381-F8AC-BA46-B965-8F6FE2A7EEF0}"/>
              </a:ext>
            </a:extLst>
          </p:cNvPr>
          <p:cNvGraphicFramePr>
            <a:graphicFrameLocks noChangeAspect="1"/>
          </p:cNvGraphicFramePr>
          <p:nvPr/>
        </p:nvGraphicFramePr>
        <p:xfrm>
          <a:off x="441369" y="1244600"/>
          <a:ext cx="8274050" cy="5513388"/>
        </p:xfrm>
        <a:graphic>
          <a:graphicData uri="http://schemas.openxmlformats.org/presentationml/2006/ole">
            <mc:AlternateContent xmlns:mc="http://schemas.openxmlformats.org/markup-compatibility/2006">
              <mc:Choice xmlns:v="urn:schemas-microsoft-com:vml" Requires="v">
                <p:oleObj name="Dokument" r:id="rId2" imgW="6858000" imgH="4572000" progId="Word.Document.12">
                  <p:embed/>
                </p:oleObj>
              </mc:Choice>
              <mc:Fallback>
                <p:oleObj name="Dokument" r:id="rId2" imgW="6858000" imgH="4572000" progId="Word.Document.12">
                  <p:embed/>
                  <p:pic>
                    <p:nvPicPr>
                      <p:cNvPr id="8" name="Inhaltsplatzhalter 6">
                        <a:extLst>
                          <a:ext uri="{FF2B5EF4-FFF2-40B4-BE49-F238E27FC236}">
                            <a16:creationId xmlns:a16="http://schemas.microsoft.com/office/drawing/2014/main" id="{742B2381-F8AC-BA46-B965-8F6FE2A7EEF0}"/>
                          </a:ext>
                        </a:extLst>
                      </p:cNvPr>
                      <p:cNvPicPr/>
                      <p:nvPr/>
                    </p:nvPicPr>
                    <p:blipFill>
                      <a:blip r:embed="rId3"/>
                      <a:stretch>
                        <a:fillRect/>
                      </a:stretch>
                    </p:blipFill>
                    <p:spPr>
                      <a:xfrm>
                        <a:off x="441369" y="1244600"/>
                        <a:ext cx="8274050" cy="5513388"/>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292871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95215E-F53C-5143-B8A6-05C60EF63617}"/>
              </a:ext>
            </a:extLst>
          </p:cNvPr>
          <p:cNvSpPr>
            <a:spLocks noGrp="1"/>
          </p:cNvSpPr>
          <p:nvPr>
            <p:ph type="title"/>
          </p:nvPr>
        </p:nvSpPr>
        <p:spPr/>
        <p:txBody>
          <a:bodyPr/>
          <a:lstStyle/>
          <a:p>
            <a:r>
              <a:rPr lang="en-GB" dirty="0"/>
              <a:t>Important code parts </a:t>
            </a:r>
          </a:p>
        </p:txBody>
      </p:sp>
      <p:sp>
        <p:nvSpPr>
          <p:cNvPr id="4" name="Datumsplatzhalter 3">
            <a:extLst>
              <a:ext uri="{FF2B5EF4-FFF2-40B4-BE49-F238E27FC236}">
                <a16:creationId xmlns:a16="http://schemas.microsoft.com/office/drawing/2014/main" id="{9034030E-5A53-B848-9CA8-CA4D7A0B1CAC}"/>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67DA67B4-D4B2-CC44-83C2-C67E2C3B9C9E}"/>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57C0337C-F376-E140-AE9E-10A51659E9EA}"/>
              </a:ext>
            </a:extLst>
          </p:cNvPr>
          <p:cNvSpPr>
            <a:spLocks noGrp="1"/>
          </p:cNvSpPr>
          <p:nvPr>
            <p:ph type="sldNum" sz="quarter" idx="12"/>
          </p:nvPr>
        </p:nvSpPr>
        <p:spPr/>
        <p:txBody>
          <a:bodyPr/>
          <a:lstStyle/>
          <a:p>
            <a:fld id="{CF21DF5D-CA9B-014E-B300-26A576ABF25F}" type="slidenum">
              <a:rPr lang="en-GB" smtClean="0"/>
              <a:t>6</a:t>
            </a:fld>
            <a:endParaRPr lang="en-GB"/>
          </a:p>
        </p:txBody>
      </p:sp>
      <p:graphicFrame>
        <p:nvGraphicFramePr>
          <p:cNvPr id="7" name="Inhaltsplatzhalter 6">
            <a:extLst>
              <a:ext uri="{FF2B5EF4-FFF2-40B4-BE49-F238E27FC236}">
                <a16:creationId xmlns:a16="http://schemas.microsoft.com/office/drawing/2014/main" id="{B6365F70-7C05-CB4D-969D-818DB85D4DC7}"/>
              </a:ext>
            </a:extLst>
          </p:cNvPr>
          <p:cNvGraphicFramePr>
            <a:graphicFrameLocks noGrp="1" noChangeAspect="1"/>
          </p:cNvGraphicFramePr>
          <p:nvPr>
            <p:ph idx="1"/>
          </p:nvPr>
        </p:nvGraphicFramePr>
        <p:xfrm>
          <a:off x="704849" y="1662412"/>
          <a:ext cx="7698377" cy="4367512"/>
        </p:xfrm>
        <a:graphic>
          <a:graphicData uri="http://schemas.openxmlformats.org/presentationml/2006/ole">
            <mc:AlternateContent xmlns:mc="http://schemas.openxmlformats.org/markup-compatibility/2006">
              <mc:Choice xmlns:v="urn:schemas-microsoft-com:vml" Requires="v">
                <p:oleObj name="Dokument" r:id="rId2" imgW="5753100" imgH="3263900" progId="Word.Document.12">
                  <p:embed/>
                </p:oleObj>
              </mc:Choice>
              <mc:Fallback>
                <p:oleObj name="Dokument" r:id="rId2" imgW="5753100" imgH="3263900" progId="Word.Document.12">
                  <p:embed/>
                  <p:pic>
                    <p:nvPicPr>
                      <p:cNvPr id="7" name="Inhaltsplatzhalter 6">
                        <a:extLst>
                          <a:ext uri="{FF2B5EF4-FFF2-40B4-BE49-F238E27FC236}">
                            <a16:creationId xmlns:a16="http://schemas.microsoft.com/office/drawing/2014/main" id="{B6365F70-7C05-CB4D-969D-818DB85D4DC7}"/>
                          </a:ext>
                        </a:extLst>
                      </p:cNvPr>
                      <p:cNvPicPr/>
                      <p:nvPr/>
                    </p:nvPicPr>
                    <p:blipFill>
                      <a:blip r:embed="rId3"/>
                      <a:stretch>
                        <a:fillRect/>
                      </a:stretch>
                    </p:blipFill>
                    <p:spPr>
                      <a:xfrm>
                        <a:off x="704849" y="1662412"/>
                        <a:ext cx="7698377" cy="4367512"/>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2050405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AEE4F-86B0-1344-8EB0-68D48D5EA14C}"/>
              </a:ext>
            </a:extLst>
          </p:cNvPr>
          <p:cNvSpPr>
            <a:spLocks noGrp="1"/>
          </p:cNvSpPr>
          <p:nvPr>
            <p:ph type="title"/>
          </p:nvPr>
        </p:nvSpPr>
        <p:spPr/>
        <p:txBody>
          <a:bodyPr/>
          <a:lstStyle/>
          <a:p>
            <a:r>
              <a:rPr lang="en-GB" dirty="0"/>
              <a:t>Expectations</a:t>
            </a:r>
          </a:p>
        </p:txBody>
      </p:sp>
      <p:sp>
        <p:nvSpPr>
          <p:cNvPr id="3" name="Inhaltsplatzhalter 2">
            <a:extLst>
              <a:ext uri="{FF2B5EF4-FFF2-40B4-BE49-F238E27FC236}">
                <a16:creationId xmlns:a16="http://schemas.microsoft.com/office/drawing/2014/main" id="{0B37F0E7-7B15-3041-80ED-8A7DE881BAD8}"/>
              </a:ext>
            </a:extLst>
          </p:cNvPr>
          <p:cNvSpPr>
            <a:spLocks noGrp="1"/>
          </p:cNvSpPr>
          <p:nvPr>
            <p:ph idx="1"/>
          </p:nvPr>
        </p:nvSpPr>
        <p:spPr/>
        <p:txBody>
          <a:bodyPr>
            <a:normAutofit/>
          </a:bodyPr>
          <a:lstStyle/>
          <a:p>
            <a:r>
              <a:rPr lang="en-GB" dirty="0"/>
              <a:t>Yield</a:t>
            </a:r>
          </a:p>
          <a:p>
            <a:r>
              <a:rPr lang="en-GB" dirty="0"/>
              <a:t>Supply </a:t>
            </a:r>
          </a:p>
          <a:p>
            <a:r>
              <a:rPr lang="en-GB" dirty="0"/>
              <a:t>Price</a:t>
            </a:r>
          </a:p>
          <a:p>
            <a:r>
              <a:rPr lang="en-GB" dirty="0"/>
              <a:t>Mineral fertilizer use</a:t>
            </a:r>
          </a:p>
          <a:p>
            <a:r>
              <a:rPr lang="en-GB" dirty="0"/>
              <a:t>Income </a:t>
            </a:r>
          </a:p>
          <a:p>
            <a:endParaRPr lang="en-GB" dirty="0"/>
          </a:p>
          <a:p>
            <a:endParaRPr lang="en-GB" dirty="0"/>
          </a:p>
        </p:txBody>
      </p:sp>
      <p:sp>
        <p:nvSpPr>
          <p:cNvPr id="4" name="Datumsplatzhalter 3">
            <a:extLst>
              <a:ext uri="{FF2B5EF4-FFF2-40B4-BE49-F238E27FC236}">
                <a16:creationId xmlns:a16="http://schemas.microsoft.com/office/drawing/2014/main" id="{5805C0A8-B919-004A-A6CD-8D099C8296B3}"/>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783ADB4C-5B17-9448-934B-7CF93162E057}"/>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7A3D0239-E354-4040-9074-F6B607BD5F34}"/>
              </a:ext>
            </a:extLst>
          </p:cNvPr>
          <p:cNvSpPr>
            <a:spLocks noGrp="1"/>
          </p:cNvSpPr>
          <p:nvPr>
            <p:ph type="sldNum" sz="quarter" idx="12"/>
          </p:nvPr>
        </p:nvSpPr>
        <p:spPr/>
        <p:txBody>
          <a:bodyPr/>
          <a:lstStyle/>
          <a:p>
            <a:fld id="{CF21DF5D-CA9B-014E-B300-26A576ABF25F}" type="slidenum">
              <a:rPr lang="en-GB" smtClean="0"/>
              <a:t>7</a:t>
            </a:fld>
            <a:endParaRPr lang="en-GB"/>
          </a:p>
        </p:txBody>
      </p:sp>
    </p:spTree>
    <p:extLst>
      <p:ext uri="{BB962C8B-B14F-4D97-AF65-F5344CB8AC3E}">
        <p14:creationId xmlns:p14="http://schemas.microsoft.com/office/powerpoint/2010/main" val="122119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18E82-E8CB-9748-BD29-41C025A9D0F5}"/>
              </a:ext>
            </a:extLst>
          </p:cNvPr>
          <p:cNvSpPr>
            <a:spLocks noGrp="1"/>
          </p:cNvSpPr>
          <p:nvPr>
            <p:ph type="title"/>
          </p:nvPr>
        </p:nvSpPr>
        <p:spPr/>
        <p:txBody>
          <a:bodyPr/>
          <a:lstStyle/>
          <a:p>
            <a:r>
              <a:rPr lang="en-GB" dirty="0"/>
              <a:t>Breakout session 	</a:t>
            </a:r>
          </a:p>
        </p:txBody>
      </p:sp>
      <p:sp>
        <p:nvSpPr>
          <p:cNvPr id="3" name="Inhaltsplatzhalter 2">
            <a:extLst>
              <a:ext uri="{FF2B5EF4-FFF2-40B4-BE49-F238E27FC236}">
                <a16:creationId xmlns:a16="http://schemas.microsoft.com/office/drawing/2014/main" id="{AAB775F4-3C65-1D41-9997-B9C24B06B0D6}"/>
              </a:ext>
            </a:extLst>
          </p:cNvPr>
          <p:cNvSpPr>
            <a:spLocks noGrp="1"/>
          </p:cNvSpPr>
          <p:nvPr>
            <p:ph idx="1"/>
          </p:nvPr>
        </p:nvSpPr>
        <p:spPr>
          <a:xfrm>
            <a:off x="628650" y="1825625"/>
            <a:ext cx="7886700" cy="3965575"/>
          </a:xfrm>
        </p:spPr>
        <p:txBody>
          <a:bodyPr/>
          <a:lstStyle/>
          <a:p>
            <a:r>
              <a:rPr lang="en-GB" dirty="0"/>
              <a:t>We split randomly the group in groups of 3 participants</a:t>
            </a:r>
          </a:p>
          <a:p>
            <a:r>
              <a:rPr lang="en-GB" dirty="0"/>
              <a:t>You have 30 min</a:t>
            </a:r>
          </a:p>
          <a:p>
            <a:pPr lvl="1"/>
            <a:r>
              <a:rPr lang="en-GB" dirty="0"/>
              <a:t>run the scenario </a:t>
            </a:r>
          </a:p>
          <a:p>
            <a:pPr lvl="1"/>
            <a:r>
              <a:rPr lang="en-GB" dirty="0"/>
              <a:t>fill out the quiz provided in the ppt</a:t>
            </a:r>
          </a:p>
          <a:p>
            <a:pPr lvl="1"/>
            <a:r>
              <a:rPr lang="en-GB" dirty="0"/>
              <a:t>provide 1-2 slide additional results in the area of</a:t>
            </a:r>
          </a:p>
          <a:p>
            <a:pPr lvl="2"/>
            <a:r>
              <a:rPr lang="en-GB" dirty="0"/>
              <a:t>Income, production, environmental indicators, trade </a:t>
            </a:r>
          </a:p>
          <a:p>
            <a:r>
              <a:rPr lang="en-GB" dirty="0"/>
              <a:t>Please indicate one member of the group to present the group work at the end in about 2-5 min</a:t>
            </a:r>
          </a:p>
        </p:txBody>
      </p:sp>
      <p:sp>
        <p:nvSpPr>
          <p:cNvPr id="4" name="Datumsplatzhalter 3">
            <a:extLst>
              <a:ext uri="{FF2B5EF4-FFF2-40B4-BE49-F238E27FC236}">
                <a16:creationId xmlns:a16="http://schemas.microsoft.com/office/drawing/2014/main" id="{09F3EA4A-EB65-D440-9BEF-56DF5B4B29CB}"/>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88A0CDD9-D895-7A4B-B849-935383A242EE}"/>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7BF8C5AB-73AB-544B-9238-AC9C3AF409B9}"/>
              </a:ext>
            </a:extLst>
          </p:cNvPr>
          <p:cNvSpPr>
            <a:spLocks noGrp="1"/>
          </p:cNvSpPr>
          <p:nvPr>
            <p:ph type="sldNum" sz="quarter" idx="12"/>
          </p:nvPr>
        </p:nvSpPr>
        <p:spPr/>
        <p:txBody>
          <a:bodyPr/>
          <a:lstStyle/>
          <a:p>
            <a:fld id="{CF21DF5D-CA9B-014E-B300-26A576ABF25F}" type="slidenum">
              <a:rPr lang="en-GB" smtClean="0"/>
              <a:t>8</a:t>
            </a:fld>
            <a:endParaRPr lang="en-GB"/>
          </a:p>
        </p:txBody>
      </p:sp>
    </p:spTree>
    <p:extLst>
      <p:ext uri="{BB962C8B-B14F-4D97-AF65-F5344CB8AC3E}">
        <p14:creationId xmlns:p14="http://schemas.microsoft.com/office/powerpoint/2010/main" val="295450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9BC4E2-F83F-FE4E-9B0E-C0D2A86D4A74}"/>
              </a:ext>
            </a:extLst>
          </p:cNvPr>
          <p:cNvSpPr>
            <a:spLocks noGrp="1"/>
          </p:cNvSpPr>
          <p:nvPr>
            <p:ph type="title"/>
          </p:nvPr>
        </p:nvSpPr>
        <p:spPr/>
        <p:txBody>
          <a:bodyPr/>
          <a:lstStyle/>
          <a:p>
            <a:r>
              <a:rPr lang="en-GB" dirty="0"/>
              <a:t>Exercise 2.8. input price shock for fertilizer</a:t>
            </a:r>
          </a:p>
        </p:txBody>
      </p:sp>
      <p:sp>
        <p:nvSpPr>
          <p:cNvPr id="3" name="Inhaltsplatzhalter 2">
            <a:extLst>
              <a:ext uri="{FF2B5EF4-FFF2-40B4-BE49-F238E27FC236}">
                <a16:creationId xmlns:a16="http://schemas.microsoft.com/office/drawing/2014/main" id="{B80DCDEA-5C83-544E-AE48-CB0C8EB79E8B}"/>
              </a:ext>
            </a:extLst>
          </p:cNvPr>
          <p:cNvSpPr>
            <a:spLocks noGrp="1"/>
          </p:cNvSpPr>
          <p:nvPr>
            <p:ph idx="1"/>
          </p:nvPr>
        </p:nvSpPr>
        <p:spPr/>
        <p:txBody>
          <a:bodyPr>
            <a:normAutofit fontScale="92500" lnSpcReduction="20000"/>
          </a:bodyPr>
          <a:lstStyle/>
          <a:p>
            <a:r>
              <a:rPr lang="en-GB" dirty="0"/>
              <a:t>Introduce a price change of +80% for mineral fertilizer</a:t>
            </a:r>
          </a:p>
          <a:p>
            <a:r>
              <a:rPr lang="en-GB" dirty="0"/>
              <a:t>Find, modify and save the code snippet from the policy editor for “higher fertilizer prices”</a:t>
            </a:r>
          </a:p>
          <a:p>
            <a:r>
              <a:rPr lang="en-GB" dirty="0"/>
              <a:t>Store the scenario from the wiki (or next slide) into the </a:t>
            </a:r>
            <a:r>
              <a:rPr lang="en-GB" dirty="0" err="1"/>
              <a:t>userScenc</a:t>
            </a:r>
            <a:r>
              <a:rPr lang="en-GB" dirty="0"/>
              <a:t> folder and run the model </a:t>
            </a:r>
          </a:p>
          <a:p>
            <a:r>
              <a:rPr lang="en-GB" dirty="0"/>
              <a:t>Proof that the price shock was correctly translated into the model for the run </a:t>
            </a:r>
            <a:r>
              <a:rPr lang="en-GB" dirty="0">
                <a:solidFill>
                  <a:srgbClr val="FF0000"/>
                </a:solidFill>
              </a:rPr>
              <a:t>without market model </a:t>
            </a:r>
            <a:r>
              <a:rPr lang="en-GB" dirty="0"/>
              <a:t>for Germany </a:t>
            </a:r>
          </a:p>
          <a:p>
            <a:r>
              <a:rPr lang="en-GB" dirty="0"/>
              <a:t>Fill the cloze at the end of the presentation using the results for with market model from the zip file, where we assumed that fertilizer prices increase in all countries of the EU</a:t>
            </a:r>
          </a:p>
          <a:p>
            <a:endParaRPr lang="en-GB" dirty="0"/>
          </a:p>
          <a:p>
            <a:pPr marL="0" indent="0">
              <a:buNone/>
            </a:pPr>
            <a:endParaRPr lang="en-GB" dirty="0"/>
          </a:p>
        </p:txBody>
      </p:sp>
      <p:sp>
        <p:nvSpPr>
          <p:cNvPr id="4" name="Datumsplatzhalter 3">
            <a:extLst>
              <a:ext uri="{FF2B5EF4-FFF2-40B4-BE49-F238E27FC236}">
                <a16:creationId xmlns:a16="http://schemas.microsoft.com/office/drawing/2014/main" id="{3656162D-AD5E-0248-AE44-2095AF96DFE6}"/>
              </a:ext>
            </a:extLst>
          </p:cNvPr>
          <p:cNvSpPr>
            <a:spLocks noGrp="1"/>
          </p:cNvSpPr>
          <p:nvPr>
            <p:ph type="dt" sz="half" idx="10"/>
          </p:nvPr>
        </p:nvSpPr>
        <p:spPr/>
        <p:txBody>
          <a:bodyPr/>
          <a:lstStyle/>
          <a:p>
            <a:fld id="{2EDD7F4E-0529-8148-BA53-95A32A9EF2F6}" type="datetime1">
              <a:rPr lang="de-DE" smtClean="0"/>
              <a:t>18.09.22</a:t>
            </a:fld>
            <a:endParaRPr lang="en-GB"/>
          </a:p>
        </p:txBody>
      </p:sp>
      <p:sp>
        <p:nvSpPr>
          <p:cNvPr id="5" name="Fußzeilenplatzhalter 4">
            <a:extLst>
              <a:ext uri="{FF2B5EF4-FFF2-40B4-BE49-F238E27FC236}">
                <a16:creationId xmlns:a16="http://schemas.microsoft.com/office/drawing/2014/main" id="{B88B3B0D-73A5-264B-BAD7-593E2F783C7C}"/>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545574D8-6910-C541-A389-FAF9B6DE30B2}"/>
              </a:ext>
            </a:extLst>
          </p:cNvPr>
          <p:cNvSpPr>
            <a:spLocks noGrp="1"/>
          </p:cNvSpPr>
          <p:nvPr>
            <p:ph type="sldNum" sz="quarter" idx="12"/>
          </p:nvPr>
        </p:nvSpPr>
        <p:spPr/>
        <p:txBody>
          <a:bodyPr/>
          <a:lstStyle/>
          <a:p>
            <a:fld id="{CF21DF5D-CA9B-014E-B300-26A576ABF25F}" type="slidenum">
              <a:rPr lang="en-GB" smtClean="0"/>
              <a:t>9</a:t>
            </a:fld>
            <a:endParaRPr lang="en-GB"/>
          </a:p>
        </p:txBody>
      </p:sp>
    </p:spTree>
    <p:extLst>
      <p:ext uri="{BB962C8B-B14F-4D97-AF65-F5344CB8AC3E}">
        <p14:creationId xmlns:p14="http://schemas.microsoft.com/office/powerpoint/2010/main" val="156444943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494</Words>
  <Application>Microsoft Macintosh PowerPoint</Application>
  <PresentationFormat>Bildschirmpräsentation (4:3)</PresentationFormat>
  <Paragraphs>86</Paragraphs>
  <Slides>12</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18" baseType="lpstr">
      <vt:lpstr>Arial</vt:lpstr>
      <vt:lpstr>Calibri</vt:lpstr>
      <vt:lpstr>Calibri Light</vt:lpstr>
      <vt:lpstr>Cambria Math</vt:lpstr>
      <vt:lpstr>Office</vt:lpstr>
      <vt:lpstr>Dokument</vt:lpstr>
      <vt:lpstr>2.1 Exercise: NPK input price change with the policy editor</vt:lpstr>
      <vt:lpstr>Background: with and without market model  </vt:lpstr>
      <vt:lpstr>Economic Background</vt:lpstr>
      <vt:lpstr>Important code parts </vt:lpstr>
      <vt:lpstr>The objective function</vt:lpstr>
      <vt:lpstr>Important code parts </vt:lpstr>
      <vt:lpstr>Expectations</vt:lpstr>
      <vt:lpstr>Breakout session  </vt:lpstr>
      <vt:lpstr>Exercise 2.8. input price shock for fertilizer</vt:lpstr>
      <vt:lpstr>Scenario in GAMS</vt:lpstr>
      <vt:lpstr>Relevant tables in the exploiter</vt:lpstr>
      <vt:lpstr>Cloze for Exercise 2.8 for Germany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CAPRI</dc:title>
  <dc:creator>Alex Gocht</dc:creator>
  <cp:lastModifiedBy>Alex Gocht</cp:lastModifiedBy>
  <cp:revision>64</cp:revision>
  <dcterms:created xsi:type="dcterms:W3CDTF">2020-09-07T10:57:57Z</dcterms:created>
  <dcterms:modified xsi:type="dcterms:W3CDTF">2022-09-18T14:54:13Z</dcterms:modified>
</cp:coreProperties>
</file>