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63" r:id="rId3"/>
    <p:sldId id="271" r:id="rId4"/>
    <p:sldId id="264" r:id="rId5"/>
    <p:sldId id="267" r:id="rId6"/>
    <p:sldId id="268" r:id="rId7"/>
    <p:sldId id="269" r:id="rId8"/>
    <p:sldId id="265" r:id="rId9"/>
    <p:sldId id="270" r:id="rId10"/>
    <p:sldId id="259" r:id="rId11"/>
    <p:sldId id="260" r:id="rId12"/>
    <p:sldId id="261" r:id="rId13"/>
    <p:sldId id="262" r:id="rId14"/>
    <p:sldId id="266" r:id="rId15"/>
    <p:sldId id="272" r:id="rId16"/>
    <p:sldId id="25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63" d="100"/>
          <a:sy n="63" d="100"/>
        </p:scale>
        <p:origin x="138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E81A55-D718-4AA5-AE0C-F7A12BB8CB0E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0FA2E96-1AF4-4D2A-842A-FD0E38AA1A1B}" type="pres">
      <dgm:prSet presAssocID="{B5E81A55-D718-4AA5-AE0C-F7A12BB8CB0E}" presName="Name0" presStyleCnt="0">
        <dgm:presLayoutVars>
          <dgm:dir/>
          <dgm:resizeHandles val="exact"/>
        </dgm:presLayoutVars>
      </dgm:prSet>
      <dgm:spPr/>
    </dgm:pt>
  </dgm:ptLst>
  <dgm:cxnLst>
    <dgm:cxn modelId="{FF44F14B-77AA-4A99-A6D0-3DE85C79EAA3}" type="presOf" srcId="{B5E81A55-D718-4AA5-AE0C-F7A12BB8CB0E}" destId="{B0FA2E96-1AF4-4D2A-842A-FD0E38AA1A1B}" srcOrd="0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5B3E42-EA50-40D3-A5B6-9EFA9B1FFB0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29098D-3C41-45C6-A7E4-10FCA73F1D9B}">
      <dgm:prSet phldrT="[Text]" custT="1"/>
      <dgm:spPr/>
      <dgm:t>
        <a:bodyPr/>
        <a:lstStyle/>
        <a:p>
          <a:r>
            <a:rPr lang="de-DE" sz="1800" dirty="0" err="1"/>
            <a:t>Importer</a:t>
          </a:r>
          <a:r>
            <a:rPr lang="de-DE" sz="1800" dirty="0"/>
            <a:t>. Price Setter</a:t>
          </a:r>
          <a:endParaRPr lang="en-US" sz="1800" dirty="0"/>
        </a:p>
      </dgm:t>
    </dgm:pt>
    <dgm:pt modelId="{61F22576-DD30-48CE-81B4-F952FC0D4AB4}" type="parTrans" cxnId="{5F606B68-0FF7-47DB-8E93-206D0E613108}">
      <dgm:prSet/>
      <dgm:spPr/>
      <dgm:t>
        <a:bodyPr/>
        <a:lstStyle/>
        <a:p>
          <a:endParaRPr lang="en-US"/>
        </a:p>
      </dgm:t>
    </dgm:pt>
    <dgm:pt modelId="{65D8D5D1-CDE8-4944-81D1-7C759C50988B}" type="sibTrans" cxnId="{5F606B68-0FF7-47DB-8E93-206D0E613108}">
      <dgm:prSet/>
      <dgm:spPr/>
      <dgm:t>
        <a:bodyPr/>
        <a:lstStyle/>
        <a:p>
          <a:endParaRPr lang="en-US"/>
        </a:p>
      </dgm:t>
    </dgm:pt>
    <dgm:pt modelId="{8D91FCE5-DD05-4A85-801F-F551D210E64A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en-US" sz="1800" dirty="0" err="1"/>
            <a:t>Price</a:t>
          </a:r>
          <a:r>
            <a:rPr lang="en-US" sz="1800" baseline="30000" dirty="0" err="1"/>
            <a:t>w</a:t>
          </a:r>
          <a:r>
            <a:rPr lang="en-US" sz="1800" baseline="30000" dirty="0"/>
            <a:t>      </a:t>
          </a:r>
          <a:r>
            <a:rPr lang="en-US" sz="1800" baseline="0" dirty="0"/>
            <a:t> </a:t>
          </a:r>
          <a:endParaRPr lang="en-US" sz="1800" baseline="30000" dirty="0"/>
        </a:p>
      </dgm:t>
    </dgm:pt>
    <dgm:pt modelId="{F6BF8E51-4B22-444B-B753-8D327AF60E51}" type="parTrans" cxnId="{6A802461-EDFD-4EBB-A16D-F91DB077AE05}">
      <dgm:prSet/>
      <dgm:spPr/>
      <dgm:t>
        <a:bodyPr/>
        <a:lstStyle/>
        <a:p>
          <a:endParaRPr lang="en-US"/>
        </a:p>
      </dgm:t>
    </dgm:pt>
    <dgm:pt modelId="{A01AC58B-E09C-46ED-A946-A82178C26AC5}" type="sibTrans" cxnId="{6A802461-EDFD-4EBB-A16D-F91DB077AE05}">
      <dgm:prSet/>
      <dgm:spPr/>
      <dgm:t>
        <a:bodyPr/>
        <a:lstStyle/>
        <a:p>
          <a:endParaRPr lang="en-US"/>
        </a:p>
      </dgm:t>
    </dgm:pt>
    <dgm:pt modelId="{4B51E0DD-5B33-48F2-8FF0-A2099C9D9F0A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en-US" sz="1800" dirty="0"/>
            <a:t>Suppl</a:t>
          </a:r>
          <a:r>
            <a:rPr lang="de-DE" sz="1800" dirty="0"/>
            <a:t>y</a:t>
          </a:r>
          <a:r>
            <a:rPr lang="en-US" sz="1800" dirty="0"/>
            <a:t>    </a:t>
          </a:r>
        </a:p>
      </dgm:t>
    </dgm:pt>
    <dgm:pt modelId="{7BD74AFC-46E7-4863-99D3-F2E7FA8F5D51}" type="parTrans" cxnId="{C51FFE60-C13D-41A0-8C67-E558322D6140}">
      <dgm:prSet/>
      <dgm:spPr/>
      <dgm:t>
        <a:bodyPr/>
        <a:lstStyle/>
        <a:p>
          <a:endParaRPr lang="en-US"/>
        </a:p>
      </dgm:t>
    </dgm:pt>
    <dgm:pt modelId="{390BC7D1-4D7D-4655-A88F-3E105FE17F80}" type="sibTrans" cxnId="{C51FFE60-C13D-41A0-8C67-E558322D6140}">
      <dgm:prSet/>
      <dgm:spPr/>
      <dgm:t>
        <a:bodyPr/>
        <a:lstStyle/>
        <a:p>
          <a:endParaRPr lang="en-US"/>
        </a:p>
      </dgm:t>
    </dgm:pt>
    <dgm:pt modelId="{21978CF8-5E90-49BD-999C-5FB439C7883F}">
      <dgm:prSet phldrT="[Text]" custT="1"/>
      <dgm:spPr/>
      <dgm:t>
        <a:bodyPr/>
        <a:lstStyle/>
        <a:p>
          <a:r>
            <a:rPr lang="de-DE" sz="1800" dirty="0" err="1"/>
            <a:t>Exporter</a:t>
          </a:r>
          <a:r>
            <a:rPr lang="de-DE" sz="1800" dirty="0"/>
            <a:t>. Price Setter</a:t>
          </a:r>
          <a:endParaRPr lang="en-US" sz="1800" dirty="0"/>
        </a:p>
      </dgm:t>
    </dgm:pt>
    <dgm:pt modelId="{F4099F7C-DC4B-42D0-873D-12E71A202769}" type="parTrans" cxnId="{27E991F7-7312-413D-9D62-1237AABEA7FC}">
      <dgm:prSet/>
      <dgm:spPr/>
      <dgm:t>
        <a:bodyPr/>
        <a:lstStyle/>
        <a:p>
          <a:endParaRPr lang="en-US"/>
        </a:p>
      </dgm:t>
    </dgm:pt>
    <dgm:pt modelId="{09ABDDBD-0C16-4ADB-AF78-28B563388708}" type="sibTrans" cxnId="{27E991F7-7312-413D-9D62-1237AABEA7FC}">
      <dgm:prSet/>
      <dgm:spPr/>
      <dgm:t>
        <a:bodyPr/>
        <a:lstStyle/>
        <a:p>
          <a:endParaRPr lang="en-US"/>
        </a:p>
      </dgm:t>
    </dgm:pt>
    <dgm:pt modelId="{DDDD5CD9-A65B-4B5A-9E2E-7F1027D708AB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de-DE" sz="1800" dirty="0"/>
            <a:t>Demand  </a:t>
          </a:r>
          <a:endParaRPr lang="en-US" sz="1800" dirty="0"/>
        </a:p>
      </dgm:t>
    </dgm:pt>
    <dgm:pt modelId="{880FECF4-396F-44A9-A834-5C817FCE1BFD}" type="parTrans" cxnId="{2E09C4CD-350F-4461-A442-A5E1A40932BF}">
      <dgm:prSet/>
      <dgm:spPr/>
      <dgm:t>
        <a:bodyPr/>
        <a:lstStyle/>
        <a:p>
          <a:endParaRPr lang="en-US"/>
        </a:p>
      </dgm:t>
    </dgm:pt>
    <dgm:pt modelId="{2D90D1A1-9CF0-4808-B711-F0484940B138}" type="sibTrans" cxnId="{2E09C4CD-350F-4461-A442-A5E1A40932BF}">
      <dgm:prSet/>
      <dgm:spPr/>
      <dgm:t>
        <a:bodyPr/>
        <a:lstStyle/>
        <a:p>
          <a:endParaRPr lang="en-US"/>
        </a:p>
      </dgm:t>
    </dgm:pt>
    <dgm:pt modelId="{46AB106D-25CE-4F60-9924-6366937EF4BE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en-US" sz="1800" dirty="0" err="1"/>
            <a:t>Price</a:t>
          </a:r>
          <a:r>
            <a:rPr lang="en-US" sz="1800" baseline="30000" dirty="0" err="1"/>
            <a:t>w</a:t>
          </a:r>
          <a:r>
            <a:rPr lang="en-US" sz="1800" baseline="30000" dirty="0"/>
            <a:t>         </a:t>
          </a:r>
          <a:endParaRPr lang="en-US" sz="1800" dirty="0"/>
        </a:p>
      </dgm:t>
    </dgm:pt>
    <dgm:pt modelId="{64E599CB-7B26-4848-B7C1-8D7E2C44E0E6}" type="parTrans" cxnId="{D6CFAB60-0EFC-4388-A2F5-C951AA73AED6}">
      <dgm:prSet/>
      <dgm:spPr/>
      <dgm:t>
        <a:bodyPr/>
        <a:lstStyle/>
        <a:p>
          <a:endParaRPr lang="en-US"/>
        </a:p>
      </dgm:t>
    </dgm:pt>
    <dgm:pt modelId="{FBFA399F-0387-4062-8042-21942500A335}" type="sibTrans" cxnId="{D6CFAB60-0EFC-4388-A2F5-C951AA73AED6}">
      <dgm:prSet/>
      <dgm:spPr/>
      <dgm:t>
        <a:bodyPr/>
        <a:lstStyle/>
        <a:p>
          <a:endParaRPr lang="en-US"/>
        </a:p>
      </dgm:t>
    </dgm:pt>
    <dgm:pt modelId="{4E1CB314-380E-47BD-8F45-5A12AA5A7B61}">
      <dgm:prSet phldrT="[Text]" custT="1"/>
      <dgm:spPr/>
      <dgm:t>
        <a:bodyPr/>
        <a:lstStyle/>
        <a:p>
          <a:r>
            <a:rPr lang="de-DE" sz="1800" dirty="0" err="1"/>
            <a:t>Exporter</a:t>
          </a:r>
          <a:r>
            <a:rPr lang="de-DE" sz="1800" dirty="0"/>
            <a:t>. Price </a:t>
          </a:r>
          <a:r>
            <a:rPr lang="de-DE" sz="1800" dirty="0" err="1"/>
            <a:t>Taker</a:t>
          </a:r>
          <a:endParaRPr lang="en-US" sz="1800" dirty="0"/>
        </a:p>
      </dgm:t>
    </dgm:pt>
    <dgm:pt modelId="{1568BFB7-9D67-4FAC-8007-61D5824AFDC2}" type="parTrans" cxnId="{E20A6099-160C-4B94-A25A-BB1C3985C40C}">
      <dgm:prSet/>
      <dgm:spPr/>
      <dgm:t>
        <a:bodyPr/>
        <a:lstStyle/>
        <a:p>
          <a:endParaRPr lang="en-US"/>
        </a:p>
      </dgm:t>
    </dgm:pt>
    <dgm:pt modelId="{EE09B22E-25EA-441E-BBDB-F869C1B92A95}" type="sibTrans" cxnId="{E20A6099-160C-4B94-A25A-BB1C3985C40C}">
      <dgm:prSet/>
      <dgm:spPr/>
      <dgm:t>
        <a:bodyPr/>
        <a:lstStyle/>
        <a:p>
          <a:endParaRPr lang="en-US"/>
        </a:p>
      </dgm:t>
    </dgm:pt>
    <dgm:pt modelId="{5A11F011-AF7C-4CAB-86CC-7D5409D12970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de-DE" sz="1800" dirty="0"/>
            <a:t>Demand</a:t>
          </a:r>
          <a:endParaRPr lang="en-US" sz="1800" dirty="0"/>
        </a:p>
      </dgm:t>
    </dgm:pt>
    <dgm:pt modelId="{36743659-23D8-47F1-B519-6F64B62748EC}" type="parTrans" cxnId="{E55BD211-0414-4195-86DC-43E9E139E23C}">
      <dgm:prSet/>
      <dgm:spPr/>
      <dgm:t>
        <a:bodyPr/>
        <a:lstStyle/>
        <a:p>
          <a:endParaRPr lang="en-US"/>
        </a:p>
      </dgm:t>
    </dgm:pt>
    <dgm:pt modelId="{B2DAB93C-F6DB-47F8-A4BC-C684CDFE802E}" type="sibTrans" cxnId="{E55BD211-0414-4195-86DC-43E9E139E23C}">
      <dgm:prSet/>
      <dgm:spPr/>
      <dgm:t>
        <a:bodyPr/>
        <a:lstStyle/>
        <a:p>
          <a:endParaRPr lang="en-US"/>
        </a:p>
      </dgm:t>
    </dgm:pt>
    <dgm:pt modelId="{B4A3F4CE-4854-4EFC-8095-055806CB06D7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de-DE" sz="1800" dirty="0"/>
            <a:t>Exports</a:t>
          </a:r>
          <a:endParaRPr lang="en-US" sz="1800" dirty="0"/>
        </a:p>
      </dgm:t>
    </dgm:pt>
    <dgm:pt modelId="{3A9CA440-8B51-4C1F-9E05-F60BDE3427D0}" type="parTrans" cxnId="{52BBE25E-9DF1-41C8-9E19-8B180BA12D0B}">
      <dgm:prSet/>
      <dgm:spPr/>
      <dgm:t>
        <a:bodyPr/>
        <a:lstStyle/>
        <a:p>
          <a:endParaRPr lang="en-US"/>
        </a:p>
      </dgm:t>
    </dgm:pt>
    <dgm:pt modelId="{90385DFF-89FC-4973-9CF1-DD95993CCF2D}" type="sibTrans" cxnId="{52BBE25E-9DF1-41C8-9E19-8B180BA12D0B}">
      <dgm:prSet/>
      <dgm:spPr/>
      <dgm:t>
        <a:bodyPr/>
        <a:lstStyle/>
        <a:p>
          <a:endParaRPr lang="en-US"/>
        </a:p>
      </dgm:t>
    </dgm:pt>
    <dgm:pt modelId="{AC38FC57-EEA2-4D6C-998C-E14250505850}">
      <dgm:prSet phldrT="[Text]" custT="1"/>
      <dgm:spPr/>
      <dgm:t>
        <a:bodyPr/>
        <a:lstStyle/>
        <a:p>
          <a:r>
            <a:rPr lang="de-DE" sz="1800" dirty="0" err="1"/>
            <a:t>Importer</a:t>
          </a:r>
          <a:r>
            <a:rPr lang="de-DE" sz="1800" dirty="0"/>
            <a:t>. Price </a:t>
          </a:r>
          <a:r>
            <a:rPr lang="de-DE" sz="1800" dirty="0" err="1"/>
            <a:t>Taker</a:t>
          </a:r>
          <a:endParaRPr lang="en-US" sz="1800" dirty="0"/>
        </a:p>
      </dgm:t>
    </dgm:pt>
    <dgm:pt modelId="{75A07ADB-D480-450D-BEC9-4053BED2C26E}" type="parTrans" cxnId="{E30918E4-12D6-418C-8799-AA7E178D7809}">
      <dgm:prSet/>
      <dgm:spPr/>
      <dgm:t>
        <a:bodyPr/>
        <a:lstStyle/>
        <a:p>
          <a:endParaRPr lang="en-US"/>
        </a:p>
      </dgm:t>
    </dgm:pt>
    <dgm:pt modelId="{F7DEF29B-F99A-4397-9628-03BED10A5050}" type="sibTrans" cxnId="{E30918E4-12D6-418C-8799-AA7E178D7809}">
      <dgm:prSet/>
      <dgm:spPr/>
      <dgm:t>
        <a:bodyPr/>
        <a:lstStyle/>
        <a:p>
          <a:endParaRPr lang="en-US"/>
        </a:p>
      </dgm:t>
    </dgm:pt>
    <dgm:pt modelId="{4E0CC8E3-3411-4763-A461-7E2EDA6D6206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de-DE" sz="1800" dirty="0"/>
            <a:t>Demand  </a:t>
          </a:r>
          <a:endParaRPr lang="en-US" sz="1800" dirty="0"/>
        </a:p>
      </dgm:t>
    </dgm:pt>
    <dgm:pt modelId="{1053002F-4E7C-4513-9101-52CEC12A9688}" type="parTrans" cxnId="{50CCD5F0-95D7-4314-BB73-619184890095}">
      <dgm:prSet/>
      <dgm:spPr/>
      <dgm:t>
        <a:bodyPr/>
        <a:lstStyle/>
        <a:p>
          <a:endParaRPr lang="en-US"/>
        </a:p>
      </dgm:t>
    </dgm:pt>
    <dgm:pt modelId="{3CFD7188-3198-4FE4-A5DF-31B44BA0C8C6}" type="sibTrans" cxnId="{50CCD5F0-95D7-4314-BB73-619184890095}">
      <dgm:prSet/>
      <dgm:spPr/>
      <dgm:t>
        <a:bodyPr/>
        <a:lstStyle/>
        <a:p>
          <a:endParaRPr lang="en-US"/>
        </a:p>
      </dgm:t>
    </dgm:pt>
    <dgm:pt modelId="{76BD8D70-8516-45B2-BA39-ED89C98B797F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de-DE" sz="1800" dirty="0"/>
            <a:t>Imports  </a:t>
          </a:r>
          <a:endParaRPr lang="en-US" sz="1800" dirty="0"/>
        </a:p>
      </dgm:t>
    </dgm:pt>
    <dgm:pt modelId="{DACE53D8-413A-4DC1-AD74-6F98405557E0}" type="parTrans" cxnId="{804C90CB-1833-4684-9E36-205928F791E7}">
      <dgm:prSet/>
      <dgm:spPr/>
      <dgm:t>
        <a:bodyPr/>
        <a:lstStyle/>
        <a:p>
          <a:endParaRPr lang="en-US"/>
        </a:p>
      </dgm:t>
    </dgm:pt>
    <dgm:pt modelId="{3424939C-19CA-4B4F-82E7-381EED3F2790}" type="sibTrans" cxnId="{804C90CB-1833-4684-9E36-205928F791E7}">
      <dgm:prSet/>
      <dgm:spPr/>
      <dgm:t>
        <a:bodyPr/>
        <a:lstStyle/>
        <a:p>
          <a:endParaRPr lang="en-US"/>
        </a:p>
      </dgm:t>
    </dgm:pt>
    <dgm:pt modelId="{CBA165B7-4721-43B8-AE1F-D696999135B5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de-DE" sz="1800" dirty="0"/>
            <a:t>…</a:t>
          </a:r>
          <a:endParaRPr lang="en-US" sz="1800" dirty="0"/>
        </a:p>
      </dgm:t>
    </dgm:pt>
    <dgm:pt modelId="{059AE833-2373-4D1D-A497-C354C0D9CF34}" type="parTrans" cxnId="{AFF0552F-559E-4BCD-B0E6-9CAA7DD300E0}">
      <dgm:prSet/>
      <dgm:spPr/>
      <dgm:t>
        <a:bodyPr/>
        <a:lstStyle/>
        <a:p>
          <a:endParaRPr lang="en-US"/>
        </a:p>
      </dgm:t>
    </dgm:pt>
    <dgm:pt modelId="{F3454ADD-6AE7-498A-B2F1-DEC34D63F26B}" type="sibTrans" cxnId="{AFF0552F-559E-4BCD-B0E6-9CAA7DD300E0}">
      <dgm:prSet/>
      <dgm:spPr/>
      <dgm:t>
        <a:bodyPr/>
        <a:lstStyle/>
        <a:p>
          <a:endParaRPr lang="en-US"/>
        </a:p>
      </dgm:t>
    </dgm:pt>
    <dgm:pt modelId="{6EBC9FAD-88E1-412F-9F6D-93147DBDAF50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de-DE" sz="1800" baseline="0" dirty="0"/>
            <a:t>Demand</a:t>
          </a:r>
          <a:endParaRPr lang="en-US" sz="1800" baseline="0" dirty="0"/>
        </a:p>
      </dgm:t>
    </dgm:pt>
    <dgm:pt modelId="{75721635-07E5-440A-93E7-EEE785ECC448}" type="parTrans" cxnId="{D6211FB5-7694-4638-A310-AA288345751F}">
      <dgm:prSet/>
      <dgm:spPr/>
      <dgm:t>
        <a:bodyPr/>
        <a:lstStyle/>
        <a:p>
          <a:endParaRPr lang="en-US"/>
        </a:p>
      </dgm:t>
    </dgm:pt>
    <dgm:pt modelId="{3F1B69F4-3B71-4757-AD04-8A434B054233}" type="sibTrans" cxnId="{D6211FB5-7694-4638-A310-AA288345751F}">
      <dgm:prSet/>
      <dgm:spPr/>
      <dgm:t>
        <a:bodyPr/>
        <a:lstStyle/>
        <a:p>
          <a:endParaRPr lang="en-US"/>
        </a:p>
      </dgm:t>
    </dgm:pt>
    <dgm:pt modelId="{9006D731-256C-44B9-8051-0D4029B14E03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en-US" sz="1800" dirty="0" err="1"/>
            <a:t>Price</a:t>
          </a:r>
          <a:r>
            <a:rPr lang="en-US" sz="1800" baseline="30000" dirty="0" err="1"/>
            <a:t>w</a:t>
          </a:r>
          <a:r>
            <a:rPr lang="en-US" sz="1800" baseline="30000" dirty="0"/>
            <a:t> </a:t>
          </a:r>
          <a:r>
            <a:rPr lang="en-US" sz="1800" baseline="0" dirty="0"/>
            <a:t>      </a:t>
          </a:r>
          <a:endParaRPr lang="en-US" sz="1800" dirty="0"/>
        </a:p>
      </dgm:t>
    </dgm:pt>
    <dgm:pt modelId="{B8C30DE3-2D42-48BF-8A90-1EA571C69563}" type="parTrans" cxnId="{F93CC091-CE85-44B7-9A77-F48EF7915835}">
      <dgm:prSet/>
      <dgm:spPr/>
      <dgm:t>
        <a:bodyPr/>
        <a:lstStyle/>
        <a:p>
          <a:endParaRPr lang="en-US"/>
        </a:p>
      </dgm:t>
    </dgm:pt>
    <dgm:pt modelId="{53B171E6-7032-46D4-913A-357853E21A14}" type="sibTrans" cxnId="{F93CC091-CE85-44B7-9A77-F48EF7915835}">
      <dgm:prSet/>
      <dgm:spPr/>
      <dgm:t>
        <a:bodyPr/>
        <a:lstStyle/>
        <a:p>
          <a:endParaRPr lang="en-US"/>
        </a:p>
      </dgm:t>
    </dgm:pt>
    <dgm:pt modelId="{0AAAFA5F-949E-4387-803D-AAFAC7082E35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de-DE" sz="1800" dirty="0"/>
            <a:t>Supply      </a:t>
          </a:r>
          <a:endParaRPr lang="en-US" sz="1800" dirty="0"/>
        </a:p>
      </dgm:t>
    </dgm:pt>
    <dgm:pt modelId="{2F21F507-4012-46D5-AC78-95909E5507D1}" type="parTrans" cxnId="{2C3C80C8-3904-4EE7-9944-69C65DB1F697}">
      <dgm:prSet/>
      <dgm:spPr/>
      <dgm:t>
        <a:bodyPr/>
        <a:lstStyle/>
        <a:p>
          <a:endParaRPr lang="en-US"/>
        </a:p>
      </dgm:t>
    </dgm:pt>
    <dgm:pt modelId="{DE2E502D-DB96-48D3-B631-DF26DB541EF1}" type="sibTrans" cxnId="{2C3C80C8-3904-4EE7-9944-69C65DB1F697}">
      <dgm:prSet/>
      <dgm:spPr/>
      <dgm:t>
        <a:bodyPr/>
        <a:lstStyle/>
        <a:p>
          <a:endParaRPr lang="en-US"/>
        </a:p>
      </dgm:t>
    </dgm:pt>
    <dgm:pt modelId="{93B60DFD-46F2-47D4-AE40-7402283CFD85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de-DE" sz="1800" dirty="0"/>
            <a:t>Imports   </a:t>
          </a:r>
          <a:endParaRPr lang="en-US" sz="1800" dirty="0"/>
        </a:p>
      </dgm:t>
    </dgm:pt>
    <dgm:pt modelId="{D6035B9A-9F1A-422B-ADEB-72E2CABD2630}" type="parTrans" cxnId="{D3CA779B-5F1F-4328-AA7E-636FFE6AB58F}">
      <dgm:prSet/>
      <dgm:spPr/>
      <dgm:t>
        <a:bodyPr/>
        <a:lstStyle/>
        <a:p>
          <a:endParaRPr lang="en-US"/>
        </a:p>
      </dgm:t>
    </dgm:pt>
    <dgm:pt modelId="{887CC4FA-DF24-4E86-B614-A378F065FBD4}" type="sibTrans" cxnId="{D3CA779B-5F1F-4328-AA7E-636FFE6AB58F}">
      <dgm:prSet/>
      <dgm:spPr/>
      <dgm:t>
        <a:bodyPr/>
        <a:lstStyle/>
        <a:p>
          <a:endParaRPr lang="en-US"/>
        </a:p>
      </dgm:t>
    </dgm:pt>
    <dgm:pt modelId="{64F52724-37DC-46F2-9B5D-058C85C2A7CF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de-DE" sz="1800" dirty="0"/>
            <a:t>…</a:t>
          </a:r>
          <a:endParaRPr lang="en-US" sz="1800" dirty="0"/>
        </a:p>
      </dgm:t>
    </dgm:pt>
    <dgm:pt modelId="{5A89AEAB-5F29-4D9A-8715-A74C9C75A4D5}" type="parTrans" cxnId="{6DAAB24F-8364-47FF-A757-9A0A42A60C78}">
      <dgm:prSet/>
      <dgm:spPr/>
      <dgm:t>
        <a:bodyPr/>
        <a:lstStyle/>
        <a:p>
          <a:endParaRPr lang="en-US"/>
        </a:p>
      </dgm:t>
    </dgm:pt>
    <dgm:pt modelId="{27AC7F29-6C42-41D0-8467-8CFDCC0D17BC}" type="sibTrans" cxnId="{6DAAB24F-8364-47FF-A757-9A0A42A60C78}">
      <dgm:prSet/>
      <dgm:spPr/>
      <dgm:t>
        <a:bodyPr/>
        <a:lstStyle/>
        <a:p>
          <a:endParaRPr lang="en-US"/>
        </a:p>
      </dgm:t>
    </dgm:pt>
    <dgm:pt modelId="{C2C997CE-415E-49AA-8C5E-95E31D7D8C54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de-DE" sz="1800" dirty="0"/>
            <a:t>Supply     </a:t>
          </a:r>
          <a:endParaRPr lang="en-US" sz="1800" dirty="0"/>
        </a:p>
      </dgm:t>
    </dgm:pt>
    <dgm:pt modelId="{0483DD68-0D07-40E0-A11E-80BEF8B4D3BC}" type="parTrans" cxnId="{EC78C46C-6273-4C23-90C1-A7C664DB01CA}">
      <dgm:prSet/>
      <dgm:spPr/>
      <dgm:t>
        <a:bodyPr/>
        <a:lstStyle/>
        <a:p>
          <a:endParaRPr lang="en-US"/>
        </a:p>
      </dgm:t>
    </dgm:pt>
    <dgm:pt modelId="{612F3838-4D63-49DC-9D13-993A31E93D86}" type="sibTrans" cxnId="{EC78C46C-6273-4C23-90C1-A7C664DB01CA}">
      <dgm:prSet/>
      <dgm:spPr/>
      <dgm:t>
        <a:bodyPr/>
        <a:lstStyle/>
        <a:p>
          <a:endParaRPr lang="en-US"/>
        </a:p>
      </dgm:t>
    </dgm:pt>
    <dgm:pt modelId="{D5D36275-70C9-4614-A46D-14AE4C31BDF3}">
      <dgm:prSet phldrT="[Text]" custT="1"/>
      <dgm:spPr/>
      <dgm:t>
        <a:bodyPr/>
        <a:lstStyle/>
        <a:p>
          <a:pPr>
            <a:lnSpc>
              <a:spcPct val="150000"/>
            </a:lnSpc>
          </a:pPr>
          <a:endParaRPr lang="en-US" sz="1800" dirty="0"/>
        </a:p>
      </dgm:t>
    </dgm:pt>
    <dgm:pt modelId="{0FB25AB2-27D9-471D-9F29-8E8AEC5DB9EC}" type="parTrans" cxnId="{FCEDB091-F7CB-4049-ABAE-7B6749E3AB3D}">
      <dgm:prSet/>
      <dgm:spPr/>
      <dgm:t>
        <a:bodyPr/>
        <a:lstStyle/>
        <a:p>
          <a:endParaRPr lang="en-US"/>
        </a:p>
      </dgm:t>
    </dgm:pt>
    <dgm:pt modelId="{B9EFB4A6-31B0-4398-99DF-87005C32DADF}" type="sibTrans" cxnId="{FCEDB091-F7CB-4049-ABAE-7B6749E3AB3D}">
      <dgm:prSet/>
      <dgm:spPr/>
      <dgm:t>
        <a:bodyPr/>
        <a:lstStyle/>
        <a:p>
          <a:endParaRPr lang="en-US"/>
        </a:p>
      </dgm:t>
    </dgm:pt>
    <dgm:pt modelId="{EEEF43F9-B483-4A24-8193-8B58B0521F95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de-DE" sz="1800" dirty="0"/>
            <a:t>Exports</a:t>
          </a:r>
          <a:endParaRPr lang="en-US" sz="1800" dirty="0"/>
        </a:p>
      </dgm:t>
    </dgm:pt>
    <dgm:pt modelId="{2663EDA1-A3D8-40CD-82C4-F2986CDA2D8A}" type="parTrans" cxnId="{EA68BD81-DB2B-4E81-9113-A9ABDC4479E5}">
      <dgm:prSet/>
      <dgm:spPr/>
      <dgm:t>
        <a:bodyPr/>
        <a:lstStyle/>
        <a:p>
          <a:endParaRPr lang="en-US"/>
        </a:p>
      </dgm:t>
    </dgm:pt>
    <dgm:pt modelId="{3A44E392-BEA9-4AE5-A64F-09FD17620235}" type="sibTrans" cxnId="{EA68BD81-DB2B-4E81-9113-A9ABDC4479E5}">
      <dgm:prSet/>
      <dgm:spPr/>
      <dgm:t>
        <a:bodyPr/>
        <a:lstStyle/>
        <a:p>
          <a:endParaRPr lang="en-US"/>
        </a:p>
      </dgm:t>
    </dgm:pt>
    <dgm:pt modelId="{02223046-952B-48DC-BDD0-7A49F881B399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de-DE" sz="1800" dirty="0"/>
            <a:t>….</a:t>
          </a:r>
          <a:endParaRPr lang="en-US" sz="1800" dirty="0"/>
        </a:p>
      </dgm:t>
    </dgm:pt>
    <dgm:pt modelId="{CF4CCD80-A7FF-4A87-A2B7-A1B9B780B56C}" type="parTrans" cxnId="{A3ED0014-5E1B-4B41-B38E-BA4087FDAC88}">
      <dgm:prSet/>
      <dgm:spPr/>
      <dgm:t>
        <a:bodyPr/>
        <a:lstStyle/>
        <a:p>
          <a:endParaRPr lang="en-US"/>
        </a:p>
      </dgm:t>
    </dgm:pt>
    <dgm:pt modelId="{903C9B33-630F-401D-91A0-4CDE8C8E2A98}" type="sibTrans" cxnId="{A3ED0014-5E1B-4B41-B38E-BA4087FDAC88}">
      <dgm:prSet/>
      <dgm:spPr/>
      <dgm:t>
        <a:bodyPr/>
        <a:lstStyle/>
        <a:p>
          <a:endParaRPr lang="en-US"/>
        </a:p>
      </dgm:t>
    </dgm:pt>
    <dgm:pt modelId="{B1636C4E-9E22-4EB1-AEDC-2C9E448C06E1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en-US" sz="1800" dirty="0" err="1"/>
            <a:t>Price</a:t>
          </a:r>
          <a:r>
            <a:rPr lang="en-US" sz="1800" baseline="30000" dirty="0" err="1"/>
            <a:t>w</a:t>
          </a:r>
          <a:endParaRPr lang="en-US" sz="1800" dirty="0"/>
        </a:p>
      </dgm:t>
    </dgm:pt>
    <dgm:pt modelId="{2F2A838D-C699-45AB-937A-2CA493F3BA70}" type="parTrans" cxnId="{991071E2-05AE-42FC-B24A-5B3121FC5413}">
      <dgm:prSet/>
      <dgm:spPr/>
      <dgm:t>
        <a:bodyPr/>
        <a:lstStyle/>
        <a:p>
          <a:endParaRPr lang="en-US"/>
        </a:p>
      </dgm:t>
    </dgm:pt>
    <dgm:pt modelId="{8B23E9C4-FC1F-4028-A52B-919C2C279C37}" type="sibTrans" cxnId="{991071E2-05AE-42FC-B24A-5B3121FC5413}">
      <dgm:prSet/>
      <dgm:spPr/>
      <dgm:t>
        <a:bodyPr/>
        <a:lstStyle/>
        <a:p>
          <a:endParaRPr lang="en-US"/>
        </a:p>
      </dgm:t>
    </dgm:pt>
    <dgm:pt modelId="{E215D7B1-44EA-4C28-86C5-DB0003763DF6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de-DE" sz="1800" dirty="0"/>
            <a:t>Supply</a:t>
          </a:r>
          <a:endParaRPr lang="en-US" sz="1800" dirty="0"/>
        </a:p>
      </dgm:t>
    </dgm:pt>
    <dgm:pt modelId="{59D7E16E-0979-446D-89AA-3AC560E515EB}" type="parTrans" cxnId="{6E9296F9-705B-42DA-849D-61E9EF1B0D19}">
      <dgm:prSet/>
      <dgm:spPr/>
      <dgm:t>
        <a:bodyPr/>
        <a:lstStyle/>
        <a:p>
          <a:endParaRPr lang="en-US"/>
        </a:p>
      </dgm:t>
    </dgm:pt>
    <dgm:pt modelId="{67A9EC81-17AB-40D0-97C5-286EFC8713B1}" type="sibTrans" cxnId="{6E9296F9-705B-42DA-849D-61E9EF1B0D19}">
      <dgm:prSet/>
      <dgm:spPr/>
      <dgm:t>
        <a:bodyPr/>
        <a:lstStyle/>
        <a:p>
          <a:endParaRPr lang="en-US"/>
        </a:p>
      </dgm:t>
    </dgm:pt>
    <dgm:pt modelId="{D4D7FECC-EC65-45C9-B6CE-62A8E72EF53A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de-DE" sz="1800" dirty="0"/>
            <a:t>…</a:t>
          </a:r>
          <a:endParaRPr lang="en-US" sz="1800" dirty="0"/>
        </a:p>
      </dgm:t>
    </dgm:pt>
    <dgm:pt modelId="{9D047C06-23E3-473E-A0F1-A59BA886FD81}" type="parTrans" cxnId="{9A73C5AA-24E7-4004-B71B-BAF3514594FF}">
      <dgm:prSet/>
      <dgm:spPr/>
      <dgm:t>
        <a:bodyPr/>
        <a:lstStyle/>
        <a:p>
          <a:endParaRPr lang="en-US"/>
        </a:p>
      </dgm:t>
    </dgm:pt>
    <dgm:pt modelId="{130706AC-935D-466A-938A-857FFA904614}" type="sibTrans" cxnId="{9A73C5AA-24E7-4004-B71B-BAF3514594FF}">
      <dgm:prSet/>
      <dgm:spPr/>
      <dgm:t>
        <a:bodyPr/>
        <a:lstStyle/>
        <a:p>
          <a:endParaRPr lang="en-US"/>
        </a:p>
      </dgm:t>
    </dgm:pt>
    <dgm:pt modelId="{425BF574-0A13-443F-9E5F-9A9359EB099E}" type="pres">
      <dgm:prSet presAssocID="{195B3E42-EA50-40D3-A5B6-9EFA9B1FFB03}" presName="Name0" presStyleCnt="0">
        <dgm:presLayoutVars>
          <dgm:dir/>
          <dgm:animLvl val="lvl"/>
          <dgm:resizeHandles val="exact"/>
        </dgm:presLayoutVars>
      </dgm:prSet>
      <dgm:spPr/>
    </dgm:pt>
    <dgm:pt modelId="{6539DEB9-932B-4AAC-B056-E1B6FF528FC1}" type="pres">
      <dgm:prSet presAssocID="{3029098D-3C41-45C6-A7E4-10FCA73F1D9B}" presName="composite" presStyleCnt="0"/>
      <dgm:spPr/>
    </dgm:pt>
    <dgm:pt modelId="{15CCA9B3-E7E2-404C-ADF4-126CF767378F}" type="pres">
      <dgm:prSet presAssocID="{3029098D-3C41-45C6-A7E4-10FCA73F1D9B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6EA01BC8-558B-4456-8972-40BB3CAFD32C}" type="pres">
      <dgm:prSet presAssocID="{3029098D-3C41-45C6-A7E4-10FCA73F1D9B}" presName="desTx" presStyleLbl="alignAccFollowNode1" presStyleIdx="0" presStyleCnt="4">
        <dgm:presLayoutVars>
          <dgm:bulletEnabled val="1"/>
        </dgm:presLayoutVars>
      </dgm:prSet>
      <dgm:spPr/>
    </dgm:pt>
    <dgm:pt modelId="{43516235-5C62-409E-8C3E-5D72AAABE6B2}" type="pres">
      <dgm:prSet presAssocID="{65D8D5D1-CDE8-4944-81D1-7C759C50988B}" presName="space" presStyleCnt="0"/>
      <dgm:spPr/>
    </dgm:pt>
    <dgm:pt modelId="{B1FD32C2-BF7B-424B-8822-6CC853E7D8B3}" type="pres">
      <dgm:prSet presAssocID="{AC38FC57-EEA2-4D6C-998C-E14250505850}" presName="composite" presStyleCnt="0"/>
      <dgm:spPr/>
    </dgm:pt>
    <dgm:pt modelId="{CA10E14B-2E6B-4958-BDB9-1B7AF31B52D3}" type="pres">
      <dgm:prSet presAssocID="{AC38FC57-EEA2-4D6C-998C-E14250505850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0B41A024-D393-4C90-A973-84D1834AECEF}" type="pres">
      <dgm:prSet presAssocID="{AC38FC57-EEA2-4D6C-998C-E14250505850}" presName="desTx" presStyleLbl="alignAccFollowNode1" presStyleIdx="1" presStyleCnt="4">
        <dgm:presLayoutVars>
          <dgm:bulletEnabled val="1"/>
        </dgm:presLayoutVars>
      </dgm:prSet>
      <dgm:spPr/>
    </dgm:pt>
    <dgm:pt modelId="{D0574572-4B60-4B47-8C45-28D154160869}" type="pres">
      <dgm:prSet presAssocID="{F7DEF29B-F99A-4397-9628-03BED10A5050}" presName="space" presStyleCnt="0"/>
      <dgm:spPr/>
    </dgm:pt>
    <dgm:pt modelId="{CC5477F0-B158-401D-8139-89ECFC7F4BD8}" type="pres">
      <dgm:prSet presAssocID="{21978CF8-5E90-49BD-999C-5FB439C7883F}" presName="composite" presStyleCnt="0"/>
      <dgm:spPr/>
    </dgm:pt>
    <dgm:pt modelId="{3FA9640F-D8FE-4F02-8C55-A26ED57A660F}" type="pres">
      <dgm:prSet presAssocID="{21978CF8-5E90-49BD-999C-5FB439C7883F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CD403CD6-E77C-4FFF-9CDB-6F0C6CE1C494}" type="pres">
      <dgm:prSet presAssocID="{21978CF8-5E90-49BD-999C-5FB439C7883F}" presName="desTx" presStyleLbl="alignAccFollowNode1" presStyleIdx="2" presStyleCnt="4">
        <dgm:presLayoutVars>
          <dgm:bulletEnabled val="1"/>
        </dgm:presLayoutVars>
      </dgm:prSet>
      <dgm:spPr/>
    </dgm:pt>
    <dgm:pt modelId="{CA0E939B-D0DF-4618-9304-443B42953C46}" type="pres">
      <dgm:prSet presAssocID="{09ABDDBD-0C16-4ADB-AF78-28B563388708}" presName="space" presStyleCnt="0"/>
      <dgm:spPr/>
    </dgm:pt>
    <dgm:pt modelId="{8363E2E3-3216-49CE-95AD-A630A70555DD}" type="pres">
      <dgm:prSet presAssocID="{4E1CB314-380E-47BD-8F45-5A12AA5A7B61}" presName="composite" presStyleCnt="0"/>
      <dgm:spPr/>
    </dgm:pt>
    <dgm:pt modelId="{0EA0C661-DBA4-4664-AEB3-41E6E5509138}" type="pres">
      <dgm:prSet presAssocID="{4E1CB314-380E-47BD-8F45-5A12AA5A7B61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81A59166-D292-4DCE-88DC-CBFFDC424DC0}" type="pres">
      <dgm:prSet presAssocID="{4E1CB314-380E-47BD-8F45-5A12AA5A7B61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084D4801-434A-4CC3-80A2-F6C8C92A3A91}" type="presOf" srcId="{0AAAFA5F-949E-4387-803D-AAFAC7082E35}" destId="{0B41A024-D393-4C90-A973-84D1834AECEF}" srcOrd="0" destOrd="2" presId="urn:microsoft.com/office/officeart/2005/8/layout/hList1"/>
    <dgm:cxn modelId="{E55BD211-0414-4195-86DC-43E9E139E23C}" srcId="{4E1CB314-380E-47BD-8F45-5A12AA5A7B61}" destId="{5A11F011-AF7C-4CAB-86CC-7D5409D12970}" srcOrd="0" destOrd="0" parTransId="{36743659-23D8-47F1-B519-6F64B62748EC}" sibTransId="{B2DAB93C-F6DB-47F8-A4BC-C684CDFE802E}"/>
    <dgm:cxn modelId="{A3ED0014-5E1B-4B41-B38E-BA4087FDAC88}" srcId="{21978CF8-5E90-49BD-999C-5FB439C7883F}" destId="{02223046-952B-48DC-BDD0-7A49F881B399}" srcOrd="4" destOrd="0" parTransId="{CF4CCD80-A7FF-4A87-A2B7-A1B9B780B56C}" sibTransId="{903C9B33-630F-401D-91A0-4CDE8C8E2A98}"/>
    <dgm:cxn modelId="{64424A15-31BF-4B92-999B-AA00CC8BFE0B}" type="presOf" srcId="{EEEF43F9-B483-4A24-8193-8B58B0521F95}" destId="{CD403CD6-E77C-4FFF-9CDB-6F0C6CE1C494}" srcOrd="0" destOrd="3" presId="urn:microsoft.com/office/officeart/2005/8/layout/hList1"/>
    <dgm:cxn modelId="{D8FA541A-AD19-40B8-9510-B007AA63BFEA}" type="presOf" srcId="{64F52724-37DC-46F2-9B5D-058C85C2A7CF}" destId="{0B41A024-D393-4C90-A973-84D1834AECEF}" srcOrd="0" destOrd="4" presId="urn:microsoft.com/office/officeart/2005/8/layout/hList1"/>
    <dgm:cxn modelId="{78C98A22-4A3D-4311-8158-3CED8C4A3839}" type="presOf" srcId="{8D91FCE5-DD05-4A85-801F-F551D210E64A}" destId="{6EA01BC8-558B-4456-8972-40BB3CAFD32C}" srcOrd="0" destOrd="1" presId="urn:microsoft.com/office/officeart/2005/8/layout/hList1"/>
    <dgm:cxn modelId="{AFF0552F-559E-4BCD-B0E6-9CAA7DD300E0}" srcId="{3029098D-3C41-45C6-A7E4-10FCA73F1D9B}" destId="{CBA165B7-4721-43B8-AE1F-D696999135B5}" srcOrd="4" destOrd="0" parTransId="{059AE833-2373-4D1D-A497-C354C0D9CF34}" sibTransId="{F3454ADD-6AE7-498A-B2F1-DEC34D63F26B}"/>
    <dgm:cxn modelId="{EBC9D72F-A08D-49B4-9E3A-35CD053132FB}" type="presOf" srcId="{76BD8D70-8516-45B2-BA39-ED89C98B797F}" destId="{6EA01BC8-558B-4456-8972-40BB3CAFD32C}" srcOrd="0" destOrd="3" presId="urn:microsoft.com/office/officeart/2005/8/layout/hList1"/>
    <dgm:cxn modelId="{16D41435-312B-4A97-BC66-2833B85DD9A2}" type="presOf" srcId="{AC38FC57-EEA2-4D6C-998C-E14250505850}" destId="{CA10E14B-2E6B-4958-BDB9-1B7AF31B52D3}" srcOrd="0" destOrd="0" presId="urn:microsoft.com/office/officeart/2005/8/layout/hList1"/>
    <dgm:cxn modelId="{52BBE25E-9DF1-41C8-9E19-8B180BA12D0B}" srcId="{4E1CB314-380E-47BD-8F45-5A12AA5A7B61}" destId="{B4A3F4CE-4854-4EFC-8095-055806CB06D7}" srcOrd="3" destOrd="0" parTransId="{3A9CA440-8B51-4C1F-9E05-F60BDE3427D0}" sibTransId="{90385DFF-89FC-4973-9CF1-DD95993CCF2D}"/>
    <dgm:cxn modelId="{D6CFAB60-0EFC-4388-A2F5-C951AA73AED6}" srcId="{21978CF8-5E90-49BD-999C-5FB439C7883F}" destId="{46AB106D-25CE-4F60-9924-6366937EF4BE}" srcOrd="1" destOrd="0" parTransId="{64E599CB-7B26-4848-B7C1-8D7E2C44E0E6}" sibTransId="{FBFA399F-0387-4062-8042-21942500A335}"/>
    <dgm:cxn modelId="{C51FFE60-C13D-41A0-8C67-E558322D6140}" srcId="{3029098D-3C41-45C6-A7E4-10FCA73F1D9B}" destId="{4B51E0DD-5B33-48F2-8FF0-A2099C9D9F0A}" srcOrd="2" destOrd="0" parTransId="{7BD74AFC-46E7-4863-99D3-F2E7FA8F5D51}" sibTransId="{390BC7D1-4D7D-4655-A88F-3E105FE17F80}"/>
    <dgm:cxn modelId="{6A802461-EDFD-4EBB-A16D-F91DB077AE05}" srcId="{3029098D-3C41-45C6-A7E4-10FCA73F1D9B}" destId="{8D91FCE5-DD05-4A85-801F-F551D210E64A}" srcOrd="1" destOrd="0" parTransId="{F6BF8E51-4B22-444B-B753-8D327AF60E51}" sibTransId="{A01AC58B-E09C-46ED-A946-A82178C26AC5}"/>
    <dgm:cxn modelId="{6A93A042-7D01-40C0-9054-1A60181A272D}" type="presOf" srcId="{B4A3F4CE-4854-4EFC-8095-055806CB06D7}" destId="{81A59166-D292-4DCE-88DC-CBFFDC424DC0}" srcOrd="0" destOrd="3" presId="urn:microsoft.com/office/officeart/2005/8/layout/hList1"/>
    <dgm:cxn modelId="{5F606B68-0FF7-47DB-8E93-206D0E613108}" srcId="{195B3E42-EA50-40D3-A5B6-9EFA9B1FFB03}" destId="{3029098D-3C41-45C6-A7E4-10FCA73F1D9B}" srcOrd="0" destOrd="0" parTransId="{61F22576-DD30-48CE-81B4-F952FC0D4AB4}" sibTransId="{65D8D5D1-CDE8-4944-81D1-7C759C50988B}"/>
    <dgm:cxn modelId="{EC78C46C-6273-4C23-90C1-A7C664DB01CA}" srcId="{21978CF8-5E90-49BD-999C-5FB439C7883F}" destId="{C2C997CE-415E-49AA-8C5E-95E31D7D8C54}" srcOrd="2" destOrd="0" parTransId="{0483DD68-0D07-40E0-A11E-80BEF8B4D3BC}" sibTransId="{612F3838-4D63-49DC-9D13-993A31E93D86}"/>
    <dgm:cxn modelId="{6DAAB24F-8364-47FF-A757-9A0A42A60C78}" srcId="{AC38FC57-EEA2-4D6C-998C-E14250505850}" destId="{64F52724-37DC-46F2-9B5D-058C85C2A7CF}" srcOrd="4" destOrd="0" parTransId="{5A89AEAB-5F29-4D9A-8715-A74C9C75A4D5}" sibTransId="{27AC7F29-6C42-41D0-8467-8CFDCC0D17BC}"/>
    <dgm:cxn modelId="{CE7E3978-4ECF-41C6-8BBF-A4DEE7B8DC15}" type="presOf" srcId="{21978CF8-5E90-49BD-999C-5FB439C7883F}" destId="{3FA9640F-D8FE-4F02-8C55-A26ED57A660F}" srcOrd="0" destOrd="0" presId="urn:microsoft.com/office/officeart/2005/8/layout/hList1"/>
    <dgm:cxn modelId="{55DC4479-FA07-455F-9E65-7E83A67D72D3}" type="presOf" srcId="{CBA165B7-4721-43B8-AE1F-D696999135B5}" destId="{6EA01BC8-558B-4456-8972-40BB3CAFD32C}" srcOrd="0" destOrd="4" presId="urn:microsoft.com/office/officeart/2005/8/layout/hList1"/>
    <dgm:cxn modelId="{5F736D7D-A6E0-43F3-8FB6-ED014241C286}" type="presOf" srcId="{4B51E0DD-5B33-48F2-8FF0-A2099C9D9F0A}" destId="{6EA01BC8-558B-4456-8972-40BB3CAFD32C}" srcOrd="0" destOrd="2" presId="urn:microsoft.com/office/officeart/2005/8/layout/hList1"/>
    <dgm:cxn modelId="{B1C49181-AB17-4306-A353-245B156786DC}" type="presOf" srcId="{D5D36275-70C9-4614-A46D-14AE4C31BDF3}" destId="{CD403CD6-E77C-4FFF-9CDB-6F0C6CE1C494}" srcOrd="0" destOrd="5" presId="urn:microsoft.com/office/officeart/2005/8/layout/hList1"/>
    <dgm:cxn modelId="{EA68BD81-DB2B-4E81-9113-A9ABDC4479E5}" srcId="{21978CF8-5E90-49BD-999C-5FB439C7883F}" destId="{EEEF43F9-B483-4A24-8193-8B58B0521F95}" srcOrd="3" destOrd="0" parTransId="{2663EDA1-A3D8-40CD-82C4-F2986CDA2D8A}" sibTransId="{3A44E392-BEA9-4AE5-A64F-09FD17620235}"/>
    <dgm:cxn modelId="{C929B986-ADAD-4C7C-B827-7308A0E609A4}" type="presOf" srcId="{DDDD5CD9-A65B-4B5A-9E2E-7F1027D708AB}" destId="{CD403CD6-E77C-4FFF-9CDB-6F0C6CE1C494}" srcOrd="0" destOrd="0" presId="urn:microsoft.com/office/officeart/2005/8/layout/hList1"/>
    <dgm:cxn modelId="{682DD68B-D087-4F3E-9BDD-658B75C53FE0}" type="presOf" srcId="{93B60DFD-46F2-47D4-AE40-7402283CFD85}" destId="{0B41A024-D393-4C90-A973-84D1834AECEF}" srcOrd="0" destOrd="3" presId="urn:microsoft.com/office/officeart/2005/8/layout/hList1"/>
    <dgm:cxn modelId="{23C47991-22EF-4E56-AA1A-A58F95651DC8}" type="presOf" srcId="{D4D7FECC-EC65-45C9-B6CE-62A8E72EF53A}" destId="{81A59166-D292-4DCE-88DC-CBFFDC424DC0}" srcOrd="0" destOrd="4" presId="urn:microsoft.com/office/officeart/2005/8/layout/hList1"/>
    <dgm:cxn modelId="{FCEDB091-F7CB-4049-ABAE-7B6749E3AB3D}" srcId="{21978CF8-5E90-49BD-999C-5FB439C7883F}" destId="{D5D36275-70C9-4614-A46D-14AE4C31BDF3}" srcOrd="5" destOrd="0" parTransId="{0FB25AB2-27D9-471D-9F29-8E8AEC5DB9EC}" sibTransId="{B9EFB4A6-31B0-4398-99DF-87005C32DADF}"/>
    <dgm:cxn modelId="{F93CC091-CE85-44B7-9A77-F48EF7915835}" srcId="{AC38FC57-EEA2-4D6C-998C-E14250505850}" destId="{9006D731-256C-44B9-8051-0D4029B14E03}" srcOrd="1" destOrd="0" parTransId="{B8C30DE3-2D42-48BF-8A90-1EA571C69563}" sibTransId="{53B171E6-7032-46D4-913A-357853E21A14}"/>
    <dgm:cxn modelId="{5D5E5498-84AC-492B-BFA0-11C70BEFC522}" type="presOf" srcId="{E215D7B1-44EA-4C28-86C5-DB0003763DF6}" destId="{81A59166-D292-4DCE-88DC-CBFFDC424DC0}" srcOrd="0" destOrd="2" presId="urn:microsoft.com/office/officeart/2005/8/layout/hList1"/>
    <dgm:cxn modelId="{E20A6099-160C-4B94-A25A-BB1C3985C40C}" srcId="{195B3E42-EA50-40D3-A5B6-9EFA9B1FFB03}" destId="{4E1CB314-380E-47BD-8F45-5A12AA5A7B61}" srcOrd="3" destOrd="0" parTransId="{1568BFB7-9D67-4FAC-8007-61D5824AFDC2}" sibTransId="{EE09B22E-25EA-441E-BBDB-F869C1B92A95}"/>
    <dgm:cxn modelId="{D3CA779B-5F1F-4328-AA7E-636FFE6AB58F}" srcId="{AC38FC57-EEA2-4D6C-998C-E14250505850}" destId="{93B60DFD-46F2-47D4-AE40-7402283CFD85}" srcOrd="3" destOrd="0" parTransId="{D6035B9A-9F1A-422B-ADEB-72E2CABD2630}" sibTransId="{887CC4FA-DF24-4E86-B614-A378F065FBD4}"/>
    <dgm:cxn modelId="{9A73C5AA-24E7-4004-B71B-BAF3514594FF}" srcId="{4E1CB314-380E-47BD-8F45-5A12AA5A7B61}" destId="{D4D7FECC-EC65-45C9-B6CE-62A8E72EF53A}" srcOrd="4" destOrd="0" parTransId="{9D047C06-23E3-473E-A0F1-A59BA886FD81}" sibTransId="{130706AC-935D-466A-938A-857FFA904614}"/>
    <dgm:cxn modelId="{D6211FB5-7694-4638-A310-AA288345751F}" srcId="{3029098D-3C41-45C6-A7E4-10FCA73F1D9B}" destId="{6EBC9FAD-88E1-412F-9F6D-93147DBDAF50}" srcOrd="0" destOrd="0" parTransId="{75721635-07E5-440A-93E7-EEE785ECC448}" sibTransId="{3F1B69F4-3B71-4757-AD04-8A434B054233}"/>
    <dgm:cxn modelId="{C35780BD-95B4-4D2C-83C4-4E734184BAD7}" type="presOf" srcId="{46AB106D-25CE-4F60-9924-6366937EF4BE}" destId="{CD403CD6-E77C-4FFF-9CDB-6F0C6CE1C494}" srcOrd="0" destOrd="1" presId="urn:microsoft.com/office/officeart/2005/8/layout/hList1"/>
    <dgm:cxn modelId="{2C3C80C8-3904-4EE7-9944-69C65DB1F697}" srcId="{AC38FC57-EEA2-4D6C-998C-E14250505850}" destId="{0AAAFA5F-949E-4387-803D-AAFAC7082E35}" srcOrd="2" destOrd="0" parTransId="{2F21F507-4012-46D5-AC78-95909E5507D1}" sibTransId="{DE2E502D-DB96-48D3-B631-DF26DB541EF1}"/>
    <dgm:cxn modelId="{318123C9-7161-4944-AEBE-BA3C4FB9CD25}" type="presOf" srcId="{4E0CC8E3-3411-4763-A461-7E2EDA6D6206}" destId="{0B41A024-D393-4C90-A973-84D1834AECEF}" srcOrd="0" destOrd="0" presId="urn:microsoft.com/office/officeart/2005/8/layout/hList1"/>
    <dgm:cxn modelId="{804C90CB-1833-4684-9E36-205928F791E7}" srcId="{3029098D-3C41-45C6-A7E4-10FCA73F1D9B}" destId="{76BD8D70-8516-45B2-BA39-ED89C98B797F}" srcOrd="3" destOrd="0" parTransId="{DACE53D8-413A-4DC1-AD74-6F98405557E0}" sibTransId="{3424939C-19CA-4B4F-82E7-381EED3F2790}"/>
    <dgm:cxn modelId="{73D209CC-24F4-4F29-A0C5-740990CC5178}" type="presOf" srcId="{B1636C4E-9E22-4EB1-AEDC-2C9E448C06E1}" destId="{81A59166-D292-4DCE-88DC-CBFFDC424DC0}" srcOrd="0" destOrd="1" presId="urn:microsoft.com/office/officeart/2005/8/layout/hList1"/>
    <dgm:cxn modelId="{2E09C4CD-350F-4461-A442-A5E1A40932BF}" srcId="{21978CF8-5E90-49BD-999C-5FB439C7883F}" destId="{DDDD5CD9-A65B-4B5A-9E2E-7F1027D708AB}" srcOrd="0" destOrd="0" parTransId="{880FECF4-396F-44A9-A834-5C817FCE1BFD}" sibTransId="{2D90D1A1-9CF0-4808-B711-F0484940B138}"/>
    <dgm:cxn modelId="{FB6BEEDD-91B3-429F-886A-8DF3C7EA35DB}" type="presOf" srcId="{C2C997CE-415E-49AA-8C5E-95E31D7D8C54}" destId="{CD403CD6-E77C-4FFF-9CDB-6F0C6CE1C494}" srcOrd="0" destOrd="2" presId="urn:microsoft.com/office/officeart/2005/8/layout/hList1"/>
    <dgm:cxn modelId="{991071E2-05AE-42FC-B24A-5B3121FC5413}" srcId="{4E1CB314-380E-47BD-8F45-5A12AA5A7B61}" destId="{B1636C4E-9E22-4EB1-AEDC-2C9E448C06E1}" srcOrd="1" destOrd="0" parTransId="{2F2A838D-C699-45AB-937A-2CA493F3BA70}" sibTransId="{8B23E9C4-FC1F-4028-A52B-919C2C279C37}"/>
    <dgm:cxn modelId="{B07C0BE4-06AC-4351-9D18-472B3EC9A0CD}" type="presOf" srcId="{6EBC9FAD-88E1-412F-9F6D-93147DBDAF50}" destId="{6EA01BC8-558B-4456-8972-40BB3CAFD32C}" srcOrd="0" destOrd="0" presId="urn:microsoft.com/office/officeart/2005/8/layout/hList1"/>
    <dgm:cxn modelId="{E30918E4-12D6-418C-8799-AA7E178D7809}" srcId="{195B3E42-EA50-40D3-A5B6-9EFA9B1FFB03}" destId="{AC38FC57-EEA2-4D6C-998C-E14250505850}" srcOrd="1" destOrd="0" parTransId="{75A07ADB-D480-450D-BEC9-4053BED2C26E}" sibTransId="{F7DEF29B-F99A-4397-9628-03BED10A5050}"/>
    <dgm:cxn modelId="{50CCD5F0-95D7-4314-BB73-619184890095}" srcId="{AC38FC57-EEA2-4D6C-998C-E14250505850}" destId="{4E0CC8E3-3411-4763-A461-7E2EDA6D6206}" srcOrd="0" destOrd="0" parTransId="{1053002F-4E7C-4513-9101-52CEC12A9688}" sibTransId="{3CFD7188-3198-4FE4-A5DF-31B44BA0C8C6}"/>
    <dgm:cxn modelId="{0F08EEF0-07B6-46CC-99B6-8FBFB365AC23}" type="presOf" srcId="{4E1CB314-380E-47BD-8F45-5A12AA5A7B61}" destId="{0EA0C661-DBA4-4664-AEB3-41E6E5509138}" srcOrd="0" destOrd="0" presId="urn:microsoft.com/office/officeart/2005/8/layout/hList1"/>
    <dgm:cxn modelId="{B59993F5-3AC5-47A6-87B8-99C348387C05}" type="presOf" srcId="{02223046-952B-48DC-BDD0-7A49F881B399}" destId="{CD403CD6-E77C-4FFF-9CDB-6F0C6CE1C494}" srcOrd="0" destOrd="4" presId="urn:microsoft.com/office/officeart/2005/8/layout/hList1"/>
    <dgm:cxn modelId="{27E991F7-7312-413D-9D62-1237AABEA7FC}" srcId="{195B3E42-EA50-40D3-A5B6-9EFA9B1FFB03}" destId="{21978CF8-5E90-49BD-999C-5FB439C7883F}" srcOrd="2" destOrd="0" parTransId="{F4099F7C-DC4B-42D0-873D-12E71A202769}" sibTransId="{09ABDDBD-0C16-4ADB-AF78-28B563388708}"/>
    <dgm:cxn modelId="{6E9296F9-705B-42DA-849D-61E9EF1B0D19}" srcId="{4E1CB314-380E-47BD-8F45-5A12AA5A7B61}" destId="{E215D7B1-44EA-4C28-86C5-DB0003763DF6}" srcOrd="2" destOrd="0" parTransId="{59D7E16E-0979-446D-89AA-3AC560E515EB}" sibTransId="{67A9EC81-17AB-40D0-97C5-286EFC8713B1}"/>
    <dgm:cxn modelId="{E4491DFA-52AB-49D2-8A45-D3C3BADA832B}" type="presOf" srcId="{5A11F011-AF7C-4CAB-86CC-7D5409D12970}" destId="{81A59166-D292-4DCE-88DC-CBFFDC424DC0}" srcOrd="0" destOrd="0" presId="urn:microsoft.com/office/officeart/2005/8/layout/hList1"/>
    <dgm:cxn modelId="{96EFB8FD-60AC-499F-A767-7FBE6B063E54}" type="presOf" srcId="{9006D731-256C-44B9-8051-0D4029B14E03}" destId="{0B41A024-D393-4C90-A973-84D1834AECEF}" srcOrd="0" destOrd="1" presId="urn:microsoft.com/office/officeart/2005/8/layout/hList1"/>
    <dgm:cxn modelId="{A407C7FD-4597-4E01-922F-9A807966ADD5}" type="presOf" srcId="{3029098D-3C41-45C6-A7E4-10FCA73F1D9B}" destId="{15CCA9B3-E7E2-404C-ADF4-126CF767378F}" srcOrd="0" destOrd="0" presId="urn:microsoft.com/office/officeart/2005/8/layout/hList1"/>
    <dgm:cxn modelId="{210E2BFE-7455-4C79-8B0E-DCE15A920529}" type="presOf" srcId="{195B3E42-EA50-40D3-A5B6-9EFA9B1FFB03}" destId="{425BF574-0A13-443F-9E5F-9A9359EB099E}" srcOrd="0" destOrd="0" presId="urn:microsoft.com/office/officeart/2005/8/layout/hList1"/>
    <dgm:cxn modelId="{0D99CF73-9568-4193-A62C-DA91B37D30BB}" type="presParOf" srcId="{425BF574-0A13-443F-9E5F-9A9359EB099E}" destId="{6539DEB9-932B-4AAC-B056-E1B6FF528FC1}" srcOrd="0" destOrd="0" presId="urn:microsoft.com/office/officeart/2005/8/layout/hList1"/>
    <dgm:cxn modelId="{136356A0-317C-45A7-9215-6FB482789EE5}" type="presParOf" srcId="{6539DEB9-932B-4AAC-B056-E1B6FF528FC1}" destId="{15CCA9B3-E7E2-404C-ADF4-126CF767378F}" srcOrd="0" destOrd="0" presId="urn:microsoft.com/office/officeart/2005/8/layout/hList1"/>
    <dgm:cxn modelId="{7BED97D6-5E10-4299-8101-28BA820B92BB}" type="presParOf" srcId="{6539DEB9-932B-4AAC-B056-E1B6FF528FC1}" destId="{6EA01BC8-558B-4456-8972-40BB3CAFD32C}" srcOrd="1" destOrd="0" presId="urn:microsoft.com/office/officeart/2005/8/layout/hList1"/>
    <dgm:cxn modelId="{E9248C6A-1F4B-4883-9071-F3153D225AC0}" type="presParOf" srcId="{425BF574-0A13-443F-9E5F-9A9359EB099E}" destId="{43516235-5C62-409E-8C3E-5D72AAABE6B2}" srcOrd="1" destOrd="0" presId="urn:microsoft.com/office/officeart/2005/8/layout/hList1"/>
    <dgm:cxn modelId="{099F2D1D-6D9D-4ADD-9837-22C66460D93F}" type="presParOf" srcId="{425BF574-0A13-443F-9E5F-9A9359EB099E}" destId="{B1FD32C2-BF7B-424B-8822-6CC853E7D8B3}" srcOrd="2" destOrd="0" presId="urn:microsoft.com/office/officeart/2005/8/layout/hList1"/>
    <dgm:cxn modelId="{98EDD9D8-E162-4F27-9C44-6CB32463D6EC}" type="presParOf" srcId="{B1FD32C2-BF7B-424B-8822-6CC853E7D8B3}" destId="{CA10E14B-2E6B-4958-BDB9-1B7AF31B52D3}" srcOrd="0" destOrd="0" presId="urn:microsoft.com/office/officeart/2005/8/layout/hList1"/>
    <dgm:cxn modelId="{661B705F-47F3-40A5-AB6B-3359FD4B91E4}" type="presParOf" srcId="{B1FD32C2-BF7B-424B-8822-6CC853E7D8B3}" destId="{0B41A024-D393-4C90-A973-84D1834AECEF}" srcOrd="1" destOrd="0" presId="urn:microsoft.com/office/officeart/2005/8/layout/hList1"/>
    <dgm:cxn modelId="{A9638E49-B11F-47CC-BD75-2A3CE6012A4D}" type="presParOf" srcId="{425BF574-0A13-443F-9E5F-9A9359EB099E}" destId="{D0574572-4B60-4B47-8C45-28D154160869}" srcOrd="3" destOrd="0" presId="urn:microsoft.com/office/officeart/2005/8/layout/hList1"/>
    <dgm:cxn modelId="{9106C7B5-386E-486B-8757-CDC540C9AA79}" type="presParOf" srcId="{425BF574-0A13-443F-9E5F-9A9359EB099E}" destId="{CC5477F0-B158-401D-8139-89ECFC7F4BD8}" srcOrd="4" destOrd="0" presId="urn:microsoft.com/office/officeart/2005/8/layout/hList1"/>
    <dgm:cxn modelId="{F01FC3D0-3D59-4097-8B70-7EC450501A89}" type="presParOf" srcId="{CC5477F0-B158-401D-8139-89ECFC7F4BD8}" destId="{3FA9640F-D8FE-4F02-8C55-A26ED57A660F}" srcOrd="0" destOrd="0" presId="urn:microsoft.com/office/officeart/2005/8/layout/hList1"/>
    <dgm:cxn modelId="{3D08693E-9506-48FD-B928-830F707CB07D}" type="presParOf" srcId="{CC5477F0-B158-401D-8139-89ECFC7F4BD8}" destId="{CD403CD6-E77C-4FFF-9CDB-6F0C6CE1C494}" srcOrd="1" destOrd="0" presId="urn:microsoft.com/office/officeart/2005/8/layout/hList1"/>
    <dgm:cxn modelId="{BF9AEECE-B12E-41DA-8738-E13FF73F6F8D}" type="presParOf" srcId="{425BF574-0A13-443F-9E5F-9A9359EB099E}" destId="{CA0E939B-D0DF-4618-9304-443B42953C46}" srcOrd="5" destOrd="0" presId="urn:microsoft.com/office/officeart/2005/8/layout/hList1"/>
    <dgm:cxn modelId="{64DC6D9F-D5BB-4545-9A1B-69F8D2D64347}" type="presParOf" srcId="{425BF574-0A13-443F-9E5F-9A9359EB099E}" destId="{8363E2E3-3216-49CE-95AD-A630A70555DD}" srcOrd="6" destOrd="0" presId="urn:microsoft.com/office/officeart/2005/8/layout/hList1"/>
    <dgm:cxn modelId="{D50921FC-1D72-4ED7-B651-319D73F8FAFB}" type="presParOf" srcId="{8363E2E3-3216-49CE-95AD-A630A70555DD}" destId="{0EA0C661-DBA4-4664-AEB3-41E6E5509138}" srcOrd="0" destOrd="0" presId="urn:microsoft.com/office/officeart/2005/8/layout/hList1"/>
    <dgm:cxn modelId="{4C486A5F-D9E0-45C3-A957-3066B080F804}" type="presParOf" srcId="{8363E2E3-3216-49CE-95AD-A630A70555DD}" destId="{81A59166-D292-4DCE-88DC-CBFFDC424DC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CCA9B3-E7E2-404C-ADF4-126CF767378F}">
      <dsp:nvSpPr>
        <dsp:cNvPr id="0" name=""/>
        <dsp:cNvSpPr/>
      </dsp:nvSpPr>
      <dsp:spPr>
        <a:xfrm>
          <a:off x="2903" y="568755"/>
          <a:ext cx="1746100" cy="6984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Importer</a:t>
          </a:r>
          <a:r>
            <a:rPr lang="de-DE" sz="1800" kern="1200" dirty="0"/>
            <a:t>. Price Setter</a:t>
          </a:r>
          <a:endParaRPr lang="en-US" sz="1800" kern="1200" dirty="0"/>
        </a:p>
      </dsp:txBody>
      <dsp:txXfrm>
        <a:off x="2903" y="568755"/>
        <a:ext cx="1746100" cy="698440"/>
      </dsp:txXfrm>
    </dsp:sp>
    <dsp:sp modelId="{6EA01BC8-558B-4456-8972-40BB3CAFD32C}">
      <dsp:nvSpPr>
        <dsp:cNvPr id="0" name=""/>
        <dsp:cNvSpPr/>
      </dsp:nvSpPr>
      <dsp:spPr>
        <a:xfrm>
          <a:off x="2903" y="1267195"/>
          <a:ext cx="1746100" cy="29440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baseline="0" dirty="0"/>
            <a:t>Demand</a:t>
          </a:r>
          <a:endParaRPr lang="en-US" sz="1800" kern="1200" baseline="0" dirty="0"/>
        </a:p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/>
            <a:t>Price</a:t>
          </a:r>
          <a:r>
            <a:rPr lang="en-US" sz="1800" kern="1200" baseline="30000" dirty="0" err="1"/>
            <a:t>w</a:t>
          </a:r>
          <a:r>
            <a:rPr lang="en-US" sz="1800" kern="1200" baseline="30000" dirty="0"/>
            <a:t>      </a:t>
          </a:r>
          <a:r>
            <a:rPr lang="en-US" sz="1800" kern="1200" baseline="0" dirty="0"/>
            <a:t> </a:t>
          </a:r>
          <a:endParaRPr lang="en-US" sz="1800" kern="1200" baseline="30000" dirty="0"/>
        </a:p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Suppl</a:t>
          </a:r>
          <a:r>
            <a:rPr lang="de-DE" sz="1800" kern="1200" dirty="0"/>
            <a:t>y</a:t>
          </a:r>
          <a:r>
            <a:rPr lang="en-US" sz="1800" kern="1200" dirty="0"/>
            <a:t>    </a:t>
          </a:r>
        </a:p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Imports  </a:t>
          </a:r>
          <a:endParaRPr lang="en-US" sz="1800" kern="1200" dirty="0"/>
        </a:p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…</a:t>
          </a:r>
          <a:endParaRPr lang="en-US" sz="1800" kern="1200" dirty="0"/>
        </a:p>
      </dsp:txBody>
      <dsp:txXfrm>
        <a:off x="2903" y="1267195"/>
        <a:ext cx="1746100" cy="2944012"/>
      </dsp:txXfrm>
    </dsp:sp>
    <dsp:sp modelId="{CA10E14B-2E6B-4958-BDB9-1B7AF31B52D3}">
      <dsp:nvSpPr>
        <dsp:cNvPr id="0" name=""/>
        <dsp:cNvSpPr/>
      </dsp:nvSpPr>
      <dsp:spPr>
        <a:xfrm>
          <a:off x="1993458" y="568755"/>
          <a:ext cx="1746100" cy="6984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Importer</a:t>
          </a:r>
          <a:r>
            <a:rPr lang="de-DE" sz="1800" kern="1200" dirty="0"/>
            <a:t>. Price </a:t>
          </a:r>
          <a:r>
            <a:rPr lang="de-DE" sz="1800" kern="1200" dirty="0" err="1"/>
            <a:t>Taker</a:t>
          </a:r>
          <a:endParaRPr lang="en-US" sz="1800" kern="1200" dirty="0"/>
        </a:p>
      </dsp:txBody>
      <dsp:txXfrm>
        <a:off x="1993458" y="568755"/>
        <a:ext cx="1746100" cy="698440"/>
      </dsp:txXfrm>
    </dsp:sp>
    <dsp:sp modelId="{0B41A024-D393-4C90-A973-84D1834AECEF}">
      <dsp:nvSpPr>
        <dsp:cNvPr id="0" name=""/>
        <dsp:cNvSpPr/>
      </dsp:nvSpPr>
      <dsp:spPr>
        <a:xfrm>
          <a:off x="1993458" y="1267195"/>
          <a:ext cx="1746100" cy="29440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Demand  </a:t>
          </a:r>
          <a:endParaRPr lang="en-US" sz="1800" kern="1200" dirty="0"/>
        </a:p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/>
            <a:t>Price</a:t>
          </a:r>
          <a:r>
            <a:rPr lang="en-US" sz="1800" kern="1200" baseline="30000" dirty="0" err="1"/>
            <a:t>w</a:t>
          </a:r>
          <a:r>
            <a:rPr lang="en-US" sz="1800" kern="1200" baseline="30000" dirty="0"/>
            <a:t> </a:t>
          </a:r>
          <a:r>
            <a:rPr lang="en-US" sz="1800" kern="1200" baseline="0" dirty="0"/>
            <a:t>      </a:t>
          </a:r>
          <a:endParaRPr lang="en-US" sz="1800" kern="1200" dirty="0"/>
        </a:p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Supply      </a:t>
          </a:r>
          <a:endParaRPr lang="en-US" sz="1800" kern="1200" dirty="0"/>
        </a:p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Imports   </a:t>
          </a:r>
          <a:endParaRPr lang="en-US" sz="1800" kern="1200" dirty="0"/>
        </a:p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…</a:t>
          </a:r>
          <a:endParaRPr lang="en-US" sz="1800" kern="1200" dirty="0"/>
        </a:p>
      </dsp:txBody>
      <dsp:txXfrm>
        <a:off x="1993458" y="1267195"/>
        <a:ext cx="1746100" cy="2944012"/>
      </dsp:txXfrm>
    </dsp:sp>
    <dsp:sp modelId="{3FA9640F-D8FE-4F02-8C55-A26ED57A660F}">
      <dsp:nvSpPr>
        <dsp:cNvPr id="0" name=""/>
        <dsp:cNvSpPr/>
      </dsp:nvSpPr>
      <dsp:spPr>
        <a:xfrm>
          <a:off x="3984013" y="568755"/>
          <a:ext cx="1746100" cy="6984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Exporter</a:t>
          </a:r>
          <a:r>
            <a:rPr lang="de-DE" sz="1800" kern="1200" dirty="0"/>
            <a:t>. Price Setter</a:t>
          </a:r>
          <a:endParaRPr lang="en-US" sz="1800" kern="1200" dirty="0"/>
        </a:p>
      </dsp:txBody>
      <dsp:txXfrm>
        <a:off x="3984013" y="568755"/>
        <a:ext cx="1746100" cy="698440"/>
      </dsp:txXfrm>
    </dsp:sp>
    <dsp:sp modelId="{CD403CD6-E77C-4FFF-9CDB-6F0C6CE1C494}">
      <dsp:nvSpPr>
        <dsp:cNvPr id="0" name=""/>
        <dsp:cNvSpPr/>
      </dsp:nvSpPr>
      <dsp:spPr>
        <a:xfrm>
          <a:off x="3984013" y="1267195"/>
          <a:ext cx="1746100" cy="29440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Demand  </a:t>
          </a:r>
          <a:endParaRPr lang="en-US" sz="1800" kern="1200" dirty="0"/>
        </a:p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/>
            <a:t>Price</a:t>
          </a:r>
          <a:r>
            <a:rPr lang="en-US" sz="1800" kern="1200" baseline="30000" dirty="0" err="1"/>
            <a:t>w</a:t>
          </a:r>
          <a:r>
            <a:rPr lang="en-US" sz="1800" kern="1200" baseline="30000" dirty="0"/>
            <a:t>         </a:t>
          </a:r>
          <a:endParaRPr lang="en-US" sz="1800" kern="1200" dirty="0"/>
        </a:p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Supply     </a:t>
          </a:r>
          <a:endParaRPr lang="en-US" sz="1800" kern="1200" dirty="0"/>
        </a:p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Exports</a:t>
          </a:r>
          <a:endParaRPr lang="en-US" sz="1800" kern="1200" dirty="0"/>
        </a:p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….</a:t>
          </a:r>
          <a:endParaRPr lang="en-US" sz="1800" kern="1200" dirty="0"/>
        </a:p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800" kern="1200" dirty="0"/>
        </a:p>
      </dsp:txBody>
      <dsp:txXfrm>
        <a:off x="3984013" y="1267195"/>
        <a:ext cx="1746100" cy="2944012"/>
      </dsp:txXfrm>
    </dsp:sp>
    <dsp:sp modelId="{0EA0C661-DBA4-4664-AEB3-41E6E5509138}">
      <dsp:nvSpPr>
        <dsp:cNvPr id="0" name=""/>
        <dsp:cNvSpPr/>
      </dsp:nvSpPr>
      <dsp:spPr>
        <a:xfrm>
          <a:off x="5974567" y="568755"/>
          <a:ext cx="1746100" cy="6984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Exporter</a:t>
          </a:r>
          <a:r>
            <a:rPr lang="de-DE" sz="1800" kern="1200" dirty="0"/>
            <a:t>. Price </a:t>
          </a:r>
          <a:r>
            <a:rPr lang="de-DE" sz="1800" kern="1200" dirty="0" err="1"/>
            <a:t>Taker</a:t>
          </a:r>
          <a:endParaRPr lang="en-US" sz="1800" kern="1200" dirty="0"/>
        </a:p>
      </dsp:txBody>
      <dsp:txXfrm>
        <a:off x="5974567" y="568755"/>
        <a:ext cx="1746100" cy="698440"/>
      </dsp:txXfrm>
    </dsp:sp>
    <dsp:sp modelId="{81A59166-D292-4DCE-88DC-CBFFDC424DC0}">
      <dsp:nvSpPr>
        <dsp:cNvPr id="0" name=""/>
        <dsp:cNvSpPr/>
      </dsp:nvSpPr>
      <dsp:spPr>
        <a:xfrm>
          <a:off x="5974567" y="1267195"/>
          <a:ext cx="1746100" cy="29440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Demand</a:t>
          </a:r>
          <a:endParaRPr lang="en-US" sz="1800" kern="1200" dirty="0"/>
        </a:p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/>
            <a:t>Price</a:t>
          </a:r>
          <a:r>
            <a:rPr lang="en-US" sz="1800" kern="1200" baseline="30000" dirty="0" err="1"/>
            <a:t>w</a:t>
          </a:r>
          <a:endParaRPr lang="en-US" sz="1800" kern="1200" dirty="0"/>
        </a:p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Supply</a:t>
          </a:r>
          <a:endParaRPr lang="en-US" sz="1800" kern="1200" dirty="0"/>
        </a:p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Exports</a:t>
          </a:r>
          <a:endParaRPr lang="en-US" sz="1800" kern="1200" dirty="0"/>
        </a:p>
        <a:p>
          <a:pPr marL="171450" lvl="1" indent="-171450" algn="l" defTabSz="8001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…</a:t>
          </a:r>
          <a:endParaRPr lang="en-US" sz="1800" kern="1200" dirty="0"/>
        </a:p>
      </dsp:txBody>
      <dsp:txXfrm>
        <a:off x="5974567" y="1267195"/>
        <a:ext cx="1746100" cy="2944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66B1A-989D-4A2B-B5CA-F16D5B94B5A4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B1A963-0FEB-44A2-9764-4A91C4F3DFE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01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B1A963-0FEB-44A2-9764-4A91C4F3DFE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30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rgbClr val="F0F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7539"/>
            <a:ext cx="7772400" cy="1792423"/>
          </a:xfrm>
          <a:noFill/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C374-49CD-4580-89C0-D5D5289EBF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C98E-0005-4D7D-82A0-4730487EDDEE}" type="slidenum">
              <a:rPr lang="en-US" smtClean="0"/>
              <a:t>‹Nr.›</a:t>
            </a:fld>
            <a:endParaRPr lang="en-US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B01ECC5D-66E1-994D-8B0B-AC40DA1349DD}"/>
              </a:ext>
            </a:extLst>
          </p:cNvPr>
          <p:cNvGrpSpPr/>
          <p:nvPr/>
        </p:nvGrpSpPr>
        <p:grpSpPr>
          <a:xfrm>
            <a:off x="8227791" y="404665"/>
            <a:ext cx="564173" cy="595313"/>
            <a:chOff x="6249144" y="3861048"/>
            <a:chExt cx="611187" cy="595313"/>
          </a:xfrm>
          <a:solidFill>
            <a:srgbClr val="DCEBFA"/>
          </a:solidFill>
        </p:grpSpPr>
        <p:sp>
          <p:nvSpPr>
            <p:cNvPr id="8" name="Freeform 27">
              <a:extLst>
                <a:ext uri="{FF2B5EF4-FFF2-40B4-BE49-F238E27FC236}">
                  <a16:creationId xmlns:a16="http://schemas.microsoft.com/office/drawing/2014/main" id="{D6F49095-07C9-D345-8CBF-98AC6327BBE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90391" y="4248447"/>
              <a:ext cx="90577" cy="84169"/>
            </a:xfrm>
            <a:custGeom>
              <a:avLst/>
              <a:gdLst/>
              <a:ahLst/>
              <a:cxnLst>
                <a:cxn ang="0">
                  <a:pos x="483" y="0"/>
                </a:cxn>
                <a:cxn ang="0">
                  <a:pos x="342" y="344"/>
                </a:cxn>
                <a:cxn ang="0">
                  <a:pos x="0" y="344"/>
                </a:cxn>
                <a:cxn ang="0">
                  <a:pos x="261" y="567"/>
                </a:cxn>
                <a:cxn ang="0">
                  <a:pos x="140" y="911"/>
                </a:cxn>
                <a:cxn ang="0">
                  <a:pos x="483" y="689"/>
                </a:cxn>
                <a:cxn ang="0">
                  <a:pos x="827" y="911"/>
                </a:cxn>
                <a:cxn ang="0">
                  <a:pos x="706" y="567"/>
                </a:cxn>
                <a:cxn ang="0">
                  <a:pos x="968" y="344"/>
                </a:cxn>
                <a:cxn ang="0">
                  <a:pos x="625" y="344"/>
                </a:cxn>
                <a:cxn ang="0">
                  <a:pos x="483" y="0"/>
                </a:cxn>
              </a:cxnLst>
              <a:rect l="0" t="0" r="r" b="b"/>
              <a:pathLst>
                <a:path w="968" h="911">
                  <a:moveTo>
                    <a:pt x="483" y="0"/>
                  </a:moveTo>
                  <a:lnTo>
                    <a:pt x="342" y="344"/>
                  </a:lnTo>
                  <a:lnTo>
                    <a:pt x="0" y="344"/>
                  </a:lnTo>
                  <a:lnTo>
                    <a:pt x="261" y="567"/>
                  </a:lnTo>
                  <a:lnTo>
                    <a:pt x="140" y="911"/>
                  </a:lnTo>
                  <a:lnTo>
                    <a:pt x="483" y="689"/>
                  </a:lnTo>
                  <a:lnTo>
                    <a:pt x="827" y="911"/>
                  </a:lnTo>
                  <a:lnTo>
                    <a:pt x="706" y="567"/>
                  </a:lnTo>
                  <a:lnTo>
                    <a:pt x="968" y="344"/>
                  </a:lnTo>
                  <a:lnTo>
                    <a:pt x="625" y="344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9" name="Freeform 28">
              <a:extLst>
                <a:ext uri="{FF2B5EF4-FFF2-40B4-BE49-F238E27FC236}">
                  <a16:creationId xmlns:a16="http://schemas.microsoft.com/office/drawing/2014/main" id="{75570C70-CA07-6040-87F1-A66FA5ADA02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69754" y="4119686"/>
              <a:ext cx="90577" cy="84169"/>
            </a:xfrm>
            <a:custGeom>
              <a:avLst/>
              <a:gdLst/>
              <a:ahLst/>
              <a:cxnLst>
                <a:cxn ang="0">
                  <a:pos x="484" y="0"/>
                </a:cxn>
                <a:cxn ang="0">
                  <a:pos x="343" y="344"/>
                </a:cxn>
                <a:cxn ang="0">
                  <a:pos x="0" y="344"/>
                </a:cxn>
                <a:cxn ang="0">
                  <a:pos x="261" y="565"/>
                </a:cxn>
                <a:cxn ang="0">
                  <a:pos x="141" y="910"/>
                </a:cxn>
                <a:cxn ang="0">
                  <a:pos x="484" y="687"/>
                </a:cxn>
                <a:cxn ang="0">
                  <a:pos x="828" y="910"/>
                </a:cxn>
                <a:cxn ang="0">
                  <a:pos x="706" y="565"/>
                </a:cxn>
                <a:cxn ang="0">
                  <a:pos x="969" y="344"/>
                </a:cxn>
                <a:cxn ang="0">
                  <a:pos x="626" y="344"/>
                </a:cxn>
                <a:cxn ang="0">
                  <a:pos x="484" y="0"/>
                </a:cxn>
              </a:cxnLst>
              <a:rect l="0" t="0" r="r" b="b"/>
              <a:pathLst>
                <a:path w="969" h="910">
                  <a:moveTo>
                    <a:pt x="484" y="0"/>
                  </a:moveTo>
                  <a:lnTo>
                    <a:pt x="343" y="344"/>
                  </a:lnTo>
                  <a:lnTo>
                    <a:pt x="0" y="344"/>
                  </a:lnTo>
                  <a:lnTo>
                    <a:pt x="261" y="565"/>
                  </a:lnTo>
                  <a:lnTo>
                    <a:pt x="141" y="910"/>
                  </a:lnTo>
                  <a:lnTo>
                    <a:pt x="484" y="687"/>
                  </a:lnTo>
                  <a:lnTo>
                    <a:pt x="828" y="910"/>
                  </a:lnTo>
                  <a:lnTo>
                    <a:pt x="706" y="565"/>
                  </a:lnTo>
                  <a:lnTo>
                    <a:pt x="969" y="344"/>
                  </a:lnTo>
                  <a:lnTo>
                    <a:pt x="626" y="344"/>
                  </a:lnTo>
                  <a:lnTo>
                    <a:pt x="484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0" name="Freeform 29">
              <a:extLst>
                <a:ext uri="{FF2B5EF4-FFF2-40B4-BE49-F238E27FC236}">
                  <a16:creationId xmlns:a16="http://schemas.microsoft.com/office/drawing/2014/main" id="{6D07A179-872D-174D-A650-117251E5BF4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507777" y="3861048"/>
              <a:ext cx="90577" cy="84169"/>
            </a:xfrm>
            <a:custGeom>
              <a:avLst/>
              <a:gdLst/>
              <a:ahLst/>
              <a:cxnLst>
                <a:cxn ang="0">
                  <a:pos x="486" y="0"/>
                </a:cxn>
                <a:cxn ang="0">
                  <a:pos x="344" y="345"/>
                </a:cxn>
                <a:cxn ang="0">
                  <a:pos x="0" y="345"/>
                </a:cxn>
                <a:cxn ang="0">
                  <a:pos x="264" y="567"/>
                </a:cxn>
                <a:cxn ang="0">
                  <a:pos x="141" y="911"/>
                </a:cxn>
                <a:cxn ang="0">
                  <a:pos x="486" y="689"/>
                </a:cxn>
                <a:cxn ang="0">
                  <a:pos x="832" y="911"/>
                </a:cxn>
                <a:cxn ang="0">
                  <a:pos x="710" y="567"/>
                </a:cxn>
                <a:cxn ang="0">
                  <a:pos x="974" y="345"/>
                </a:cxn>
                <a:cxn ang="0">
                  <a:pos x="629" y="345"/>
                </a:cxn>
                <a:cxn ang="0">
                  <a:pos x="486" y="0"/>
                </a:cxn>
              </a:cxnLst>
              <a:rect l="0" t="0" r="r" b="b"/>
              <a:pathLst>
                <a:path w="974" h="911">
                  <a:moveTo>
                    <a:pt x="486" y="0"/>
                  </a:moveTo>
                  <a:lnTo>
                    <a:pt x="344" y="345"/>
                  </a:lnTo>
                  <a:lnTo>
                    <a:pt x="0" y="345"/>
                  </a:lnTo>
                  <a:lnTo>
                    <a:pt x="264" y="567"/>
                  </a:lnTo>
                  <a:lnTo>
                    <a:pt x="141" y="911"/>
                  </a:lnTo>
                  <a:lnTo>
                    <a:pt x="486" y="689"/>
                  </a:lnTo>
                  <a:lnTo>
                    <a:pt x="832" y="911"/>
                  </a:lnTo>
                  <a:lnTo>
                    <a:pt x="710" y="567"/>
                  </a:lnTo>
                  <a:lnTo>
                    <a:pt x="974" y="345"/>
                  </a:lnTo>
                  <a:lnTo>
                    <a:pt x="629" y="345"/>
                  </a:lnTo>
                  <a:lnTo>
                    <a:pt x="486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1" name="Freeform 30">
              <a:extLst>
                <a:ext uri="{FF2B5EF4-FFF2-40B4-BE49-F238E27FC236}">
                  <a16:creationId xmlns:a16="http://schemas.microsoft.com/office/drawing/2014/main" id="{352852F9-A85F-B140-BDB7-27A632C115A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49144" y="4118292"/>
              <a:ext cx="90577" cy="84169"/>
            </a:xfrm>
            <a:custGeom>
              <a:avLst/>
              <a:gdLst/>
              <a:ahLst/>
              <a:cxnLst>
                <a:cxn ang="0">
                  <a:pos x="484" y="0"/>
                </a:cxn>
                <a:cxn ang="0">
                  <a:pos x="343" y="344"/>
                </a:cxn>
                <a:cxn ang="0">
                  <a:pos x="0" y="344"/>
                </a:cxn>
                <a:cxn ang="0">
                  <a:pos x="261" y="567"/>
                </a:cxn>
                <a:cxn ang="0">
                  <a:pos x="141" y="911"/>
                </a:cxn>
                <a:cxn ang="0">
                  <a:pos x="484" y="688"/>
                </a:cxn>
                <a:cxn ang="0">
                  <a:pos x="828" y="911"/>
                </a:cxn>
                <a:cxn ang="0">
                  <a:pos x="706" y="567"/>
                </a:cxn>
                <a:cxn ang="0">
                  <a:pos x="969" y="344"/>
                </a:cxn>
                <a:cxn ang="0">
                  <a:pos x="626" y="344"/>
                </a:cxn>
                <a:cxn ang="0">
                  <a:pos x="484" y="0"/>
                </a:cxn>
              </a:cxnLst>
              <a:rect l="0" t="0" r="r" b="b"/>
              <a:pathLst>
                <a:path w="969" h="911">
                  <a:moveTo>
                    <a:pt x="484" y="0"/>
                  </a:moveTo>
                  <a:lnTo>
                    <a:pt x="343" y="344"/>
                  </a:lnTo>
                  <a:lnTo>
                    <a:pt x="0" y="344"/>
                  </a:lnTo>
                  <a:lnTo>
                    <a:pt x="261" y="567"/>
                  </a:lnTo>
                  <a:lnTo>
                    <a:pt x="141" y="911"/>
                  </a:lnTo>
                  <a:lnTo>
                    <a:pt x="484" y="688"/>
                  </a:lnTo>
                  <a:lnTo>
                    <a:pt x="828" y="911"/>
                  </a:lnTo>
                  <a:lnTo>
                    <a:pt x="706" y="567"/>
                  </a:lnTo>
                  <a:lnTo>
                    <a:pt x="969" y="344"/>
                  </a:lnTo>
                  <a:lnTo>
                    <a:pt x="626" y="344"/>
                  </a:lnTo>
                  <a:lnTo>
                    <a:pt x="484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2" name="Freeform 31">
              <a:extLst>
                <a:ext uri="{FF2B5EF4-FFF2-40B4-BE49-F238E27FC236}">
                  <a16:creationId xmlns:a16="http://schemas.microsoft.com/office/drawing/2014/main" id="{6A7D394B-3649-464A-8800-F2C8E331EC5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507777" y="4372192"/>
              <a:ext cx="90577" cy="84169"/>
            </a:xfrm>
            <a:custGeom>
              <a:avLst/>
              <a:gdLst/>
              <a:ahLst/>
              <a:cxnLst>
                <a:cxn ang="0">
                  <a:pos x="483" y="0"/>
                </a:cxn>
                <a:cxn ang="0">
                  <a:pos x="342" y="344"/>
                </a:cxn>
                <a:cxn ang="0">
                  <a:pos x="0" y="344"/>
                </a:cxn>
                <a:cxn ang="0">
                  <a:pos x="261" y="567"/>
                </a:cxn>
                <a:cxn ang="0">
                  <a:pos x="141" y="911"/>
                </a:cxn>
                <a:cxn ang="0">
                  <a:pos x="483" y="689"/>
                </a:cxn>
                <a:cxn ang="0">
                  <a:pos x="827" y="911"/>
                </a:cxn>
                <a:cxn ang="0">
                  <a:pos x="706" y="567"/>
                </a:cxn>
                <a:cxn ang="0">
                  <a:pos x="968" y="344"/>
                </a:cxn>
                <a:cxn ang="0">
                  <a:pos x="626" y="344"/>
                </a:cxn>
                <a:cxn ang="0">
                  <a:pos x="483" y="0"/>
                </a:cxn>
              </a:cxnLst>
              <a:rect l="0" t="0" r="r" b="b"/>
              <a:pathLst>
                <a:path w="968" h="911">
                  <a:moveTo>
                    <a:pt x="483" y="0"/>
                  </a:moveTo>
                  <a:lnTo>
                    <a:pt x="342" y="344"/>
                  </a:lnTo>
                  <a:lnTo>
                    <a:pt x="0" y="344"/>
                  </a:lnTo>
                  <a:lnTo>
                    <a:pt x="261" y="567"/>
                  </a:lnTo>
                  <a:lnTo>
                    <a:pt x="141" y="911"/>
                  </a:lnTo>
                  <a:lnTo>
                    <a:pt x="483" y="689"/>
                  </a:lnTo>
                  <a:lnTo>
                    <a:pt x="827" y="911"/>
                  </a:lnTo>
                  <a:lnTo>
                    <a:pt x="706" y="567"/>
                  </a:lnTo>
                  <a:lnTo>
                    <a:pt x="968" y="344"/>
                  </a:lnTo>
                  <a:lnTo>
                    <a:pt x="626" y="344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3" name="Freeform 32">
              <a:extLst>
                <a:ext uri="{FF2B5EF4-FFF2-40B4-BE49-F238E27FC236}">
                  <a16:creationId xmlns:a16="http://schemas.microsoft.com/office/drawing/2014/main" id="{4901ED79-DD5C-DD43-B19D-6B6B7A174B7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27113" y="3992875"/>
              <a:ext cx="90577" cy="84169"/>
            </a:xfrm>
            <a:custGeom>
              <a:avLst/>
              <a:gdLst/>
              <a:ahLst/>
              <a:cxnLst>
                <a:cxn ang="0">
                  <a:pos x="487" y="0"/>
                </a:cxn>
                <a:cxn ang="0">
                  <a:pos x="344" y="343"/>
                </a:cxn>
                <a:cxn ang="0">
                  <a:pos x="0" y="343"/>
                </a:cxn>
                <a:cxn ang="0">
                  <a:pos x="263" y="564"/>
                </a:cxn>
                <a:cxn ang="0">
                  <a:pos x="141" y="905"/>
                </a:cxn>
                <a:cxn ang="0">
                  <a:pos x="487" y="684"/>
                </a:cxn>
                <a:cxn ang="0">
                  <a:pos x="831" y="905"/>
                </a:cxn>
                <a:cxn ang="0">
                  <a:pos x="709" y="564"/>
                </a:cxn>
                <a:cxn ang="0">
                  <a:pos x="973" y="343"/>
                </a:cxn>
                <a:cxn ang="0">
                  <a:pos x="628" y="343"/>
                </a:cxn>
                <a:cxn ang="0">
                  <a:pos x="487" y="0"/>
                </a:cxn>
              </a:cxnLst>
              <a:rect l="0" t="0" r="r" b="b"/>
              <a:pathLst>
                <a:path w="973" h="905">
                  <a:moveTo>
                    <a:pt x="487" y="0"/>
                  </a:moveTo>
                  <a:lnTo>
                    <a:pt x="344" y="343"/>
                  </a:lnTo>
                  <a:lnTo>
                    <a:pt x="0" y="343"/>
                  </a:lnTo>
                  <a:lnTo>
                    <a:pt x="263" y="564"/>
                  </a:lnTo>
                  <a:lnTo>
                    <a:pt x="141" y="905"/>
                  </a:lnTo>
                  <a:lnTo>
                    <a:pt x="487" y="684"/>
                  </a:lnTo>
                  <a:lnTo>
                    <a:pt x="831" y="905"/>
                  </a:lnTo>
                  <a:lnTo>
                    <a:pt x="709" y="564"/>
                  </a:lnTo>
                  <a:lnTo>
                    <a:pt x="973" y="343"/>
                  </a:lnTo>
                  <a:lnTo>
                    <a:pt x="628" y="343"/>
                  </a:lnTo>
                  <a:lnTo>
                    <a:pt x="487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4" name="Freeform 33">
              <a:extLst>
                <a:ext uri="{FF2B5EF4-FFF2-40B4-BE49-F238E27FC236}">
                  <a16:creationId xmlns:a16="http://schemas.microsoft.com/office/drawing/2014/main" id="{EF148EBC-A2DA-544B-A288-0DDC828C8DD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642946" y="3895886"/>
              <a:ext cx="90577" cy="84169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346" y="344"/>
                </a:cxn>
                <a:cxn ang="0">
                  <a:pos x="0" y="344"/>
                </a:cxn>
                <a:cxn ang="0">
                  <a:pos x="264" y="565"/>
                </a:cxn>
                <a:cxn ang="0">
                  <a:pos x="143" y="909"/>
                </a:cxn>
                <a:cxn ang="0">
                  <a:pos x="488" y="687"/>
                </a:cxn>
                <a:cxn ang="0">
                  <a:pos x="834" y="909"/>
                </a:cxn>
                <a:cxn ang="0">
                  <a:pos x="712" y="565"/>
                </a:cxn>
                <a:cxn ang="0">
                  <a:pos x="976" y="344"/>
                </a:cxn>
                <a:cxn ang="0">
                  <a:pos x="631" y="344"/>
                </a:cxn>
                <a:cxn ang="0">
                  <a:pos x="488" y="0"/>
                </a:cxn>
              </a:cxnLst>
              <a:rect l="0" t="0" r="r" b="b"/>
              <a:pathLst>
                <a:path w="976" h="909">
                  <a:moveTo>
                    <a:pt x="488" y="0"/>
                  </a:moveTo>
                  <a:lnTo>
                    <a:pt x="346" y="344"/>
                  </a:lnTo>
                  <a:lnTo>
                    <a:pt x="0" y="344"/>
                  </a:lnTo>
                  <a:lnTo>
                    <a:pt x="264" y="565"/>
                  </a:lnTo>
                  <a:lnTo>
                    <a:pt x="143" y="909"/>
                  </a:lnTo>
                  <a:lnTo>
                    <a:pt x="488" y="687"/>
                  </a:lnTo>
                  <a:lnTo>
                    <a:pt x="834" y="909"/>
                  </a:lnTo>
                  <a:lnTo>
                    <a:pt x="712" y="565"/>
                  </a:lnTo>
                  <a:lnTo>
                    <a:pt x="976" y="344"/>
                  </a:lnTo>
                  <a:lnTo>
                    <a:pt x="631" y="344"/>
                  </a:lnTo>
                  <a:lnTo>
                    <a:pt x="488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5" name="Freeform 34">
              <a:extLst>
                <a:ext uri="{FF2B5EF4-FFF2-40B4-BE49-F238E27FC236}">
                  <a16:creationId xmlns:a16="http://schemas.microsoft.com/office/drawing/2014/main" id="{7D13466F-12A5-CA49-908A-6EBE3C4C60A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27113" y="4246775"/>
              <a:ext cx="90577" cy="85841"/>
            </a:xfrm>
            <a:custGeom>
              <a:avLst/>
              <a:gdLst/>
              <a:ahLst/>
              <a:cxnLst>
                <a:cxn ang="0">
                  <a:pos x="487" y="0"/>
                </a:cxn>
                <a:cxn ang="0">
                  <a:pos x="344" y="344"/>
                </a:cxn>
                <a:cxn ang="0">
                  <a:pos x="0" y="344"/>
                </a:cxn>
                <a:cxn ang="0">
                  <a:pos x="264" y="567"/>
                </a:cxn>
                <a:cxn ang="0">
                  <a:pos x="141" y="911"/>
                </a:cxn>
                <a:cxn ang="0">
                  <a:pos x="487" y="689"/>
                </a:cxn>
                <a:cxn ang="0">
                  <a:pos x="832" y="911"/>
                </a:cxn>
                <a:cxn ang="0">
                  <a:pos x="711" y="567"/>
                </a:cxn>
                <a:cxn ang="0">
                  <a:pos x="975" y="344"/>
                </a:cxn>
                <a:cxn ang="0">
                  <a:pos x="629" y="344"/>
                </a:cxn>
                <a:cxn ang="0">
                  <a:pos x="487" y="0"/>
                </a:cxn>
              </a:cxnLst>
              <a:rect l="0" t="0" r="r" b="b"/>
              <a:pathLst>
                <a:path w="975" h="911">
                  <a:moveTo>
                    <a:pt x="487" y="0"/>
                  </a:moveTo>
                  <a:lnTo>
                    <a:pt x="344" y="344"/>
                  </a:lnTo>
                  <a:lnTo>
                    <a:pt x="0" y="344"/>
                  </a:lnTo>
                  <a:lnTo>
                    <a:pt x="264" y="567"/>
                  </a:lnTo>
                  <a:lnTo>
                    <a:pt x="141" y="911"/>
                  </a:lnTo>
                  <a:lnTo>
                    <a:pt x="487" y="689"/>
                  </a:lnTo>
                  <a:lnTo>
                    <a:pt x="832" y="911"/>
                  </a:lnTo>
                  <a:lnTo>
                    <a:pt x="711" y="567"/>
                  </a:lnTo>
                  <a:lnTo>
                    <a:pt x="975" y="344"/>
                  </a:lnTo>
                  <a:lnTo>
                    <a:pt x="629" y="344"/>
                  </a:lnTo>
                  <a:lnTo>
                    <a:pt x="487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6" name="Freeform 35">
              <a:extLst>
                <a:ext uri="{FF2B5EF4-FFF2-40B4-BE49-F238E27FC236}">
                  <a16:creationId xmlns:a16="http://schemas.microsoft.com/office/drawing/2014/main" id="{1DE569C5-0801-F149-A01E-053197ECDC8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76231" y="4337354"/>
              <a:ext cx="90577" cy="84169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346" y="343"/>
                </a:cxn>
                <a:cxn ang="0">
                  <a:pos x="0" y="343"/>
                </a:cxn>
                <a:cxn ang="0">
                  <a:pos x="264" y="564"/>
                </a:cxn>
                <a:cxn ang="0">
                  <a:pos x="142" y="905"/>
                </a:cxn>
                <a:cxn ang="0">
                  <a:pos x="488" y="684"/>
                </a:cxn>
                <a:cxn ang="0">
                  <a:pos x="834" y="905"/>
                </a:cxn>
                <a:cxn ang="0">
                  <a:pos x="712" y="564"/>
                </a:cxn>
                <a:cxn ang="0">
                  <a:pos x="976" y="343"/>
                </a:cxn>
                <a:cxn ang="0">
                  <a:pos x="630" y="343"/>
                </a:cxn>
                <a:cxn ang="0">
                  <a:pos x="488" y="0"/>
                </a:cxn>
              </a:cxnLst>
              <a:rect l="0" t="0" r="r" b="b"/>
              <a:pathLst>
                <a:path w="976" h="905">
                  <a:moveTo>
                    <a:pt x="488" y="0"/>
                  </a:moveTo>
                  <a:lnTo>
                    <a:pt x="346" y="343"/>
                  </a:lnTo>
                  <a:lnTo>
                    <a:pt x="0" y="343"/>
                  </a:lnTo>
                  <a:lnTo>
                    <a:pt x="264" y="564"/>
                  </a:lnTo>
                  <a:lnTo>
                    <a:pt x="142" y="905"/>
                  </a:lnTo>
                  <a:lnTo>
                    <a:pt x="488" y="684"/>
                  </a:lnTo>
                  <a:lnTo>
                    <a:pt x="834" y="905"/>
                  </a:lnTo>
                  <a:lnTo>
                    <a:pt x="712" y="564"/>
                  </a:lnTo>
                  <a:lnTo>
                    <a:pt x="976" y="343"/>
                  </a:lnTo>
                  <a:lnTo>
                    <a:pt x="630" y="343"/>
                  </a:lnTo>
                  <a:lnTo>
                    <a:pt x="488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7" name="Freeform 36">
              <a:extLst>
                <a:ext uri="{FF2B5EF4-FFF2-40B4-BE49-F238E27FC236}">
                  <a16:creationId xmlns:a16="http://schemas.microsoft.com/office/drawing/2014/main" id="{64C3BDF9-F023-6744-8299-9D2C1E859F6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639601" y="4337354"/>
              <a:ext cx="91971" cy="84169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346" y="343"/>
                </a:cxn>
                <a:cxn ang="0">
                  <a:pos x="0" y="343"/>
                </a:cxn>
                <a:cxn ang="0">
                  <a:pos x="264" y="564"/>
                </a:cxn>
                <a:cxn ang="0">
                  <a:pos x="143" y="906"/>
                </a:cxn>
                <a:cxn ang="0">
                  <a:pos x="488" y="685"/>
                </a:cxn>
                <a:cxn ang="0">
                  <a:pos x="834" y="906"/>
                </a:cxn>
                <a:cxn ang="0">
                  <a:pos x="712" y="564"/>
                </a:cxn>
                <a:cxn ang="0">
                  <a:pos x="976" y="343"/>
                </a:cxn>
                <a:cxn ang="0">
                  <a:pos x="631" y="343"/>
                </a:cxn>
                <a:cxn ang="0">
                  <a:pos x="488" y="0"/>
                </a:cxn>
              </a:cxnLst>
              <a:rect l="0" t="0" r="r" b="b"/>
              <a:pathLst>
                <a:path w="976" h="906">
                  <a:moveTo>
                    <a:pt x="488" y="0"/>
                  </a:moveTo>
                  <a:lnTo>
                    <a:pt x="346" y="343"/>
                  </a:lnTo>
                  <a:lnTo>
                    <a:pt x="0" y="343"/>
                  </a:lnTo>
                  <a:lnTo>
                    <a:pt x="264" y="564"/>
                  </a:lnTo>
                  <a:lnTo>
                    <a:pt x="143" y="906"/>
                  </a:lnTo>
                  <a:lnTo>
                    <a:pt x="488" y="685"/>
                  </a:lnTo>
                  <a:lnTo>
                    <a:pt x="834" y="906"/>
                  </a:lnTo>
                  <a:lnTo>
                    <a:pt x="712" y="564"/>
                  </a:lnTo>
                  <a:lnTo>
                    <a:pt x="976" y="343"/>
                  </a:lnTo>
                  <a:lnTo>
                    <a:pt x="631" y="343"/>
                  </a:lnTo>
                  <a:lnTo>
                    <a:pt x="488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8" name="Freeform 37">
              <a:extLst>
                <a:ext uri="{FF2B5EF4-FFF2-40B4-BE49-F238E27FC236}">
                  <a16:creationId xmlns:a16="http://schemas.microsoft.com/office/drawing/2014/main" id="{4A587B9D-77F5-B64E-BA13-D463D49406D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92064" y="3991203"/>
              <a:ext cx="90577" cy="84169"/>
            </a:xfrm>
            <a:custGeom>
              <a:avLst/>
              <a:gdLst/>
              <a:ahLst/>
              <a:cxnLst>
                <a:cxn ang="0">
                  <a:pos x="483" y="0"/>
                </a:cxn>
                <a:cxn ang="0">
                  <a:pos x="342" y="341"/>
                </a:cxn>
                <a:cxn ang="0">
                  <a:pos x="0" y="341"/>
                </a:cxn>
                <a:cxn ang="0">
                  <a:pos x="261" y="562"/>
                </a:cxn>
                <a:cxn ang="0">
                  <a:pos x="141" y="904"/>
                </a:cxn>
                <a:cxn ang="0">
                  <a:pos x="483" y="683"/>
                </a:cxn>
                <a:cxn ang="0">
                  <a:pos x="826" y="904"/>
                </a:cxn>
                <a:cxn ang="0">
                  <a:pos x="704" y="562"/>
                </a:cxn>
                <a:cxn ang="0">
                  <a:pos x="967" y="341"/>
                </a:cxn>
                <a:cxn ang="0">
                  <a:pos x="624" y="341"/>
                </a:cxn>
                <a:cxn ang="0">
                  <a:pos x="483" y="0"/>
                </a:cxn>
              </a:cxnLst>
              <a:rect l="0" t="0" r="r" b="b"/>
              <a:pathLst>
                <a:path w="967" h="904">
                  <a:moveTo>
                    <a:pt x="483" y="0"/>
                  </a:moveTo>
                  <a:lnTo>
                    <a:pt x="342" y="341"/>
                  </a:lnTo>
                  <a:lnTo>
                    <a:pt x="0" y="341"/>
                  </a:lnTo>
                  <a:lnTo>
                    <a:pt x="261" y="562"/>
                  </a:lnTo>
                  <a:lnTo>
                    <a:pt x="141" y="904"/>
                  </a:lnTo>
                  <a:lnTo>
                    <a:pt x="483" y="683"/>
                  </a:lnTo>
                  <a:lnTo>
                    <a:pt x="826" y="904"/>
                  </a:lnTo>
                  <a:lnTo>
                    <a:pt x="704" y="562"/>
                  </a:lnTo>
                  <a:lnTo>
                    <a:pt x="967" y="341"/>
                  </a:lnTo>
                  <a:lnTo>
                    <a:pt x="624" y="341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9" name="Freeform 38">
              <a:extLst>
                <a:ext uri="{FF2B5EF4-FFF2-40B4-BE49-F238E27FC236}">
                  <a16:creationId xmlns:a16="http://schemas.microsoft.com/office/drawing/2014/main" id="{AD25EFB7-4426-0047-861C-7BC634B2EFC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76231" y="3895886"/>
              <a:ext cx="90577" cy="84169"/>
            </a:xfrm>
            <a:custGeom>
              <a:avLst/>
              <a:gdLst/>
              <a:ahLst/>
              <a:cxnLst>
                <a:cxn ang="0">
                  <a:pos x="487" y="0"/>
                </a:cxn>
                <a:cxn ang="0">
                  <a:pos x="344" y="344"/>
                </a:cxn>
                <a:cxn ang="0">
                  <a:pos x="0" y="344"/>
                </a:cxn>
                <a:cxn ang="0">
                  <a:pos x="264" y="565"/>
                </a:cxn>
                <a:cxn ang="0">
                  <a:pos x="141" y="909"/>
                </a:cxn>
                <a:cxn ang="0">
                  <a:pos x="487" y="687"/>
                </a:cxn>
                <a:cxn ang="0">
                  <a:pos x="832" y="909"/>
                </a:cxn>
                <a:cxn ang="0">
                  <a:pos x="711" y="565"/>
                </a:cxn>
                <a:cxn ang="0">
                  <a:pos x="975" y="344"/>
                </a:cxn>
                <a:cxn ang="0">
                  <a:pos x="629" y="344"/>
                </a:cxn>
                <a:cxn ang="0">
                  <a:pos x="487" y="0"/>
                </a:cxn>
              </a:cxnLst>
              <a:rect l="0" t="0" r="r" b="b"/>
              <a:pathLst>
                <a:path w="975" h="909">
                  <a:moveTo>
                    <a:pt x="487" y="0"/>
                  </a:moveTo>
                  <a:lnTo>
                    <a:pt x="344" y="344"/>
                  </a:lnTo>
                  <a:lnTo>
                    <a:pt x="0" y="344"/>
                  </a:lnTo>
                  <a:lnTo>
                    <a:pt x="264" y="565"/>
                  </a:lnTo>
                  <a:lnTo>
                    <a:pt x="141" y="909"/>
                  </a:lnTo>
                  <a:lnTo>
                    <a:pt x="487" y="687"/>
                  </a:lnTo>
                  <a:lnTo>
                    <a:pt x="832" y="909"/>
                  </a:lnTo>
                  <a:lnTo>
                    <a:pt x="711" y="565"/>
                  </a:lnTo>
                  <a:lnTo>
                    <a:pt x="975" y="344"/>
                  </a:lnTo>
                  <a:lnTo>
                    <a:pt x="629" y="344"/>
                  </a:lnTo>
                  <a:lnTo>
                    <a:pt x="487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</p:grpSp>
      <p:sp>
        <p:nvSpPr>
          <p:cNvPr id="20" name="Rectangle 39">
            <a:extLst>
              <a:ext uri="{FF2B5EF4-FFF2-40B4-BE49-F238E27FC236}">
                <a16:creationId xmlns:a16="http://schemas.microsoft.com/office/drawing/2014/main" id="{D48202FE-6F51-5E46-B135-212AA58421B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07670" y="629995"/>
            <a:ext cx="400050" cy="15398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de-DE" sz="1000" b="1" i="1" dirty="0">
                <a:solidFill>
                  <a:srgbClr val="F0F8FF"/>
                </a:solidFill>
              </a:rPr>
              <a:t>CAPRI</a:t>
            </a:r>
            <a:endParaRPr lang="en-GB" altLang="de-DE" dirty="0">
              <a:solidFill>
                <a:srgbClr val="F0F8FF"/>
              </a:solidFill>
            </a:endParaRP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591CFDCE-186B-9546-8E8E-935D44886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699" y="404664"/>
            <a:ext cx="1658938" cy="64293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81456987-8A5C-0B48-82AA-9390613FF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128" y="404665"/>
            <a:ext cx="649287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6749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C374-49CD-4580-89C0-D5D5289EBF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C98E-0005-4D7D-82A0-4730487EDD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702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C374-49CD-4580-89C0-D5D5289EBF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C98E-0005-4D7D-82A0-4730487EDD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351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C374-49CD-4580-89C0-D5D5289EBF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C98E-0005-4D7D-82A0-4730487EDD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72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C374-49CD-4580-89C0-D5D5289EBF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C98E-0005-4D7D-82A0-4730487EDD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48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C374-49CD-4580-89C0-D5D5289EBF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C98E-0005-4D7D-82A0-4730487EDD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101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C374-49CD-4580-89C0-D5D5289EBF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C98E-0005-4D7D-82A0-4730487EDD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920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C374-49CD-4580-89C0-D5D5289EBF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C98E-0005-4D7D-82A0-4730487EDD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681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1C374-49CD-4580-89C0-D5D5289EBF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AC98E-0005-4D7D-82A0-4730487EDD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218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B47860EA-5F04-E349-80F0-2BAC060F072D}"/>
              </a:ext>
            </a:extLst>
          </p:cNvPr>
          <p:cNvSpPr/>
          <p:nvPr/>
        </p:nvSpPr>
        <p:spPr>
          <a:xfrm>
            <a:off x="0" y="0"/>
            <a:ext cx="9144000" cy="1510747"/>
          </a:xfrm>
          <a:prstGeom prst="rect">
            <a:avLst/>
          </a:prstGeom>
          <a:solidFill>
            <a:srgbClr val="29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90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1C374-49CD-4580-89C0-D5D5289EBF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AC98E-0005-4D7D-82A0-4730487EDDE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465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DCEBFA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png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Document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9.png"/><Relationship Id="rId4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454CE-3EAF-40BF-9C0E-AAD4E79DD1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/>
              <a:t>GDP </a:t>
            </a:r>
            <a:r>
              <a:rPr lang="de-DE" b="1" dirty="0" err="1"/>
              <a:t>Changes</a:t>
            </a:r>
            <a:endParaRPr lang="en-US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9A75E2-EFA8-43C4-A656-3FDEC67C35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Davit </a:t>
            </a:r>
            <a:r>
              <a:rPr lang="de-DE" dirty="0" err="1"/>
              <a:t>Stepanyan</a:t>
            </a:r>
            <a:r>
              <a:rPr lang="de-DE" dirty="0"/>
              <a:t> / Davide Pignotti</a:t>
            </a:r>
          </a:p>
          <a:p>
            <a:r>
              <a:rPr lang="de-DE" dirty="0"/>
              <a:t>Thünen Institute </a:t>
            </a:r>
            <a:r>
              <a:rPr lang="de-DE" dirty="0" err="1"/>
              <a:t>of</a:t>
            </a:r>
            <a:r>
              <a:rPr lang="de-DE" dirty="0"/>
              <a:t> Farm Economics</a:t>
            </a:r>
          </a:p>
          <a:p>
            <a:endParaRPr lang="de-D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638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7B53D-EBC3-4AA1-9B86-250FCB354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Scenario Definition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2E6964E-EC44-4F79-BACF-EC5161BA4F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0" y="1562470"/>
            <a:ext cx="9076260" cy="4891596"/>
          </a:xfr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E4162FF-2856-4D9A-AFAC-9CE3F00B0D24}"/>
              </a:ext>
            </a:extLst>
          </p:cNvPr>
          <p:cNvCxnSpPr/>
          <p:nvPr/>
        </p:nvCxnSpPr>
        <p:spPr>
          <a:xfrm>
            <a:off x="1882066" y="4181383"/>
            <a:ext cx="532660" cy="33735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D626B16-6D16-493D-A775-87076EB7D2B9}"/>
              </a:ext>
            </a:extLst>
          </p:cNvPr>
          <p:cNvCxnSpPr>
            <a:cxnSpLocks/>
          </p:cNvCxnSpPr>
          <p:nvPr/>
        </p:nvCxnSpPr>
        <p:spPr>
          <a:xfrm flipH="1" flipV="1">
            <a:off x="5683188" y="2806823"/>
            <a:ext cx="699857" cy="16719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3171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F3AFA-4B54-4DAE-98F8-6B1AA6165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Scenario Definition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4A812C5-4F5C-4DBA-B16E-9AD79C08AD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13" y="1563926"/>
            <a:ext cx="8046774" cy="5294074"/>
          </a:xfrm>
        </p:spPr>
      </p:pic>
    </p:spTree>
    <p:extLst>
      <p:ext uri="{BB962C8B-B14F-4D97-AF65-F5344CB8AC3E}">
        <p14:creationId xmlns:p14="http://schemas.microsoft.com/office/powerpoint/2010/main" val="3881842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76500-66AE-4DA1-B6E1-227820DCB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Scenario Definition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9C67360-BC60-42EA-91C5-0592397A86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52" y="1565756"/>
            <a:ext cx="7763695" cy="529224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C63FD02-0EBA-4C62-BE00-FBCD41B44B86}"/>
              </a:ext>
            </a:extLst>
          </p:cNvPr>
          <p:cNvSpPr/>
          <p:nvPr/>
        </p:nvSpPr>
        <p:spPr>
          <a:xfrm>
            <a:off x="3275862" y="4083729"/>
            <a:ext cx="514905" cy="2574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9284C78-07EA-4A64-870E-875C76D70663}"/>
              </a:ext>
            </a:extLst>
          </p:cNvPr>
          <p:cNvSpPr/>
          <p:nvPr/>
        </p:nvSpPr>
        <p:spPr>
          <a:xfrm>
            <a:off x="5309261" y="4083729"/>
            <a:ext cx="310305" cy="2574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2FD7468-DD78-40C5-BFD2-112EF5CBADFC}"/>
              </a:ext>
            </a:extLst>
          </p:cNvPr>
          <p:cNvCxnSpPr/>
          <p:nvPr/>
        </p:nvCxnSpPr>
        <p:spPr>
          <a:xfrm flipH="1">
            <a:off x="4660777" y="6125592"/>
            <a:ext cx="292963" cy="4261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2B6E36B-7730-4CD2-A1E4-8B671973E7A0}"/>
              </a:ext>
            </a:extLst>
          </p:cNvPr>
          <p:cNvSpPr txBox="1"/>
          <p:nvPr/>
        </p:nvSpPr>
        <p:spPr>
          <a:xfrm>
            <a:off x="4807258" y="5859262"/>
            <a:ext cx="63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1.</a:t>
            </a:r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1CF14CB-DD5B-473A-97E8-FB1C16FE6C4F}"/>
              </a:ext>
            </a:extLst>
          </p:cNvPr>
          <p:cNvCxnSpPr>
            <a:cxnSpLocks/>
          </p:cNvCxnSpPr>
          <p:nvPr/>
        </p:nvCxnSpPr>
        <p:spPr>
          <a:xfrm>
            <a:off x="3275862" y="6043928"/>
            <a:ext cx="257453" cy="5077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1AAE85D-D158-4E76-97D7-D472E5F9989B}"/>
              </a:ext>
            </a:extLst>
          </p:cNvPr>
          <p:cNvSpPr txBox="1"/>
          <p:nvPr/>
        </p:nvSpPr>
        <p:spPr>
          <a:xfrm>
            <a:off x="3151160" y="5737648"/>
            <a:ext cx="639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40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CFA9E-32AE-4056-8192-471C9718D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Scenario Definition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8F17CBB-D4B8-4AB1-8A92-C0349E5EF5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698" y="1459465"/>
            <a:ext cx="7572652" cy="5304417"/>
          </a:xfr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7C6DE7B0-39A8-431E-B4B8-8A620C61AB54}"/>
              </a:ext>
            </a:extLst>
          </p:cNvPr>
          <p:cNvSpPr/>
          <p:nvPr/>
        </p:nvSpPr>
        <p:spPr>
          <a:xfrm>
            <a:off x="1029809" y="5774472"/>
            <a:ext cx="1065320" cy="4705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53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EC8BA-2E35-4268-85B6-170606349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Exercise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1078E3-2321-4566-987E-2056A14310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Run a </a:t>
            </a:r>
            <a:r>
              <a:rPr lang="de-DE" dirty="0" err="1"/>
              <a:t>scenario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considers</a:t>
            </a:r>
            <a:r>
              <a:rPr lang="de-DE" dirty="0"/>
              <a:t> a 50 % </a:t>
            </a:r>
            <a:r>
              <a:rPr lang="de-DE" dirty="0" err="1"/>
              <a:t>decrease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GDP in Germany</a:t>
            </a:r>
          </a:p>
          <a:p>
            <a:r>
              <a:rPr lang="de-DE" dirty="0"/>
              <a:t>Open ..\</a:t>
            </a:r>
            <a:r>
              <a:rPr lang="de-DE" dirty="0" err="1"/>
              <a:t>gams</a:t>
            </a:r>
            <a:r>
              <a:rPr lang="de-DE" dirty="0"/>
              <a:t>\arm\</a:t>
            </a:r>
            <a:r>
              <a:rPr lang="de-DE" dirty="0" err="1"/>
              <a:t>market_model.gms</a:t>
            </a:r>
            <a:r>
              <a:rPr lang="de-DE" dirty="0"/>
              <a:t> and find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equation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GDP</a:t>
            </a:r>
          </a:p>
          <a:p>
            <a:r>
              <a:rPr lang="de-DE" dirty="0" err="1"/>
              <a:t>Answer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questions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following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  <a:p>
            <a:r>
              <a:rPr lang="de-DE" dirty="0" err="1"/>
              <a:t>Compare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answers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expectations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2362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C1A5A-3C47-467A-90EB-953C9A57D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Exercise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5DA91-9440-49CB-BA79-564DDD1D5F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137" y="1825624"/>
            <a:ext cx="8386353" cy="4662261"/>
          </a:xfrm>
        </p:spPr>
        <p:txBody>
          <a:bodyPr>
            <a:normAutofit fontScale="70000" lnSpcReduction="2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human consumption (1000 t)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 primary agricultural output in Germany changes by ___%.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largest change in human consumption (1000 t) of agricultural products in Germany occurs for ______ products and amounts to ___%.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domestic market use of biodiesel and bioethanol in Germany decreases/increases by ____% and ____% yielding producer prices to decrease/increase by ___% and ___%, respectively. 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exports of fresh milk products from Germany decreases/increases by ___ %. Explain the driving forces of this change.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agricultural activity showing the largest change in Germany is_________, with a +/- ____%. </a:t>
            </a:r>
            <a:b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total agricultural income (Mio €) in Germany increases/decreases by______.(absolute value)</a:t>
            </a:r>
            <a:b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Now let´s have a look at welfare indicators. In CAPRI the consumer´s welfare is measured in Money metrics, which can be broadly understood as a measurement for changes in the purchasing power of the consumer.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Money metric (Mio €) in Germany in absolute values decreases/increases by _______. Overall the total welfare (Mio €) increases/decreases by _______. Explain the reasons.  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Now look at the same indicators in France (in absolute values; Mio €): Agricultural income +/-_______, money metric +/-_______ and total welfare +/-_______. Compare them with Germany. 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667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C1A5A-3C47-467A-90EB-953C9A57D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Exercise</a:t>
            </a:r>
            <a:r>
              <a:rPr lang="de-DE" dirty="0"/>
              <a:t> –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hints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5DA91-9440-49CB-BA79-564DDD1D5F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45920"/>
            <a:ext cx="7886700" cy="5078178"/>
          </a:xfrm>
        </p:spPr>
        <p:txBody>
          <a:bodyPr>
            <a:normAutofit fontScale="55000" lnSpcReduction="2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human consumption (1000 t)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 primary agricultural output in Germany changes by ____%.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(Markets &gt; Product balances, detailed)</a:t>
            </a:r>
            <a:endParaRPr lang="de-DE" sz="2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largest percentage change in human consumption (1000 t) of agricultural products in Germany occurs for ______ products and amounts to ___%.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(Markets &gt; Product balances, detailed)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domestic market use of biodiesel and bioethanol in Germany decreases/increases by ____% and ____% yielding producer prices to decrease/increase by ___% and ___%, respectively.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(Markets &gt; Product balances, detailed);  (Prices &gt; Prices)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exports of fresh milk products from Germany decreases/increases by ___ %. Explain the driving forces of this change.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(Markets &gt; Product balances, detailed)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agricultural activity showing the largest percentage change in income in Germany is_________, with a +/- ____%. </a:t>
            </a:r>
            <a:b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(Farm &gt; Supply details) </a:t>
            </a:r>
            <a:b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total agricultural income (Mio €) in Germany increases/decreases by_______ (absolute value).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(Welfare &gt; Welfare overview)</a:t>
            </a:r>
            <a:b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Now let´s have a look at welfare indicators. In CAPRI the consumer´s welfare is measured in Money metrics, which can be broadly understood as a measurement for changes in the purchasing power of the consumer.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Money metric (Mio €) in Germany in absolute values decreases/increases by _______. Overall the total welfare (Mio €) increases/decreases by _______. Explain the reasons.  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(Welfare &gt; Welfare overview)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Now look at the same indicators in France (in absolute values; Mio €): Agricultural income +/-_______, money metric +/-_______ and total welfare +/-_______. Compare them with Germany. </a:t>
            </a:r>
            <a:r>
              <a:rPr lang="en-US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(Welfare &gt; Welfare overview)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14439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41F65-D993-43AA-8365-859D1F6F4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5840"/>
            <a:ext cx="7886700" cy="1325563"/>
          </a:xfrm>
        </p:spPr>
        <p:txBody>
          <a:bodyPr/>
          <a:lstStyle/>
          <a:p>
            <a:r>
              <a:rPr lang="de-DE" dirty="0" err="1"/>
              <a:t>Economic</a:t>
            </a:r>
            <a:r>
              <a:rPr lang="de-DE" dirty="0"/>
              <a:t> Background</a:t>
            </a:r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F1F36B3-200A-46CF-93CF-D79DDDECAC4D}"/>
              </a:ext>
            </a:extLst>
          </p:cNvPr>
          <p:cNvCxnSpPr>
            <a:cxnSpLocks/>
          </p:cNvCxnSpPr>
          <p:nvPr/>
        </p:nvCxnSpPr>
        <p:spPr>
          <a:xfrm flipV="1">
            <a:off x="1695635" y="2920754"/>
            <a:ext cx="0" cy="1855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7BA1116-EC6A-49FC-99CB-1F31E8ABFE58}"/>
              </a:ext>
            </a:extLst>
          </p:cNvPr>
          <p:cNvCxnSpPr>
            <a:cxnSpLocks/>
          </p:cNvCxnSpPr>
          <p:nvPr/>
        </p:nvCxnSpPr>
        <p:spPr>
          <a:xfrm flipV="1">
            <a:off x="1695635" y="4776187"/>
            <a:ext cx="165864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78C369B-7532-4E4D-8275-B0A0FF5C0E03}"/>
              </a:ext>
            </a:extLst>
          </p:cNvPr>
          <p:cNvCxnSpPr>
            <a:cxnSpLocks/>
          </p:cNvCxnSpPr>
          <p:nvPr/>
        </p:nvCxnSpPr>
        <p:spPr>
          <a:xfrm flipV="1">
            <a:off x="3747856" y="2920753"/>
            <a:ext cx="0" cy="1855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7742214-9303-489B-9E8B-0DF4E7AB615A}"/>
              </a:ext>
            </a:extLst>
          </p:cNvPr>
          <p:cNvCxnSpPr>
            <a:cxnSpLocks/>
          </p:cNvCxnSpPr>
          <p:nvPr/>
        </p:nvCxnSpPr>
        <p:spPr>
          <a:xfrm flipV="1">
            <a:off x="3747856" y="4776186"/>
            <a:ext cx="165864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77C4E62-9760-49B0-A710-1AD01BEC67F5}"/>
              </a:ext>
            </a:extLst>
          </p:cNvPr>
          <p:cNvCxnSpPr>
            <a:cxnSpLocks/>
          </p:cNvCxnSpPr>
          <p:nvPr/>
        </p:nvCxnSpPr>
        <p:spPr>
          <a:xfrm flipV="1">
            <a:off x="5800077" y="2920753"/>
            <a:ext cx="0" cy="1855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64B073C-413A-48B7-B722-9C5F10E4AFEC}"/>
              </a:ext>
            </a:extLst>
          </p:cNvPr>
          <p:cNvCxnSpPr>
            <a:cxnSpLocks/>
          </p:cNvCxnSpPr>
          <p:nvPr/>
        </p:nvCxnSpPr>
        <p:spPr>
          <a:xfrm flipV="1">
            <a:off x="5800077" y="4776186"/>
            <a:ext cx="165864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428069B-E38F-44DC-8780-1B7444B618B5}"/>
              </a:ext>
            </a:extLst>
          </p:cNvPr>
          <p:cNvSpPr txBox="1"/>
          <p:nvPr/>
        </p:nvSpPr>
        <p:spPr>
          <a:xfrm>
            <a:off x="3858094" y="2551421"/>
            <a:ext cx="1438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World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DE2AA0-D04E-45D7-831C-DA7389DD0324}"/>
              </a:ext>
            </a:extLst>
          </p:cNvPr>
          <p:cNvSpPr txBox="1"/>
          <p:nvPr/>
        </p:nvSpPr>
        <p:spPr>
          <a:xfrm>
            <a:off x="1805872" y="2551421"/>
            <a:ext cx="1438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Country A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9AB787-A3EF-438A-8A65-E9B221E567DA}"/>
              </a:ext>
            </a:extLst>
          </p:cNvPr>
          <p:cNvSpPr txBox="1"/>
          <p:nvPr/>
        </p:nvSpPr>
        <p:spPr>
          <a:xfrm>
            <a:off x="5910314" y="2551421"/>
            <a:ext cx="1438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Country B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CFC8E2-9AC2-4BEE-9AD7-F98D1CEB0DA0}"/>
              </a:ext>
            </a:extLst>
          </p:cNvPr>
          <p:cNvSpPr txBox="1"/>
          <p:nvPr/>
        </p:nvSpPr>
        <p:spPr>
          <a:xfrm>
            <a:off x="1273363" y="2857118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P</a:t>
            </a:r>
            <a:endParaRPr lang="en-US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0B282B-2606-46D4-A568-C7B255494448}"/>
              </a:ext>
            </a:extLst>
          </p:cNvPr>
          <p:cNvSpPr txBox="1"/>
          <p:nvPr/>
        </p:nvSpPr>
        <p:spPr>
          <a:xfrm>
            <a:off x="3354277" y="2857119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P</a:t>
            </a:r>
            <a:endParaRPr lang="en-US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0DB508-333B-4096-9D38-0C6BCED27533}"/>
              </a:ext>
            </a:extLst>
          </p:cNvPr>
          <p:cNvSpPr txBox="1"/>
          <p:nvPr/>
        </p:nvSpPr>
        <p:spPr>
          <a:xfrm>
            <a:off x="5464207" y="2857120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P</a:t>
            </a:r>
            <a:endParaRPr lang="en-US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1BA950-03E8-4AA0-99DB-A887F67B0A24}"/>
              </a:ext>
            </a:extLst>
          </p:cNvPr>
          <p:cNvSpPr txBox="1"/>
          <p:nvPr/>
        </p:nvSpPr>
        <p:spPr>
          <a:xfrm>
            <a:off x="3105221" y="4866440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Q</a:t>
            </a:r>
            <a:endParaRPr lang="en-US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118220-CC50-40EA-A2D1-8AFDE5A8C77E}"/>
              </a:ext>
            </a:extLst>
          </p:cNvPr>
          <p:cNvSpPr txBox="1"/>
          <p:nvPr/>
        </p:nvSpPr>
        <p:spPr>
          <a:xfrm>
            <a:off x="7196037" y="4866439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Q</a:t>
            </a:r>
            <a:endParaRPr lang="en-US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5F419DA-96DC-4942-A494-ABDCA011B30B}"/>
              </a:ext>
            </a:extLst>
          </p:cNvPr>
          <p:cNvSpPr txBox="1"/>
          <p:nvPr/>
        </p:nvSpPr>
        <p:spPr>
          <a:xfrm>
            <a:off x="5159315" y="4866440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Q</a:t>
            </a:r>
            <a:endParaRPr lang="en-US" sz="14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EA4B7AB-C9D5-4CB0-A573-6D6607378B37}"/>
              </a:ext>
            </a:extLst>
          </p:cNvPr>
          <p:cNvCxnSpPr>
            <a:cxnSpLocks/>
          </p:cNvCxnSpPr>
          <p:nvPr/>
        </p:nvCxnSpPr>
        <p:spPr>
          <a:xfrm flipV="1">
            <a:off x="3748289" y="3389506"/>
            <a:ext cx="919196" cy="10382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8BED265-F600-4346-8D24-AB82984DE09F}"/>
              </a:ext>
            </a:extLst>
          </p:cNvPr>
          <p:cNvCxnSpPr>
            <a:cxnSpLocks/>
          </p:cNvCxnSpPr>
          <p:nvPr/>
        </p:nvCxnSpPr>
        <p:spPr>
          <a:xfrm>
            <a:off x="3743238" y="3389506"/>
            <a:ext cx="1026447" cy="1015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A6F3B61-6FA5-405B-A7A4-D77918880E02}"/>
              </a:ext>
            </a:extLst>
          </p:cNvPr>
          <p:cNvSpPr txBox="1"/>
          <p:nvPr/>
        </p:nvSpPr>
        <p:spPr>
          <a:xfrm>
            <a:off x="4485816" y="3043776"/>
            <a:ext cx="450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XS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6343F2-A958-4A3B-A154-1BBFB724E12B}"/>
              </a:ext>
            </a:extLst>
          </p:cNvPr>
          <p:cNvSpPr txBox="1"/>
          <p:nvPr/>
        </p:nvSpPr>
        <p:spPr>
          <a:xfrm>
            <a:off x="4618935" y="4378156"/>
            <a:ext cx="44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ID</a:t>
            </a:r>
            <a:endParaRPr lang="en-US" sz="1400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3C5F8E9-0640-48BB-86E8-B2CEF9C1376C}"/>
              </a:ext>
            </a:extLst>
          </p:cNvPr>
          <p:cNvCxnSpPr>
            <a:cxnSpLocks/>
          </p:cNvCxnSpPr>
          <p:nvPr/>
        </p:nvCxnSpPr>
        <p:spPr>
          <a:xfrm flipV="1">
            <a:off x="2100006" y="3091654"/>
            <a:ext cx="1074167" cy="16845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DF1CECB-6E92-4602-8A60-3B94ABF4464B}"/>
              </a:ext>
            </a:extLst>
          </p:cNvPr>
          <p:cNvCxnSpPr>
            <a:cxnSpLocks/>
          </p:cNvCxnSpPr>
          <p:nvPr/>
        </p:nvCxnSpPr>
        <p:spPr>
          <a:xfrm>
            <a:off x="1872952" y="3238129"/>
            <a:ext cx="903913" cy="1538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6A15371-536D-406F-84D6-A808180DA00C}"/>
              </a:ext>
            </a:extLst>
          </p:cNvPr>
          <p:cNvCxnSpPr>
            <a:cxnSpLocks/>
          </p:cNvCxnSpPr>
          <p:nvPr/>
        </p:nvCxnSpPr>
        <p:spPr>
          <a:xfrm flipV="1">
            <a:off x="5858730" y="3042825"/>
            <a:ext cx="408891" cy="1660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C35015F-1E04-4E97-AD1E-7418D08A42B4}"/>
              </a:ext>
            </a:extLst>
          </p:cNvPr>
          <p:cNvCxnSpPr>
            <a:cxnSpLocks/>
          </p:cNvCxnSpPr>
          <p:nvPr/>
        </p:nvCxnSpPr>
        <p:spPr>
          <a:xfrm>
            <a:off x="5984456" y="3238129"/>
            <a:ext cx="931784" cy="1538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30FCCE0-AA68-46BB-857B-E13DBC83F183}"/>
              </a:ext>
            </a:extLst>
          </p:cNvPr>
          <p:cNvCxnSpPr/>
          <p:nvPr/>
        </p:nvCxnSpPr>
        <p:spPr>
          <a:xfrm>
            <a:off x="1683745" y="3897299"/>
            <a:ext cx="5664738" cy="28116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49BFF35B-3BD0-46AB-8B70-0B4BD343AF3F}"/>
              </a:ext>
            </a:extLst>
          </p:cNvPr>
          <p:cNvSpPr txBox="1"/>
          <p:nvPr/>
        </p:nvSpPr>
        <p:spPr>
          <a:xfrm>
            <a:off x="1270844" y="3696052"/>
            <a:ext cx="3619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solidFill>
                  <a:srgbClr val="0070C0"/>
                </a:solidFill>
              </a:rPr>
              <a:t>P</a:t>
            </a:r>
            <a:r>
              <a:rPr lang="de-DE" sz="1100" baseline="-25000" dirty="0">
                <a:solidFill>
                  <a:srgbClr val="0070C0"/>
                </a:solidFill>
              </a:rPr>
              <a:t>1</a:t>
            </a:r>
            <a:endParaRPr lang="en-US" sz="1100" baseline="-25000" dirty="0">
              <a:solidFill>
                <a:srgbClr val="0070C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D634D2D-E850-4F83-ACB8-91DFD83650E1}"/>
              </a:ext>
            </a:extLst>
          </p:cNvPr>
          <p:cNvSpPr txBox="1"/>
          <p:nvPr/>
        </p:nvSpPr>
        <p:spPr>
          <a:xfrm>
            <a:off x="2762418" y="2920753"/>
            <a:ext cx="277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S</a:t>
            </a:r>
            <a:endParaRPr lang="en-US" sz="14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3199D3F-1211-40C2-A27C-D7E007032063}"/>
              </a:ext>
            </a:extLst>
          </p:cNvPr>
          <p:cNvSpPr txBox="1"/>
          <p:nvPr/>
        </p:nvSpPr>
        <p:spPr>
          <a:xfrm>
            <a:off x="6279241" y="2920753"/>
            <a:ext cx="277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S</a:t>
            </a:r>
            <a:endParaRPr lang="en-US" sz="14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3EBD642-3926-45AB-981A-36966BDD195C}"/>
              </a:ext>
            </a:extLst>
          </p:cNvPr>
          <p:cNvSpPr txBox="1"/>
          <p:nvPr/>
        </p:nvSpPr>
        <p:spPr>
          <a:xfrm>
            <a:off x="2614701" y="4252384"/>
            <a:ext cx="277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D</a:t>
            </a:r>
            <a:endParaRPr lang="en-US" sz="14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AD5329D-D831-4FDF-BA28-816536D2FA48}"/>
              </a:ext>
            </a:extLst>
          </p:cNvPr>
          <p:cNvSpPr txBox="1"/>
          <p:nvPr/>
        </p:nvSpPr>
        <p:spPr>
          <a:xfrm>
            <a:off x="6777438" y="4252384"/>
            <a:ext cx="277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D</a:t>
            </a:r>
            <a:endParaRPr lang="en-US" sz="1400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2B4A13A-E043-443F-9495-5BC665F91614}"/>
              </a:ext>
            </a:extLst>
          </p:cNvPr>
          <p:cNvCxnSpPr/>
          <p:nvPr/>
        </p:nvCxnSpPr>
        <p:spPr>
          <a:xfrm>
            <a:off x="2254928" y="3911357"/>
            <a:ext cx="0" cy="864829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900D219-1268-4DBB-850F-DC95E7EA8A76}"/>
              </a:ext>
            </a:extLst>
          </p:cNvPr>
          <p:cNvCxnSpPr/>
          <p:nvPr/>
        </p:nvCxnSpPr>
        <p:spPr>
          <a:xfrm>
            <a:off x="2656324" y="3911357"/>
            <a:ext cx="0" cy="864829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E7799B03-CF21-493C-9130-103D51467B7E}"/>
                  </a:ext>
                </a:extLst>
              </p:cNvPr>
              <p:cNvSpPr txBox="1"/>
              <p:nvPr/>
            </p:nvSpPr>
            <p:spPr>
              <a:xfrm>
                <a:off x="2192628" y="4791916"/>
                <a:ext cx="114523" cy="263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1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</m:oMath>
                  </m:oMathPara>
                </a14:m>
                <a:endParaRPr lang="en-US" sz="11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E7799B03-CF21-493C-9130-103D51467B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2628" y="4791916"/>
                <a:ext cx="114523" cy="263662"/>
              </a:xfrm>
              <a:prstGeom prst="rect">
                <a:avLst/>
              </a:prstGeom>
              <a:blipFill>
                <a:blip r:embed="rId2"/>
                <a:stretch>
                  <a:fillRect l="-5556" r="-144444" b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91BC3ED0-E1D8-418A-BC57-95CBC3FD2E65}"/>
                  </a:ext>
                </a:extLst>
              </p:cNvPr>
              <p:cNvSpPr txBox="1"/>
              <p:nvPr/>
            </p:nvSpPr>
            <p:spPr>
              <a:xfrm>
                <a:off x="2564014" y="4800794"/>
                <a:ext cx="304892" cy="265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1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p>
                      </m:sSubSup>
                    </m:oMath>
                  </m:oMathPara>
                </a14:m>
                <a:endParaRPr lang="en-US" sz="11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91BC3ED0-E1D8-418A-BC57-95CBC3FD2E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4014" y="4800794"/>
                <a:ext cx="304892" cy="2656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CA7D7E5-318B-4D7B-8227-F399532C9D1B}"/>
              </a:ext>
            </a:extLst>
          </p:cNvPr>
          <p:cNvCxnSpPr/>
          <p:nvPr/>
        </p:nvCxnSpPr>
        <p:spPr>
          <a:xfrm>
            <a:off x="6063175" y="3911357"/>
            <a:ext cx="0" cy="864829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C334D91-A095-4216-AE62-5C2DA64D2C31}"/>
              </a:ext>
            </a:extLst>
          </p:cNvPr>
          <p:cNvCxnSpPr/>
          <p:nvPr/>
        </p:nvCxnSpPr>
        <p:spPr>
          <a:xfrm>
            <a:off x="6392616" y="3933920"/>
            <a:ext cx="0" cy="864829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04F15A2-90C2-409F-A06A-E82D2ECE3335}"/>
                  </a:ext>
                </a:extLst>
              </p:cNvPr>
              <p:cNvSpPr txBox="1"/>
              <p:nvPr/>
            </p:nvSpPr>
            <p:spPr>
              <a:xfrm>
                <a:off x="6179600" y="4776186"/>
                <a:ext cx="194138" cy="263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1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</m:oMath>
                  </m:oMathPara>
                </a14:m>
                <a:endParaRPr lang="en-US" sz="11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04F15A2-90C2-409F-A06A-E82D2ECE33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600" y="4776186"/>
                <a:ext cx="194138" cy="263662"/>
              </a:xfrm>
              <a:prstGeom prst="rect">
                <a:avLst/>
              </a:prstGeom>
              <a:blipFill>
                <a:blip r:embed="rId4"/>
                <a:stretch>
                  <a:fillRect r="-5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9D38685-0392-4643-AF91-64F732AFE0FA}"/>
                  </a:ext>
                </a:extLst>
              </p:cNvPr>
              <p:cNvSpPr txBox="1"/>
              <p:nvPr/>
            </p:nvSpPr>
            <p:spPr>
              <a:xfrm>
                <a:off x="5954931" y="4774339"/>
                <a:ext cx="199459" cy="265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1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p>
                      </m:sSubSup>
                    </m:oMath>
                  </m:oMathPara>
                </a14:m>
                <a:endParaRPr lang="en-US" sz="11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9D38685-0392-4643-AF91-64F732AFE0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931" y="4774339"/>
                <a:ext cx="199459" cy="265650"/>
              </a:xfrm>
              <a:prstGeom prst="rect">
                <a:avLst/>
              </a:prstGeom>
              <a:blipFill>
                <a:blip r:embed="rId5"/>
                <a:stretch>
                  <a:fillRect r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4C095D0-6BC4-4363-A394-17545613CFA0}"/>
              </a:ext>
            </a:extLst>
          </p:cNvPr>
          <p:cNvCxnSpPr>
            <a:cxnSpLocks/>
          </p:cNvCxnSpPr>
          <p:nvPr/>
        </p:nvCxnSpPr>
        <p:spPr>
          <a:xfrm>
            <a:off x="1679678" y="3453414"/>
            <a:ext cx="789997" cy="132277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8C8BEDC-4FB4-4468-952F-DBCB3F2B8827}"/>
              </a:ext>
            </a:extLst>
          </p:cNvPr>
          <p:cNvCxnSpPr/>
          <p:nvPr/>
        </p:nvCxnSpPr>
        <p:spPr>
          <a:xfrm>
            <a:off x="1695197" y="4096305"/>
            <a:ext cx="5664738" cy="28116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D0AE436C-ED8A-4407-A549-9FECBCEB8002}"/>
              </a:ext>
            </a:extLst>
          </p:cNvPr>
          <p:cNvSpPr txBox="1"/>
          <p:nvPr/>
        </p:nvSpPr>
        <p:spPr>
          <a:xfrm>
            <a:off x="1270844" y="3952483"/>
            <a:ext cx="3619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solidFill>
                  <a:schemeClr val="accent2">
                    <a:lumMod val="75000"/>
                  </a:schemeClr>
                </a:solidFill>
              </a:rPr>
              <a:t>P</a:t>
            </a:r>
            <a:r>
              <a:rPr lang="de-DE" sz="1100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sz="1100" baseline="-250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73A55A8-9AC1-4453-8FA6-B5A185ACF607}"/>
              </a:ext>
            </a:extLst>
          </p:cNvPr>
          <p:cNvCxnSpPr/>
          <p:nvPr/>
        </p:nvCxnSpPr>
        <p:spPr>
          <a:xfrm>
            <a:off x="2056920" y="4083288"/>
            <a:ext cx="0" cy="691051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132B35B-E6B3-42A2-A851-DFB578EEB190}"/>
              </a:ext>
            </a:extLst>
          </p:cNvPr>
          <p:cNvCxnSpPr/>
          <p:nvPr/>
        </p:nvCxnSpPr>
        <p:spPr>
          <a:xfrm>
            <a:off x="2524956" y="4100865"/>
            <a:ext cx="0" cy="691051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FDB71D02-280C-4BC8-93A1-9940F30AE56F}"/>
              </a:ext>
            </a:extLst>
          </p:cNvPr>
          <p:cNvCxnSpPr/>
          <p:nvPr/>
        </p:nvCxnSpPr>
        <p:spPr>
          <a:xfrm>
            <a:off x="5984456" y="4100865"/>
            <a:ext cx="0" cy="691051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D560DCF2-8FAB-47CB-93EA-F6BB05037C62}"/>
              </a:ext>
            </a:extLst>
          </p:cNvPr>
          <p:cNvCxnSpPr>
            <a:cxnSpLocks/>
          </p:cNvCxnSpPr>
          <p:nvPr/>
        </p:nvCxnSpPr>
        <p:spPr>
          <a:xfrm>
            <a:off x="6494738" y="4124421"/>
            <a:ext cx="0" cy="649918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E6A4682F-444E-4EF5-9B00-2A5864F52647}"/>
                  </a:ext>
                </a:extLst>
              </p:cNvPr>
              <p:cNvSpPr txBox="1"/>
              <p:nvPr/>
            </p:nvSpPr>
            <p:spPr>
              <a:xfrm>
                <a:off x="1892263" y="4784512"/>
                <a:ext cx="114523" cy="263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</m:oMath>
                  </m:oMathPara>
                </a14:m>
                <a:endParaRPr lang="en-US" sz="11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E6A4682F-444E-4EF5-9B00-2A5864F526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2263" y="4784512"/>
                <a:ext cx="114523" cy="263983"/>
              </a:xfrm>
              <a:prstGeom prst="rect">
                <a:avLst/>
              </a:prstGeom>
              <a:blipFill>
                <a:blip r:embed="rId6"/>
                <a:stretch>
                  <a:fillRect r="-136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0BCE8688-B570-479C-8C00-BDB2C8F7DA4F}"/>
                  </a:ext>
                </a:extLst>
              </p:cNvPr>
              <p:cNvSpPr txBox="1"/>
              <p:nvPr/>
            </p:nvSpPr>
            <p:spPr>
              <a:xfrm>
                <a:off x="2409829" y="4798370"/>
                <a:ext cx="114523" cy="266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10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de-DE" sz="11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p>
                      </m:sSubSup>
                    </m:oMath>
                  </m:oMathPara>
                </a14:m>
                <a:endParaRPr lang="en-US" sz="11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0BCE8688-B570-479C-8C00-BDB2C8F7DA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829" y="4798370"/>
                <a:ext cx="114523" cy="266035"/>
              </a:xfrm>
              <a:prstGeom prst="rect">
                <a:avLst/>
              </a:prstGeom>
              <a:blipFill>
                <a:blip r:embed="rId7"/>
                <a:stretch>
                  <a:fillRect r="-1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4E38D59-A98B-48E1-BF8B-FDD5C3A6CF34}"/>
                  </a:ext>
                </a:extLst>
              </p:cNvPr>
              <p:cNvSpPr txBox="1"/>
              <p:nvPr/>
            </p:nvSpPr>
            <p:spPr>
              <a:xfrm>
                <a:off x="6412484" y="4777108"/>
                <a:ext cx="114523" cy="263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</m:oMath>
                  </m:oMathPara>
                </a14:m>
                <a:endParaRPr lang="en-US" sz="11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4E38D59-A98B-48E1-BF8B-FDD5C3A6CF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2484" y="4777108"/>
                <a:ext cx="114523" cy="263983"/>
              </a:xfrm>
              <a:prstGeom prst="rect">
                <a:avLst/>
              </a:prstGeom>
              <a:blipFill>
                <a:blip r:embed="rId6"/>
                <a:stretch>
                  <a:fillRect l="-5263" r="-131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005ADA48-0316-430B-943E-9011CB88C44E}"/>
                  </a:ext>
                </a:extLst>
              </p:cNvPr>
              <p:cNvSpPr txBox="1"/>
              <p:nvPr/>
            </p:nvSpPr>
            <p:spPr>
              <a:xfrm>
                <a:off x="5793704" y="4773213"/>
                <a:ext cx="114523" cy="266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10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de-DE" sz="11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p>
                      </m:sSubSup>
                    </m:oMath>
                  </m:oMathPara>
                </a14:m>
                <a:endParaRPr lang="en-US" sz="11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005ADA48-0316-430B-943E-9011CB88C4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3704" y="4773213"/>
                <a:ext cx="114523" cy="266035"/>
              </a:xfrm>
              <a:prstGeom prst="rect">
                <a:avLst/>
              </a:prstGeom>
              <a:blipFill>
                <a:blip r:embed="rId7"/>
                <a:stretch>
                  <a:fillRect r="-1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6274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30" grpId="0"/>
      <p:bldP spid="31" grpId="0"/>
      <p:bldP spid="42" grpId="0"/>
      <p:bldP spid="43" grpId="0"/>
      <p:bldP spid="44" grpId="0"/>
      <p:bldP spid="45" grpId="0"/>
      <p:bldP spid="46" grpId="0"/>
      <p:bldP spid="50" grpId="0"/>
      <p:bldP spid="51" grpId="0"/>
      <p:bldP spid="54" grpId="0"/>
      <p:bldP spid="55" grpId="0"/>
      <p:bldP spid="60" grpId="0"/>
      <p:bldP spid="67" grpId="0"/>
      <p:bldP spid="68" grpId="0"/>
      <p:bldP spid="69" grpId="0"/>
      <p:bldP spid="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41F65-D993-43AA-8365-859D1F6F4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5840"/>
            <a:ext cx="7886700" cy="1325563"/>
          </a:xfrm>
        </p:spPr>
        <p:txBody>
          <a:bodyPr/>
          <a:lstStyle/>
          <a:p>
            <a:r>
              <a:rPr lang="de-DE" dirty="0" err="1"/>
              <a:t>Economic</a:t>
            </a:r>
            <a:r>
              <a:rPr lang="de-DE" dirty="0"/>
              <a:t>  Background</a:t>
            </a:r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F1F36B3-200A-46CF-93CF-D79DDDECAC4D}"/>
              </a:ext>
            </a:extLst>
          </p:cNvPr>
          <p:cNvCxnSpPr>
            <a:cxnSpLocks/>
          </p:cNvCxnSpPr>
          <p:nvPr/>
        </p:nvCxnSpPr>
        <p:spPr>
          <a:xfrm flipV="1">
            <a:off x="1695635" y="2920754"/>
            <a:ext cx="0" cy="1855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7BA1116-EC6A-49FC-99CB-1F31E8ABFE58}"/>
              </a:ext>
            </a:extLst>
          </p:cNvPr>
          <p:cNvCxnSpPr>
            <a:cxnSpLocks/>
          </p:cNvCxnSpPr>
          <p:nvPr/>
        </p:nvCxnSpPr>
        <p:spPr>
          <a:xfrm flipV="1">
            <a:off x="1695635" y="4776187"/>
            <a:ext cx="165864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78C369B-7532-4E4D-8275-B0A0FF5C0E03}"/>
              </a:ext>
            </a:extLst>
          </p:cNvPr>
          <p:cNvCxnSpPr>
            <a:cxnSpLocks/>
          </p:cNvCxnSpPr>
          <p:nvPr/>
        </p:nvCxnSpPr>
        <p:spPr>
          <a:xfrm flipV="1">
            <a:off x="3747856" y="2920753"/>
            <a:ext cx="0" cy="1855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7742214-9303-489B-9E8B-0DF4E7AB615A}"/>
              </a:ext>
            </a:extLst>
          </p:cNvPr>
          <p:cNvCxnSpPr>
            <a:cxnSpLocks/>
          </p:cNvCxnSpPr>
          <p:nvPr/>
        </p:nvCxnSpPr>
        <p:spPr>
          <a:xfrm flipV="1">
            <a:off x="3747856" y="4776186"/>
            <a:ext cx="165864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77C4E62-9760-49B0-A710-1AD01BEC67F5}"/>
              </a:ext>
            </a:extLst>
          </p:cNvPr>
          <p:cNvCxnSpPr>
            <a:cxnSpLocks/>
          </p:cNvCxnSpPr>
          <p:nvPr/>
        </p:nvCxnSpPr>
        <p:spPr>
          <a:xfrm flipV="1">
            <a:off x="5800077" y="2920753"/>
            <a:ext cx="0" cy="1855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64B073C-413A-48B7-B722-9C5F10E4AFEC}"/>
              </a:ext>
            </a:extLst>
          </p:cNvPr>
          <p:cNvCxnSpPr>
            <a:cxnSpLocks/>
          </p:cNvCxnSpPr>
          <p:nvPr/>
        </p:nvCxnSpPr>
        <p:spPr>
          <a:xfrm flipV="1">
            <a:off x="5800077" y="4776186"/>
            <a:ext cx="165864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428069B-E38F-44DC-8780-1B7444B618B5}"/>
              </a:ext>
            </a:extLst>
          </p:cNvPr>
          <p:cNvSpPr txBox="1"/>
          <p:nvPr/>
        </p:nvSpPr>
        <p:spPr>
          <a:xfrm>
            <a:off x="3858094" y="2551421"/>
            <a:ext cx="1438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World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DE2AA0-D04E-45D7-831C-DA7389DD0324}"/>
              </a:ext>
            </a:extLst>
          </p:cNvPr>
          <p:cNvSpPr txBox="1"/>
          <p:nvPr/>
        </p:nvSpPr>
        <p:spPr>
          <a:xfrm>
            <a:off x="1805872" y="2551421"/>
            <a:ext cx="1438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Country A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9AB787-A3EF-438A-8A65-E9B221E567DA}"/>
              </a:ext>
            </a:extLst>
          </p:cNvPr>
          <p:cNvSpPr txBox="1"/>
          <p:nvPr/>
        </p:nvSpPr>
        <p:spPr>
          <a:xfrm>
            <a:off x="5910314" y="2551421"/>
            <a:ext cx="1438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Country B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CFC8E2-9AC2-4BEE-9AD7-F98D1CEB0DA0}"/>
              </a:ext>
            </a:extLst>
          </p:cNvPr>
          <p:cNvSpPr txBox="1"/>
          <p:nvPr/>
        </p:nvSpPr>
        <p:spPr>
          <a:xfrm>
            <a:off x="1273363" y="2857118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P</a:t>
            </a:r>
            <a:endParaRPr lang="en-US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0B282B-2606-46D4-A568-C7B255494448}"/>
              </a:ext>
            </a:extLst>
          </p:cNvPr>
          <p:cNvSpPr txBox="1"/>
          <p:nvPr/>
        </p:nvSpPr>
        <p:spPr>
          <a:xfrm>
            <a:off x="3354277" y="2857119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P</a:t>
            </a:r>
            <a:endParaRPr lang="en-US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0DB508-333B-4096-9D38-0C6BCED27533}"/>
              </a:ext>
            </a:extLst>
          </p:cNvPr>
          <p:cNvSpPr txBox="1"/>
          <p:nvPr/>
        </p:nvSpPr>
        <p:spPr>
          <a:xfrm>
            <a:off x="5464207" y="2857120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P</a:t>
            </a:r>
            <a:endParaRPr lang="en-US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1BA950-03E8-4AA0-99DB-A887F67B0A24}"/>
              </a:ext>
            </a:extLst>
          </p:cNvPr>
          <p:cNvSpPr txBox="1"/>
          <p:nvPr/>
        </p:nvSpPr>
        <p:spPr>
          <a:xfrm>
            <a:off x="3105221" y="4866440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Q</a:t>
            </a:r>
            <a:endParaRPr lang="en-US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118220-CC50-40EA-A2D1-8AFDE5A8C77E}"/>
              </a:ext>
            </a:extLst>
          </p:cNvPr>
          <p:cNvSpPr txBox="1"/>
          <p:nvPr/>
        </p:nvSpPr>
        <p:spPr>
          <a:xfrm>
            <a:off x="7196037" y="4866439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Q</a:t>
            </a:r>
            <a:endParaRPr lang="en-US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5F419DA-96DC-4942-A494-ABDCA011B30B}"/>
              </a:ext>
            </a:extLst>
          </p:cNvPr>
          <p:cNvSpPr txBox="1"/>
          <p:nvPr/>
        </p:nvSpPr>
        <p:spPr>
          <a:xfrm>
            <a:off x="5159315" y="4866440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Q</a:t>
            </a:r>
            <a:endParaRPr lang="en-US" sz="14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EA4B7AB-C9D5-4CB0-A573-6D6607378B37}"/>
              </a:ext>
            </a:extLst>
          </p:cNvPr>
          <p:cNvCxnSpPr>
            <a:cxnSpLocks/>
          </p:cNvCxnSpPr>
          <p:nvPr/>
        </p:nvCxnSpPr>
        <p:spPr>
          <a:xfrm flipV="1">
            <a:off x="3747855" y="3414792"/>
            <a:ext cx="954008" cy="11118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8BED265-F600-4346-8D24-AB82984DE09F}"/>
              </a:ext>
            </a:extLst>
          </p:cNvPr>
          <p:cNvCxnSpPr>
            <a:cxnSpLocks/>
          </p:cNvCxnSpPr>
          <p:nvPr/>
        </p:nvCxnSpPr>
        <p:spPr>
          <a:xfrm>
            <a:off x="3743238" y="3389506"/>
            <a:ext cx="1026447" cy="1015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A6F3B61-6FA5-405B-A7A4-D77918880E02}"/>
              </a:ext>
            </a:extLst>
          </p:cNvPr>
          <p:cNvSpPr txBox="1"/>
          <p:nvPr/>
        </p:nvSpPr>
        <p:spPr>
          <a:xfrm>
            <a:off x="4485816" y="3043776"/>
            <a:ext cx="450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XS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6343F2-A958-4A3B-A154-1BBFB724E12B}"/>
              </a:ext>
            </a:extLst>
          </p:cNvPr>
          <p:cNvSpPr txBox="1"/>
          <p:nvPr/>
        </p:nvSpPr>
        <p:spPr>
          <a:xfrm>
            <a:off x="4618935" y="4378156"/>
            <a:ext cx="440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ID</a:t>
            </a:r>
            <a:endParaRPr lang="en-US" sz="1400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3C5F8E9-0640-48BB-86E8-B2CEF9C1376C}"/>
              </a:ext>
            </a:extLst>
          </p:cNvPr>
          <p:cNvCxnSpPr>
            <a:cxnSpLocks/>
          </p:cNvCxnSpPr>
          <p:nvPr/>
        </p:nvCxnSpPr>
        <p:spPr>
          <a:xfrm flipV="1">
            <a:off x="2100006" y="3091654"/>
            <a:ext cx="1074167" cy="16845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DF1CECB-6E92-4602-8A60-3B94ABF4464B}"/>
              </a:ext>
            </a:extLst>
          </p:cNvPr>
          <p:cNvCxnSpPr>
            <a:cxnSpLocks/>
          </p:cNvCxnSpPr>
          <p:nvPr/>
        </p:nvCxnSpPr>
        <p:spPr>
          <a:xfrm>
            <a:off x="1872952" y="3238129"/>
            <a:ext cx="903913" cy="1538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6A15371-536D-406F-84D6-A808180DA00C}"/>
              </a:ext>
            </a:extLst>
          </p:cNvPr>
          <p:cNvCxnSpPr>
            <a:cxnSpLocks/>
          </p:cNvCxnSpPr>
          <p:nvPr/>
        </p:nvCxnSpPr>
        <p:spPr>
          <a:xfrm flipV="1">
            <a:off x="5858730" y="3042825"/>
            <a:ext cx="408891" cy="1660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C35015F-1E04-4E97-AD1E-7418D08A42B4}"/>
              </a:ext>
            </a:extLst>
          </p:cNvPr>
          <p:cNvCxnSpPr>
            <a:cxnSpLocks/>
          </p:cNvCxnSpPr>
          <p:nvPr/>
        </p:nvCxnSpPr>
        <p:spPr>
          <a:xfrm>
            <a:off x="5984456" y="3238129"/>
            <a:ext cx="931784" cy="1538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30FCCE0-AA68-46BB-857B-E13DBC83F183}"/>
              </a:ext>
            </a:extLst>
          </p:cNvPr>
          <p:cNvCxnSpPr/>
          <p:nvPr/>
        </p:nvCxnSpPr>
        <p:spPr>
          <a:xfrm>
            <a:off x="1683745" y="3897299"/>
            <a:ext cx="5664738" cy="28116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49BFF35B-3BD0-46AB-8B70-0B4BD343AF3F}"/>
              </a:ext>
            </a:extLst>
          </p:cNvPr>
          <p:cNvSpPr txBox="1"/>
          <p:nvPr/>
        </p:nvSpPr>
        <p:spPr>
          <a:xfrm>
            <a:off x="1270844" y="3696052"/>
            <a:ext cx="3619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solidFill>
                  <a:srgbClr val="0070C0"/>
                </a:solidFill>
              </a:rPr>
              <a:t>P</a:t>
            </a:r>
            <a:r>
              <a:rPr lang="de-DE" sz="1100" baseline="-25000" dirty="0">
                <a:solidFill>
                  <a:srgbClr val="0070C0"/>
                </a:solidFill>
              </a:rPr>
              <a:t>1</a:t>
            </a:r>
            <a:endParaRPr lang="en-US" sz="1100" baseline="-25000" dirty="0">
              <a:solidFill>
                <a:srgbClr val="0070C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D634D2D-E850-4F83-ACB8-91DFD83650E1}"/>
              </a:ext>
            </a:extLst>
          </p:cNvPr>
          <p:cNvSpPr txBox="1"/>
          <p:nvPr/>
        </p:nvSpPr>
        <p:spPr>
          <a:xfrm>
            <a:off x="2762418" y="2920753"/>
            <a:ext cx="277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S</a:t>
            </a:r>
            <a:endParaRPr lang="en-US" sz="14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3199D3F-1211-40C2-A27C-D7E007032063}"/>
              </a:ext>
            </a:extLst>
          </p:cNvPr>
          <p:cNvSpPr txBox="1"/>
          <p:nvPr/>
        </p:nvSpPr>
        <p:spPr>
          <a:xfrm>
            <a:off x="6279241" y="2920753"/>
            <a:ext cx="277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S</a:t>
            </a:r>
            <a:endParaRPr lang="en-US" sz="14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3EBD642-3926-45AB-981A-36966BDD195C}"/>
              </a:ext>
            </a:extLst>
          </p:cNvPr>
          <p:cNvSpPr txBox="1"/>
          <p:nvPr/>
        </p:nvSpPr>
        <p:spPr>
          <a:xfrm>
            <a:off x="2614701" y="4252384"/>
            <a:ext cx="277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D</a:t>
            </a:r>
            <a:endParaRPr lang="en-US" sz="14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AD5329D-D831-4FDF-BA28-816536D2FA48}"/>
              </a:ext>
            </a:extLst>
          </p:cNvPr>
          <p:cNvSpPr txBox="1"/>
          <p:nvPr/>
        </p:nvSpPr>
        <p:spPr>
          <a:xfrm>
            <a:off x="6777438" y="4252384"/>
            <a:ext cx="2776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D</a:t>
            </a:r>
            <a:endParaRPr lang="en-US" sz="1400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2B4A13A-E043-443F-9495-5BC665F91614}"/>
              </a:ext>
            </a:extLst>
          </p:cNvPr>
          <p:cNvCxnSpPr/>
          <p:nvPr/>
        </p:nvCxnSpPr>
        <p:spPr>
          <a:xfrm>
            <a:off x="2254928" y="3911357"/>
            <a:ext cx="0" cy="864829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900D219-1268-4DBB-850F-DC95E7EA8A76}"/>
              </a:ext>
            </a:extLst>
          </p:cNvPr>
          <p:cNvCxnSpPr/>
          <p:nvPr/>
        </p:nvCxnSpPr>
        <p:spPr>
          <a:xfrm>
            <a:off x="2656324" y="3911357"/>
            <a:ext cx="0" cy="864829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E7799B03-CF21-493C-9130-103D51467B7E}"/>
                  </a:ext>
                </a:extLst>
              </p:cNvPr>
              <p:cNvSpPr txBox="1"/>
              <p:nvPr/>
            </p:nvSpPr>
            <p:spPr>
              <a:xfrm>
                <a:off x="2192628" y="4791916"/>
                <a:ext cx="114523" cy="263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1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</m:oMath>
                  </m:oMathPara>
                </a14:m>
                <a:endParaRPr lang="en-US" sz="11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E7799B03-CF21-493C-9130-103D51467B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2628" y="4791916"/>
                <a:ext cx="114523" cy="263662"/>
              </a:xfrm>
              <a:prstGeom prst="rect">
                <a:avLst/>
              </a:prstGeom>
              <a:blipFill>
                <a:blip r:embed="rId2"/>
                <a:stretch>
                  <a:fillRect l="-5556" r="-144444" b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91BC3ED0-E1D8-418A-BC57-95CBC3FD2E65}"/>
                  </a:ext>
                </a:extLst>
              </p:cNvPr>
              <p:cNvSpPr txBox="1"/>
              <p:nvPr/>
            </p:nvSpPr>
            <p:spPr>
              <a:xfrm>
                <a:off x="2564014" y="4800794"/>
                <a:ext cx="304892" cy="265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1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p>
                      </m:sSubSup>
                    </m:oMath>
                  </m:oMathPara>
                </a14:m>
                <a:endParaRPr lang="en-US" sz="11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91BC3ED0-E1D8-418A-BC57-95CBC3FD2E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4014" y="4800794"/>
                <a:ext cx="304892" cy="2656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CA7D7E5-318B-4D7B-8227-F399532C9D1B}"/>
              </a:ext>
            </a:extLst>
          </p:cNvPr>
          <p:cNvCxnSpPr/>
          <p:nvPr/>
        </p:nvCxnSpPr>
        <p:spPr>
          <a:xfrm>
            <a:off x="6063175" y="3911357"/>
            <a:ext cx="0" cy="864829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C334D91-A095-4216-AE62-5C2DA64D2C31}"/>
              </a:ext>
            </a:extLst>
          </p:cNvPr>
          <p:cNvCxnSpPr/>
          <p:nvPr/>
        </p:nvCxnSpPr>
        <p:spPr>
          <a:xfrm>
            <a:off x="6392616" y="3933920"/>
            <a:ext cx="0" cy="864829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04F15A2-90C2-409F-A06A-E82D2ECE3335}"/>
                  </a:ext>
                </a:extLst>
              </p:cNvPr>
              <p:cNvSpPr txBox="1"/>
              <p:nvPr/>
            </p:nvSpPr>
            <p:spPr>
              <a:xfrm>
                <a:off x="6179600" y="4776186"/>
                <a:ext cx="194138" cy="263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1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</m:oMath>
                  </m:oMathPara>
                </a14:m>
                <a:endParaRPr lang="en-US" sz="11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504F15A2-90C2-409F-A06A-E82D2ECE33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9600" y="4776186"/>
                <a:ext cx="194138" cy="263662"/>
              </a:xfrm>
              <a:prstGeom prst="rect">
                <a:avLst/>
              </a:prstGeom>
              <a:blipFill>
                <a:blip r:embed="rId4"/>
                <a:stretch>
                  <a:fillRect r="-5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9D38685-0392-4643-AF91-64F732AFE0FA}"/>
                  </a:ext>
                </a:extLst>
              </p:cNvPr>
              <p:cNvSpPr txBox="1"/>
              <p:nvPr/>
            </p:nvSpPr>
            <p:spPr>
              <a:xfrm>
                <a:off x="5954931" y="4774339"/>
                <a:ext cx="199459" cy="265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1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de-DE" sz="11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p>
                      </m:sSubSup>
                    </m:oMath>
                  </m:oMathPara>
                </a14:m>
                <a:endParaRPr lang="en-US" sz="11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79D38685-0392-4643-AF91-64F732AFE0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931" y="4774339"/>
                <a:ext cx="199459" cy="265650"/>
              </a:xfrm>
              <a:prstGeom prst="rect">
                <a:avLst/>
              </a:prstGeom>
              <a:blipFill>
                <a:blip r:embed="rId5"/>
                <a:stretch>
                  <a:fillRect r="-45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4C095D0-6BC4-4363-A394-17545613CFA0}"/>
              </a:ext>
            </a:extLst>
          </p:cNvPr>
          <p:cNvCxnSpPr>
            <a:cxnSpLocks/>
          </p:cNvCxnSpPr>
          <p:nvPr/>
        </p:nvCxnSpPr>
        <p:spPr>
          <a:xfrm>
            <a:off x="1679678" y="3453414"/>
            <a:ext cx="789997" cy="132277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8C8BEDC-4FB4-4468-952F-DBCB3F2B8827}"/>
              </a:ext>
            </a:extLst>
          </p:cNvPr>
          <p:cNvCxnSpPr/>
          <p:nvPr/>
        </p:nvCxnSpPr>
        <p:spPr>
          <a:xfrm>
            <a:off x="1695197" y="4096305"/>
            <a:ext cx="5664738" cy="28116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D0AE436C-ED8A-4407-A549-9FECBCEB8002}"/>
              </a:ext>
            </a:extLst>
          </p:cNvPr>
          <p:cNvSpPr txBox="1"/>
          <p:nvPr/>
        </p:nvSpPr>
        <p:spPr>
          <a:xfrm>
            <a:off x="1270844" y="3952483"/>
            <a:ext cx="3619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>
                <a:solidFill>
                  <a:schemeClr val="accent2">
                    <a:lumMod val="75000"/>
                  </a:schemeClr>
                </a:solidFill>
              </a:rPr>
              <a:t>P</a:t>
            </a:r>
            <a:r>
              <a:rPr lang="de-DE" sz="1100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sz="1100" baseline="-250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73A55A8-9AC1-4453-8FA6-B5A185ACF607}"/>
              </a:ext>
            </a:extLst>
          </p:cNvPr>
          <p:cNvCxnSpPr/>
          <p:nvPr/>
        </p:nvCxnSpPr>
        <p:spPr>
          <a:xfrm>
            <a:off x="2056920" y="4083288"/>
            <a:ext cx="0" cy="691051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132B35B-E6B3-42A2-A851-DFB578EEB190}"/>
              </a:ext>
            </a:extLst>
          </p:cNvPr>
          <p:cNvCxnSpPr/>
          <p:nvPr/>
        </p:nvCxnSpPr>
        <p:spPr>
          <a:xfrm>
            <a:off x="2524956" y="4100865"/>
            <a:ext cx="0" cy="691051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FDB71D02-280C-4BC8-93A1-9940F30AE56F}"/>
              </a:ext>
            </a:extLst>
          </p:cNvPr>
          <p:cNvCxnSpPr/>
          <p:nvPr/>
        </p:nvCxnSpPr>
        <p:spPr>
          <a:xfrm>
            <a:off x="5984456" y="4100865"/>
            <a:ext cx="0" cy="691051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D560DCF2-8FAB-47CB-93EA-F6BB05037C62}"/>
              </a:ext>
            </a:extLst>
          </p:cNvPr>
          <p:cNvCxnSpPr>
            <a:cxnSpLocks/>
          </p:cNvCxnSpPr>
          <p:nvPr/>
        </p:nvCxnSpPr>
        <p:spPr>
          <a:xfrm>
            <a:off x="6494738" y="4124421"/>
            <a:ext cx="0" cy="649918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E6A4682F-444E-4EF5-9B00-2A5864F52647}"/>
                  </a:ext>
                </a:extLst>
              </p:cNvPr>
              <p:cNvSpPr txBox="1"/>
              <p:nvPr/>
            </p:nvSpPr>
            <p:spPr>
              <a:xfrm>
                <a:off x="1892263" y="4784512"/>
                <a:ext cx="114523" cy="263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</m:oMath>
                  </m:oMathPara>
                </a14:m>
                <a:endParaRPr lang="en-US" sz="11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E6A4682F-444E-4EF5-9B00-2A5864F526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2263" y="4784512"/>
                <a:ext cx="114523" cy="263983"/>
              </a:xfrm>
              <a:prstGeom prst="rect">
                <a:avLst/>
              </a:prstGeom>
              <a:blipFill>
                <a:blip r:embed="rId6"/>
                <a:stretch>
                  <a:fillRect r="-136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0BCE8688-B570-479C-8C00-BDB2C8F7DA4F}"/>
                  </a:ext>
                </a:extLst>
              </p:cNvPr>
              <p:cNvSpPr txBox="1"/>
              <p:nvPr/>
            </p:nvSpPr>
            <p:spPr>
              <a:xfrm>
                <a:off x="2409829" y="4798370"/>
                <a:ext cx="114523" cy="266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10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de-DE" sz="11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p>
                      </m:sSubSup>
                    </m:oMath>
                  </m:oMathPara>
                </a14:m>
                <a:endParaRPr lang="en-US" sz="11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0BCE8688-B570-479C-8C00-BDB2C8F7DA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829" y="4798370"/>
                <a:ext cx="114523" cy="266035"/>
              </a:xfrm>
              <a:prstGeom prst="rect">
                <a:avLst/>
              </a:prstGeom>
              <a:blipFill>
                <a:blip r:embed="rId7"/>
                <a:stretch>
                  <a:fillRect r="-1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4E38D59-A98B-48E1-BF8B-FDD5C3A6CF34}"/>
                  </a:ext>
                </a:extLst>
              </p:cNvPr>
              <p:cNvSpPr txBox="1"/>
              <p:nvPr/>
            </p:nvSpPr>
            <p:spPr>
              <a:xfrm>
                <a:off x="6412484" y="4777108"/>
                <a:ext cx="114523" cy="263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p>
                      </m:sSubSup>
                    </m:oMath>
                  </m:oMathPara>
                </a14:m>
                <a:endParaRPr lang="en-US" sz="11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54E38D59-A98B-48E1-BF8B-FDD5C3A6CF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2484" y="4777108"/>
                <a:ext cx="114523" cy="263983"/>
              </a:xfrm>
              <a:prstGeom prst="rect">
                <a:avLst/>
              </a:prstGeom>
              <a:blipFill>
                <a:blip r:embed="rId6"/>
                <a:stretch>
                  <a:fillRect l="-5263" r="-131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005ADA48-0316-430B-943E-9011CB88C44E}"/>
                  </a:ext>
                </a:extLst>
              </p:cNvPr>
              <p:cNvSpPr txBox="1"/>
              <p:nvPr/>
            </p:nvSpPr>
            <p:spPr>
              <a:xfrm>
                <a:off x="5793704" y="4773213"/>
                <a:ext cx="114523" cy="266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110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sz="11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de-DE" sz="11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p>
                      </m:sSubSup>
                    </m:oMath>
                  </m:oMathPara>
                </a14:m>
                <a:endParaRPr lang="en-US" sz="11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005ADA48-0316-430B-943E-9011CB88C4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3704" y="4773213"/>
                <a:ext cx="114523" cy="266035"/>
              </a:xfrm>
              <a:prstGeom prst="rect">
                <a:avLst/>
              </a:prstGeom>
              <a:blipFill>
                <a:blip r:embed="rId7"/>
                <a:stretch>
                  <a:fillRect r="-1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Straight Connector 55">
            <a:extLst>
              <a:ext uri="{FF2B5EF4-FFF2-40B4-BE49-F238E27FC236}">
                <a16:creationId xmlns:a16="http://schemas.microsoft.com/office/drawing/2014/main" id="{9B74F8E3-489F-4A20-B5DF-266BA6827B67}"/>
              </a:ext>
            </a:extLst>
          </p:cNvPr>
          <p:cNvCxnSpPr>
            <a:cxnSpLocks/>
          </p:cNvCxnSpPr>
          <p:nvPr/>
        </p:nvCxnSpPr>
        <p:spPr>
          <a:xfrm flipH="1">
            <a:off x="4095089" y="3455739"/>
            <a:ext cx="945571" cy="107093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38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30" grpId="0"/>
      <p:bldP spid="31" grpId="0"/>
      <p:bldP spid="42" grpId="0"/>
      <p:bldP spid="43" grpId="0"/>
      <p:bldP spid="44" grpId="0"/>
      <p:bldP spid="45" grpId="0"/>
      <p:bldP spid="46" grpId="0"/>
      <p:bldP spid="50" grpId="0"/>
      <p:bldP spid="51" grpId="0"/>
      <p:bldP spid="54" grpId="0"/>
      <p:bldP spid="55" grpId="0"/>
      <p:bldP spid="60" grpId="0"/>
      <p:bldP spid="67" grpId="0"/>
      <p:bldP spid="68" grpId="0"/>
      <p:bldP spid="69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366F2-373D-4C06-9ED3-04DB0995E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Expectations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DE3448A-D2D5-4B35-9698-3745CD992A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2552709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14BD512D-BBF0-45BA-B063-CD402D7FA7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6438810"/>
              </p:ext>
            </p:extLst>
          </p:nvPr>
        </p:nvGraphicFramePr>
        <p:xfrm>
          <a:off x="710214" y="1611312"/>
          <a:ext cx="7723572" cy="4779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0F450BD1-3E2C-4DDE-AED8-357CED269A45}"/>
              </a:ext>
            </a:extLst>
          </p:cNvPr>
          <p:cNvSpPr txBox="1"/>
          <p:nvPr/>
        </p:nvSpPr>
        <p:spPr>
          <a:xfrm>
            <a:off x="710214" y="1611312"/>
            <a:ext cx="7498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income</a:t>
            </a:r>
            <a:r>
              <a:rPr lang="de-DE" dirty="0"/>
              <a:t> </a:t>
            </a:r>
            <a:r>
              <a:rPr lang="de-DE" dirty="0" err="1"/>
              <a:t>decreases</a:t>
            </a:r>
            <a:r>
              <a:rPr lang="de-DE" dirty="0"/>
              <a:t>,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happens</a:t>
            </a:r>
            <a:r>
              <a:rPr lang="de-DE" dirty="0"/>
              <a:t> in:</a:t>
            </a:r>
          </a:p>
        </p:txBody>
      </p:sp>
    </p:spTree>
    <p:extLst>
      <p:ext uri="{BB962C8B-B14F-4D97-AF65-F5344CB8AC3E}">
        <p14:creationId xmlns:p14="http://schemas.microsoft.com/office/powerpoint/2010/main" val="4294778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D66EB-E813-403E-BDF6-B3C655A29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Final Demand in CAPRI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BA5FE3F-F260-42B5-8C81-AA3EDE6409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825625"/>
                <a:ext cx="7886700" cy="2036161"/>
              </a:xfrm>
            </p:spPr>
            <p:txBody>
              <a:bodyPr>
                <a:normAutofit/>
              </a:bodyPr>
              <a:lstStyle/>
              <a:p>
                <a:r>
                  <a:rPr lang="en-US" sz="2000" u="sng" dirty="0"/>
                  <a:t>Indirect utility function</a:t>
                </a:r>
                <a:br>
                  <a:rPr lang="en-US" sz="2000" dirty="0"/>
                </a:br>
                <a:r>
                  <a:rPr lang="en-US" sz="2000" dirty="0"/>
                  <a:t>F and G functions, </a:t>
                </a:r>
                <a:r>
                  <a:rPr lang="en-US" sz="2000" dirty="0" err="1"/>
                  <a:t>homog</a:t>
                </a:r>
                <a:r>
                  <a:rPr lang="en-US" sz="2000" dirty="0"/>
                  <a:t>. of deg. one in prices P,</a:t>
                </a:r>
                <a:br>
                  <a:rPr lang="en-US" sz="2000" dirty="0"/>
                </a:br>
                <a:r>
                  <a:rPr lang="en-US" sz="2000" dirty="0"/>
                  <a:t>Y = Income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d>
                        <m:d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num>
                        <m:den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  <a:p>
                <a:r>
                  <a:rPr lang="de-DE" sz="2000" dirty="0" err="1"/>
                  <a:t>Derive</a:t>
                </a:r>
                <a:r>
                  <a:rPr lang="de-DE" sz="2000" dirty="0"/>
                  <a:t> per </a:t>
                </a:r>
                <a:r>
                  <a:rPr lang="de-DE" sz="2000" dirty="0" err="1"/>
                  <a:t>capita</a:t>
                </a:r>
                <a:r>
                  <a:rPr lang="de-DE" sz="2000" dirty="0"/>
                  <a:t> </a:t>
                </a:r>
                <a:r>
                  <a:rPr lang="de-DE" sz="2000" dirty="0" err="1"/>
                  <a:t>Marshallian</a:t>
                </a:r>
                <a:r>
                  <a:rPr lang="de-DE" sz="2000" dirty="0"/>
                  <a:t> </a:t>
                </a:r>
                <a:r>
                  <a:rPr lang="de-DE" sz="2000" dirty="0" err="1"/>
                  <a:t>demands</a:t>
                </a:r>
                <a:r>
                  <a:rPr lang="de-DE" sz="2000" dirty="0"/>
                  <a:t> </a:t>
                </a:r>
                <a:r>
                  <a:rPr lang="de-DE" sz="2000" dirty="0" err="1"/>
                  <a:t>using</a:t>
                </a:r>
                <a:r>
                  <a:rPr lang="de-DE" sz="2000" dirty="0"/>
                  <a:t> </a:t>
                </a:r>
                <a:r>
                  <a:rPr lang="de-DE" sz="2000" dirty="0" err="1"/>
                  <a:t>Roy‘s</a:t>
                </a:r>
                <a:r>
                  <a:rPr lang="de-DE" sz="2000" dirty="0"/>
                  <a:t> </a:t>
                </a:r>
                <a:r>
                  <a:rPr lang="de-DE" sz="2000" dirty="0" err="1"/>
                  <a:t>identity</a:t>
                </a:r>
                <a:r>
                  <a:rPr lang="de-DE" sz="2000" dirty="0"/>
                  <a:t>: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BA5FE3F-F260-42B5-8C81-AA3EDE6409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825625"/>
                <a:ext cx="7886700" cy="2036161"/>
              </a:xfrm>
              <a:blipFill>
                <a:blip r:embed="rId2"/>
                <a:stretch>
                  <a:fillRect l="-696" t="-29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A2066A1-12A4-4547-807D-6D150BECD96D}"/>
                  </a:ext>
                </a:extLst>
              </p:cNvPr>
              <p:cNvSpPr txBox="1"/>
              <p:nvPr/>
            </p:nvSpPr>
            <p:spPr>
              <a:xfrm>
                <a:off x="4572000" y="4136994"/>
                <a:ext cx="3943350" cy="183466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u="sng" dirty="0" err="1"/>
                  <a:t>Sidenote</a:t>
                </a:r>
                <a:endParaRPr lang="de-DE" u="sng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bSup>
                    <m:r>
                      <a:rPr lang="de-DE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  <m:d>
                          <m:dPr>
                            <m:ctrlP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  <m:f>
                      <m:fPr>
                        <m:ctrlP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den>
                    </m:f>
                  </m:oMath>
                </a14:m>
                <a:r>
                  <a:rPr lang="en-US" dirty="0"/>
                  <a:t>,</a:t>
                </a:r>
              </a:p>
              <a:p>
                <a:endParaRPr lang="de-DE" dirty="0"/>
              </a:p>
              <a:p>
                <a:r>
                  <a:rPr lang="de-DE" sz="1600" dirty="0"/>
                  <a:t>W</a:t>
                </a:r>
                <a:r>
                  <a:rPr lang="en-US" sz="1600" dirty="0"/>
                  <a:t>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sz="1600" dirty="0"/>
                  <a:t>: Marshallian demand for good </a:t>
                </a:r>
                <a:r>
                  <a:rPr lang="en-US" sz="1600" i="1" dirty="0" err="1"/>
                  <a:t>i</a:t>
                </a:r>
                <a:endParaRPr lang="en-US" sz="1600" i="1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de-DE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US" sz="1600" dirty="0"/>
                  <a:t>price of good </a:t>
                </a:r>
                <a:r>
                  <a:rPr lang="en-US" sz="1600" i="1" dirty="0"/>
                  <a:t>I</a:t>
                </a:r>
              </a:p>
              <a:p>
                <a:r>
                  <a:rPr lang="de-DE" sz="1600" i="1" dirty="0"/>
                  <a:t>y</a:t>
                </a:r>
                <a:r>
                  <a:rPr lang="en-US" sz="1600" i="1" dirty="0"/>
                  <a:t>: </a:t>
                </a:r>
                <a:r>
                  <a:rPr lang="en-US" sz="1600" dirty="0"/>
                  <a:t>income</a:t>
                </a:r>
                <a:endParaRPr lang="en-US" sz="1600" i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A2066A1-12A4-4547-807D-6D150BECD9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4136994"/>
                <a:ext cx="3943350" cy="1834669"/>
              </a:xfrm>
              <a:prstGeom prst="rect">
                <a:avLst/>
              </a:prstGeom>
              <a:blipFill>
                <a:blip r:embed="rId3"/>
                <a:stretch>
                  <a:fillRect l="-1079" t="-1650" b="-297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011B17B-07CC-46FD-8AF4-65D6E97C1912}"/>
                  </a:ext>
                </a:extLst>
              </p:cNvPr>
              <p:cNvSpPr txBox="1"/>
              <p:nvPr/>
            </p:nvSpPr>
            <p:spPr>
              <a:xfrm>
                <a:off x="628650" y="4136994"/>
                <a:ext cx="3836818" cy="1136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de-DE" i="1" dirty="0"/>
                            <m:t>PerCap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r>
                  <a:rPr lang="de-DE" sz="1600" dirty="0"/>
                  <a:t>W</a:t>
                </a:r>
                <a:r>
                  <a:rPr lang="en-US" sz="1600" dirty="0"/>
                  <a:t>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1600" b="0" i="0" smtClean="0">
                            <a:latin typeface="Cambria Math" panose="02040503050406030204" pitchFamily="18" charset="0"/>
                          </a:rPr>
                          <m:t>and</m:t>
                        </m:r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sz="1600" dirty="0"/>
                  <a:t>are the first derivatives of F and G with respect to own prices</a:t>
                </a:r>
                <a:endParaRPr lang="en-US" sz="1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011B17B-07CC-46FD-8AF4-65D6E97C19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4136994"/>
                <a:ext cx="3836818" cy="1136017"/>
              </a:xfrm>
              <a:prstGeom prst="rect">
                <a:avLst/>
              </a:prstGeom>
              <a:blipFill>
                <a:blip r:embed="rId4"/>
                <a:stretch>
                  <a:fillRect l="-794" b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4045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6B261-9F3F-4CB0-976C-D305B1855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Final Demand in CAPRI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D7D0F2-6B23-4384-A3E4-A134805165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825625"/>
                <a:ext cx="7886700" cy="296831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  <m:t>𝑐𝑝𝑟𝑖</m:t>
                              </m:r>
                            </m:e>
                            <m:sub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000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de-DE" sz="1800" dirty="0" err="1"/>
                  <a:t>Where</a:t>
                </a:r>
                <a:r>
                  <a:rPr lang="de-DE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800" dirty="0"/>
                  <a:t>: minimum commitment level of good </a:t>
                </a:r>
                <a:r>
                  <a:rPr lang="en-US" sz="1800" i="1" dirty="0" err="1"/>
                  <a:t>i</a:t>
                </a:r>
                <a:r>
                  <a:rPr lang="en-US" sz="1800" i="1" dirty="0"/>
                  <a:t> </a:t>
                </a:r>
                <a:r>
                  <a:rPr lang="en-US" sz="1800" dirty="0"/>
                  <a:t>independent of prices and income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𝑐𝑝𝑟𝑖</m:t>
                        </m:r>
                      </m:e>
                      <m:sub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800" i="1" dirty="0"/>
                  <a:t>: </a:t>
                </a:r>
                <a:r>
                  <a:rPr lang="en-US" sz="1800" dirty="0"/>
                  <a:t>consumer price of good</a:t>
                </a:r>
                <a:r>
                  <a:rPr lang="en-US" sz="1800" i="1" dirty="0"/>
                  <a:t> I</a:t>
                </a:r>
              </a:p>
              <a:p>
                <a:pPr marL="0" indent="0">
                  <a:buNone/>
                </a:pPr>
                <a:r>
                  <a:rPr lang="de-DE" sz="2000" dirty="0"/>
                  <a:t>G </a:t>
                </a:r>
                <a:r>
                  <a:rPr lang="de-DE" sz="2000" dirty="0" err="1"/>
                  <a:t>is</a:t>
                </a:r>
                <a:r>
                  <a:rPr lang="de-DE" sz="2000" dirty="0"/>
                  <a:t> </a:t>
                </a:r>
                <a:r>
                  <a:rPr lang="de-DE" sz="2000" dirty="0" err="1"/>
                  <a:t>based</a:t>
                </a:r>
                <a:r>
                  <a:rPr lang="de-DE" sz="2000" dirty="0"/>
                  <a:t> on </a:t>
                </a:r>
                <a:r>
                  <a:rPr lang="de-DE" sz="2000" dirty="0" err="1"/>
                  <a:t>generalized</a:t>
                </a:r>
                <a:r>
                  <a:rPr lang="de-DE" sz="2000" dirty="0"/>
                  <a:t> Leontief </a:t>
                </a:r>
                <a:r>
                  <a:rPr lang="de-DE" sz="2000" dirty="0" err="1"/>
                  <a:t>formulation</a:t>
                </a:r>
                <a:r>
                  <a:rPr lang="de-DE" sz="2000" dirty="0"/>
                  <a:t>:</a:t>
                </a:r>
                <a:endParaRPr lang="en-US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de-DE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000" b="0" i="1" smtClean="0">
                                      <a:latin typeface="Cambria Math" panose="02040503050406030204" pitchFamily="18" charset="0"/>
                                    </a:rPr>
                                    <m:t>𝑏𝑑</m:t>
                                  </m:r>
                                </m:e>
                                <m:sub>
                                  <m:r>
                                    <a:rPr lang="de-DE" sz="2000" b="0" i="1" smtClean="0"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  <m:rad>
                                <m:radPr>
                                  <m:degHide m:val="on"/>
                                  <m:ctrlPr>
                                    <a:rPr lang="de-DE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de-DE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000" b="0" i="1" smtClean="0">
                                          <a:latin typeface="Cambria Math" panose="02040503050406030204" pitchFamily="18" charset="0"/>
                                        </a:rPr>
                                        <m:t>𝑐𝑝𝑟𝑖</m:t>
                                      </m:r>
                                    </m:e>
                                    <m:sub>
                                      <m:r>
                                        <a:rPr lang="de-DE" sz="20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de-DE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000" b="0" i="1" smtClean="0">
                                          <a:latin typeface="Cambria Math" panose="02040503050406030204" pitchFamily="18" charset="0"/>
                                        </a:rPr>
                                        <m:t>𝑐𝑝𝑟𝑖</m:t>
                                      </m:r>
                                    </m:e>
                                    <m:sub>
                                      <m:r>
                                        <a:rPr lang="de-DE" sz="2000" b="0" i="1" smtClean="0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rad>
                            </m:e>
                          </m:nary>
                        </m:e>
                      </m:nary>
                    </m:oMath>
                  </m:oMathPara>
                </a14:m>
                <a:endParaRPr lang="en-US" sz="2000" i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D7D0F2-6B23-4384-A3E4-A134805165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825625"/>
                <a:ext cx="7886700" cy="2968317"/>
              </a:xfrm>
              <a:blipFill>
                <a:blip r:embed="rId2"/>
                <a:stretch>
                  <a:fillRect l="-7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D63CA09-5AE8-42ED-8384-E0E235F21F71}"/>
                  </a:ext>
                </a:extLst>
              </p:cNvPr>
              <p:cNvSpPr txBox="1"/>
              <p:nvPr/>
            </p:nvSpPr>
            <p:spPr>
              <a:xfrm>
                <a:off x="736847" y="4797930"/>
                <a:ext cx="7448365" cy="192616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u="sng" dirty="0"/>
                  <a:t>Sidenote</a:t>
                </a:r>
              </a:p>
              <a:p>
                <a:r>
                  <a:rPr lang="de-DE" dirty="0"/>
                  <a:t>Leontief </a:t>
                </a:r>
                <a:r>
                  <a:rPr lang="de-DE" dirty="0" err="1"/>
                  <a:t>cost</a:t>
                </a:r>
                <a:r>
                  <a:rPr lang="de-DE" dirty="0"/>
                  <a:t> </a:t>
                </a:r>
                <a:r>
                  <a:rPr lang="de-DE" dirty="0" err="1"/>
                  <a:t>function</a:t>
                </a:r>
                <a:r>
                  <a:rPr lang="de-DE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[</m:t>
                      </m:r>
                      <m:nary>
                        <m:naryPr>
                          <m:chr m:val="∑"/>
                          <m:supHide m:val="on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de-DE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l-G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β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  <m:rad>
                                <m:radPr>
                                  <m:degHide m:val="on"/>
                                  <m:ctrlPr>
                                    <a:rPr lang="el-G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el-G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l-G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rad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(Young’s theorem): budget shares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D63CA09-5AE8-42ED-8384-E0E235F21F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47" y="4797930"/>
                <a:ext cx="7448365" cy="1926168"/>
              </a:xfrm>
              <a:prstGeom prst="rect">
                <a:avLst/>
              </a:prstGeom>
              <a:blipFill>
                <a:blip r:embed="rId3"/>
                <a:stretch>
                  <a:fillRect l="-654" t="-125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094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FB85A-FA19-412E-846A-B1C769193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Final Demand in CAPRI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EF21BC-E347-4248-A454-C5CF088FAEE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de-DE" i="1" dirty="0"/>
                            <m:t>PerCap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𝐺</m:t>
                          </m:r>
                        </m:den>
                      </m:f>
                      <m:r>
                        <a:rPr lang="de-DE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EF21BC-E347-4248-A454-C5CF088FAE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utoShape 15">
            <a:extLst>
              <a:ext uri="{FF2B5EF4-FFF2-40B4-BE49-F238E27FC236}">
                <a16:creationId xmlns:a16="http://schemas.microsoft.com/office/drawing/2014/main" id="{081A3178-91C9-456A-8701-FA65848D07D2}"/>
              </a:ext>
            </a:extLst>
          </p:cNvPr>
          <p:cNvSpPr>
            <a:spLocks/>
          </p:cNvSpPr>
          <p:nvPr/>
        </p:nvSpPr>
        <p:spPr bwMode="auto">
          <a:xfrm rot="16200000">
            <a:off x="6163335" y="2445177"/>
            <a:ext cx="101600" cy="214828"/>
          </a:xfrm>
          <a:prstGeom prst="leftBrace">
            <a:avLst>
              <a:gd name="adj1" fmla="val 66927"/>
              <a:gd name="adj2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EA87BD-610E-499C-BCF6-72F53A930B72}"/>
              </a:ext>
            </a:extLst>
          </p:cNvPr>
          <p:cNvSpPr txBox="1"/>
          <p:nvPr/>
        </p:nvSpPr>
        <p:spPr>
          <a:xfrm>
            <a:off x="6932579" y="2433351"/>
            <a:ext cx="1946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Value </a:t>
            </a:r>
            <a:r>
              <a:rPr lang="de-DE" dirty="0" err="1">
                <a:solidFill>
                  <a:srgbClr val="FF0000"/>
                </a:solidFill>
              </a:rPr>
              <a:t>of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minimum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commitments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6A52F93-3AD8-41CF-94F4-5CEE709A3699}"/>
              </a:ext>
            </a:extLst>
          </p:cNvPr>
          <p:cNvCxnSpPr>
            <a:cxnSpLocks/>
          </p:cNvCxnSpPr>
          <p:nvPr/>
        </p:nvCxnSpPr>
        <p:spPr>
          <a:xfrm flipH="1" flipV="1">
            <a:off x="6321549" y="2584059"/>
            <a:ext cx="611030" cy="1850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EADB801-2550-47C6-8824-901ED66F18D1}"/>
                  </a:ext>
                </a:extLst>
              </p:cNvPr>
              <p:cNvSpPr txBox="1"/>
              <p:nvPr/>
            </p:nvSpPr>
            <p:spPr>
              <a:xfrm>
                <a:off x="628650" y="4101483"/>
                <a:ext cx="7671971" cy="9730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800" dirty="0"/>
                  <a:t>Human </a:t>
                </a:r>
                <a:r>
                  <a:rPr lang="de-DE" sz="2800" dirty="0" err="1"/>
                  <a:t>consumption</a:t>
                </a:r>
                <a:r>
                  <a:rPr lang="de-DE" sz="2800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h𝑐𝑜𝑛</m:t>
                          </m:r>
                        </m:e>
                        <m:sub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𝑝𝑜𝑝</m:t>
                          </m:r>
                        </m:e>
                        <m:sub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𝑃𝑒𝑟𝐶𝑎𝑝</m:t>
                          </m:r>
                        </m:e>
                        <m:sub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EADB801-2550-47C6-8824-901ED66F18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4101483"/>
                <a:ext cx="7671971" cy="973023"/>
              </a:xfrm>
              <a:prstGeom prst="rect">
                <a:avLst/>
              </a:prstGeom>
              <a:blipFill>
                <a:blip r:embed="rId3"/>
                <a:stretch>
                  <a:fillRect l="-1589" t="-6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AutoShape 15">
            <a:extLst>
              <a:ext uri="{FF2B5EF4-FFF2-40B4-BE49-F238E27FC236}">
                <a16:creationId xmlns:a16="http://schemas.microsoft.com/office/drawing/2014/main" id="{E661EABB-AA4C-41D6-B77B-2301633708C4}"/>
              </a:ext>
            </a:extLst>
          </p:cNvPr>
          <p:cNvSpPr>
            <a:spLocks/>
          </p:cNvSpPr>
          <p:nvPr/>
        </p:nvSpPr>
        <p:spPr bwMode="auto">
          <a:xfrm rot="16200000">
            <a:off x="5888465" y="2376783"/>
            <a:ext cx="97309" cy="927360"/>
          </a:xfrm>
          <a:prstGeom prst="leftBrace">
            <a:avLst>
              <a:gd name="adj1" fmla="val 66927"/>
              <a:gd name="adj2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1" name="Straight Arrow Connector 7">
            <a:extLst>
              <a:ext uri="{FF2B5EF4-FFF2-40B4-BE49-F238E27FC236}">
                <a16:creationId xmlns:a16="http://schemas.microsoft.com/office/drawing/2014/main" id="{7739439C-27F1-438C-A98A-EF24FC57D039}"/>
              </a:ext>
            </a:extLst>
          </p:cNvPr>
          <p:cNvCxnSpPr>
            <a:cxnSpLocks/>
          </p:cNvCxnSpPr>
          <p:nvPr/>
        </p:nvCxnSpPr>
        <p:spPr>
          <a:xfrm flipH="1" flipV="1">
            <a:off x="5962327" y="2969552"/>
            <a:ext cx="438473" cy="4594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5">
            <a:extLst>
              <a:ext uri="{FF2B5EF4-FFF2-40B4-BE49-F238E27FC236}">
                <a16:creationId xmlns:a16="http://schemas.microsoft.com/office/drawing/2014/main" id="{343AB63D-62E6-4EE2-BD3E-54DD1D36D096}"/>
              </a:ext>
            </a:extLst>
          </p:cNvPr>
          <p:cNvSpPr txBox="1"/>
          <p:nvPr/>
        </p:nvSpPr>
        <p:spPr>
          <a:xfrm>
            <a:off x="6381345" y="3267417"/>
            <a:ext cx="2562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“non-committed income”</a:t>
            </a:r>
          </a:p>
        </p:txBody>
      </p:sp>
      <p:sp>
        <p:nvSpPr>
          <p:cNvPr id="14" name="AutoShape 15">
            <a:extLst>
              <a:ext uri="{FF2B5EF4-FFF2-40B4-BE49-F238E27FC236}">
                <a16:creationId xmlns:a16="http://schemas.microsoft.com/office/drawing/2014/main" id="{5499D1BF-B68D-4C73-8A26-BA8291852050}"/>
              </a:ext>
            </a:extLst>
          </p:cNvPr>
          <p:cNvSpPr>
            <a:spLocks/>
          </p:cNvSpPr>
          <p:nvPr/>
        </p:nvSpPr>
        <p:spPr bwMode="auto">
          <a:xfrm rot="16200000">
            <a:off x="4290516" y="2415518"/>
            <a:ext cx="101600" cy="274143"/>
          </a:xfrm>
          <a:prstGeom prst="leftBrace">
            <a:avLst>
              <a:gd name="adj1" fmla="val 66927"/>
              <a:gd name="adj2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5" name="Straight Arrow Connector 7">
            <a:extLst>
              <a:ext uri="{FF2B5EF4-FFF2-40B4-BE49-F238E27FC236}">
                <a16:creationId xmlns:a16="http://schemas.microsoft.com/office/drawing/2014/main" id="{3B79EBEB-D012-4D28-819E-3C11B6CBB78A}"/>
              </a:ext>
            </a:extLst>
          </p:cNvPr>
          <p:cNvCxnSpPr>
            <a:cxnSpLocks/>
          </p:cNvCxnSpPr>
          <p:nvPr/>
        </p:nvCxnSpPr>
        <p:spPr>
          <a:xfrm flipV="1">
            <a:off x="3735421" y="2603391"/>
            <a:ext cx="514385" cy="1657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">
            <a:extLst>
              <a:ext uri="{FF2B5EF4-FFF2-40B4-BE49-F238E27FC236}">
                <a16:creationId xmlns:a16="http://schemas.microsoft.com/office/drawing/2014/main" id="{FA8ADDEF-572A-45F5-A6F7-29E7145200B4}"/>
              </a:ext>
            </a:extLst>
          </p:cNvPr>
          <p:cNvSpPr txBox="1"/>
          <p:nvPr/>
        </p:nvSpPr>
        <p:spPr>
          <a:xfrm>
            <a:off x="1998131" y="2571850"/>
            <a:ext cx="1946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Minimum commitment (d)</a:t>
            </a:r>
          </a:p>
        </p:txBody>
      </p:sp>
    </p:spTree>
    <p:extLst>
      <p:ext uri="{BB962C8B-B14F-4D97-AF65-F5344CB8AC3E}">
        <p14:creationId xmlns:p14="http://schemas.microsoft.com/office/powerpoint/2010/main" val="2927791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4F2F2-021E-4A0C-838A-6AA9C1613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Transmission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Shock in CAPRI</a:t>
            </a:r>
            <a:endParaRPr lang="en-US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FE96683-6965-4EB8-B635-38E9A85E23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1958597"/>
              </p:ext>
            </p:extLst>
          </p:nvPr>
        </p:nvGraphicFramePr>
        <p:xfrm>
          <a:off x="414338" y="1757779"/>
          <a:ext cx="8129680" cy="5001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Document" r:id="rId4" imgW="8423849" imgH="5164157" progId="Word.Document.12">
                  <p:embed/>
                </p:oleObj>
              </mc:Choice>
              <mc:Fallback>
                <p:oleObj name="Document" r:id="rId4" imgW="8423849" imgH="51641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4338" y="1757779"/>
                        <a:ext cx="8129680" cy="50017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C4A4A450-F182-4814-AF73-7A0A0FA651B9}"/>
              </a:ext>
            </a:extLst>
          </p:cNvPr>
          <p:cNvSpPr/>
          <p:nvPr/>
        </p:nvSpPr>
        <p:spPr>
          <a:xfrm>
            <a:off x="408371" y="2681056"/>
            <a:ext cx="7226424" cy="20152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18381D-3A70-4112-AE23-8ABFDB5CBF5A}"/>
              </a:ext>
            </a:extLst>
          </p:cNvPr>
          <p:cNvSpPr txBox="1"/>
          <p:nvPr/>
        </p:nvSpPr>
        <p:spPr>
          <a:xfrm>
            <a:off x="7000781" y="2744351"/>
            <a:ext cx="568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FF0000"/>
                </a:solidFill>
              </a:rPr>
              <a:t>F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D4ED49-4648-4D47-AA45-916D9E19AE31}"/>
              </a:ext>
            </a:extLst>
          </p:cNvPr>
          <p:cNvSpPr/>
          <p:nvPr/>
        </p:nvSpPr>
        <p:spPr>
          <a:xfrm>
            <a:off x="740453" y="4013775"/>
            <a:ext cx="5015977" cy="3007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35E63F3-F1B8-4849-A55B-0994C3F0AE56}"/>
              </a:ext>
            </a:extLst>
          </p:cNvPr>
          <p:cNvSpPr/>
          <p:nvPr/>
        </p:nvSpPr>
        <p:spPr>
          <a:xfrm>
            <a:off x="408370" y="5060272"/>
            <a:ext cx="7226425" cy="16638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3E6687-0050-45AA-B232-A9069CCE907B}"/>
              </a:ext>
            </a:extLst>
          </p:cNvPr>
          <p:cNvSpPr txBox="1"/>
          <p:nvPr/>
        </p:nvSpPr>
        <p:spPr>
          <a:xfrm>
            <a:off x="6912004" y="5663877"/>
            <a:ext cx="372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srgbClr val="FF0000"/>
                </a:solidFill>
              </a:rPr>
              <a:t>G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433547B-253B-4A13-819A-8B9DC8B71F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0902" y="3356861"/>
            <a:ext cx="1743075" cy="733425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F91D683-77C9-4503-9039-8D1BE28A20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7053" y="5102535"/>
            <a:ext cx="3095625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64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FED3D-EF3C-43AB-904E-FF9046AF0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Transmission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Shock in CAPRI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F0435AE-9F3E-4B49-872D-AAD1D948150C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734524"/>
              </p:ext>
            </p:extLst>
          </p:nvPr>
        </p:nvGraphicFramePr>
        <p:xfrm>
          <a:off x="815081" y="1534704"/>
          <a:ext cx="7068289" cy="5117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Document" r:id="rId3" imgW="8438400" imgH="6109920" progId="Word.Document.12">
                  <p:embed/>
                </p:oleObj>
              </mc:Choice>
              <mc:Fallback>
                <p:oleObj name="Document" r:id="rId3" imgW="8438400" imgH="61099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5081" y="1534704"/>
                        <a:ext cx="7068289" cy="51173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1F16E67-DCD0-420C-A9FB-E7F0DE9432A3}"/>
              </a:ext>
            </a:extLst>
          </p:cNvPr>
          <p:cNvSpPr/>
          <p:nvPr/>
        </p:nvSpPr>
        <p:spPr>
          <a:xfrm>
            <a:off x="815081" y="4927107"/>
            <a:ext cx="6810837" cy="1796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10B76E-0EC4-4440-A84C-FF11BB8F13BF}"/>
              </a:ext>
            </a:extLst>
          </p:cNvPr>
          <p:cNvSpPr txBox="1"/>
          <p:nvPr/>
        </p:nvSpPr>
        <p:spPr>
          <a:xfrm>
            <a:off x="6312023" y="5175682"/>
            <a:ext cx="1091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>
                <a:solidFill>
                  <a:srgbClr val="FF0000"/>
                </a:solidFill>
              </a:rPr>
              <a:t>hcon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2393E92-1BDC-4B34-B8DB-502C30607B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6469" y="3843338"/>
            <a:ext cx="3103924" cy="95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27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Präsentationtemplate</Template>
  <TotalTime>0</TotalTime>
  <Words>922</Words>
  <Application>Microsoft Office PowerPoint</Application>
  <PresentationFormat>Bildschirmpräsentation (4:3)</PresentationFormat>
  <Paragraphs>143</Paragraphs>
  <Slides>16</Slides>
  <Notes>1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Times New Roman</vt:lpstr>
      <vt:lpstr>Office</vt:lpstr>
      <vt:lpstr>Document</vt:lpstr>
      <vt:lpstr>GDP Changes</vt:lpstr>
      <vt:lpstr>Economic Background</vt:lpstr>
      <vt:lpstr>Economic  Background</vt:lpstr>
      <vt:lpstr>Expectations</vt:lpstr>
      <vt:lpstr>Final Demand in CAPRI</vt:lpstr>
      <vt:lpstr>Final Demand in CAPRI</vt:lpstr>
      <vt:lpstr>Final Demand in CAPRI</vt:lpstr>
      <vt:lpstr>Transmission of the Shock in CAPRI</vt:lpstr>
      <vt:lpstr>Transmission of the Shock in CAPRI</vt:lpstr>
      <vt:lpstr>Scenario Definition</vt:lpstr>
      <vt:lpstr>Scenario Definition</vt:lpstr>
      <vt:lpstr>Scenario Definition</vt:lpstr>
      <vt:lpstr>Scenario Definition</vt:lpstr>
      <vt:lpstr>Exercise</vt:lpstr>
      <vt:lpstr>Exercise</vt:lpstr>
      <vt:lpstr>Exercise – some hints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Davit Stepanyan</dc:creator>
  <cp:lastModifiedBy>Davide Pignotti</cp:lastModifiedBy>
  <cp:revision>76</cp:revision>
  <dcterms:created xsi:type="dcterms:W3CDTF">2020-09-08T07:00:40Z</dcterms:created>
  <dcterms:modified xsi:type="dcterms:W3CDTF">2022-09-22T06:40:09Z</dcterms:modified>
</cp:coreProperties>
</file>