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11"/>
  </p:notesMasterIdLst>
  <p:sldIdLst>
    <p:sldId id="301" r:id="rId3"/>
    <p:sldId id="325" r:id="rId4"/>
    <p:sldId id="327" r:id="rId5"/>
    <p:sldId id="328" r:id="rId6"/>
    <p:sldId id="306" r:id="rId7"/>
    <p:sldId id="332" r:id="rId8"/>
    <p:sldId id="333" r:id="rId9"/>
    <p:sldId id="33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7" autoAdjust="0"/>
    <p:restoredTop sz="85986" autoAdjust="0"/>
  </p:normalViewPr>
  <p:slideViewPr>
    <p:cSldViewPr>
      <p:cViewPr varScale="1">
        <p:scale>
          <a:sx n="140" d="100"/>
          <a:sy n="140" d="100"/>
        </p:scale>
        <p:origin x="238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027A9-CB20-42BB-87CE-A49C9009EED8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4B8F3-7095-49B1-BE89-CAB944C167D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4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PerCap</a:t>
            </a:r>
            <a:r>
              <a:rPr lang="de-DE" dirty="0"/>
              <a:t> = Per </a:t>
            </a:r>
            <a:r>
              <a:rPr lang="de-DE" dirty="0" err="1"/>
              <a:t>capita</a:t>
            </a:r>
            <a:r>
              <a:rPr lang="de-DE" dirty="0"/>
              <a:t> </a:t>
            </a:r>
            <a:r>
              <a:rPr lang="de-DE" dirty="0" err="1"/>
              <a:t>Marshallian</a:t>
            </a:r>
            <a:r>
              <a:rPr lang="de-DE" dirty="0"/>
              <a:t> </a:t>
            </a:r>
            <a:r>
              <a:rPr lang="de-DE"/>
              <a:t>demand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4B8F3-7095-49B1-BE89-CAB944C167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182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 Commissioners and 18 co-authors from 16 countries in various fields including human health, agriculture, political science and environmental sustainability</a:t>
            </a:r>
            <a:endParaRPr lang="en-GB" i="1" dirty="0"/>
          </a:p>
          <a:p>
            <a:r>
              <a:rPr lang="en-GB" i="1" dirty="0"/>
              <a:t>Planetary Health Diet : </a:t>
            </a:r>
            <a:r>
              <a:rPr lang="en-GB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Evaluation of which diets will enable achievement of the SDGs and the Paris Agreement.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4B8F3-7095-49B1-BE89-CAB944C167D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024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4B8F3-7095-49B1-BE89-CAB944C167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603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gi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8748" y="2009325"/>
            <a:ext cx="8408423" cy="496961"/>
          </a:xfrm>
        </p:spPr>
        <p:txBody>
          <a:bodyPr lIns="109728"/>
          <a:lstStyle>
            <a:lvl1pPr>
              <a:lnSpc>
                <a:spcPct val="100000"/>
              </a:lnSpc>
              <a:spcAft>
                <a:spcPts val="0"/>
              </a:spcAft>
              <a:defRPr sz="3400" baseline="0"/>
            </a:lvl1pPr>
          </a:lstStyle>
          <a:p>
            <a:r>
              <a:rPr lang="de-DE" sz="3400" dirty="0">
                <a:solidFill>
                  <a:schemeClr val="tx2"/>
                </a:solidFill>
                <a:latin typeface="Calibri" pitchFamily="34" charset="0"/>
              </a:rPr>
              <a:t>Untertitel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5577" y="1508535"/>
            <a:ext cx="8408423" cy="552314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3400" b="1" kern="120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Titel des Vortrags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60000" y="3456000"/>
            <a:ext cx="8424000" cy="340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60000" y="6156000"/>
            <a:ext cx="2808000" cy="70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3168000" y="6156000"/>
            <a:ext cx="2808000" cy="70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>
          <a:xfrm>
            <a:off x="5976000" y="6156000"/>
            <a:ext cx="2808000" cy="70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3168000" y="3456000"/>
            <a:ext cx="5616575" cy="270000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Picture 2" descr="C:\Dokumente und Einstellungen\Eva2\Desktop\THUENEN\THUENEN_Markenzeichen\Screen\THUENEN_Web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8000" y="162000"/>
            <a:ext cx="2304256" cy="921703"/>
          </a:xfrm>
          <a:prstGeom prst="rect">
            <a:avLst/>
          </a:prstGeom>
          <a:noFill/>
        </p:spPr>
      </p:pic>
      <p:sp>
        <p:nvSpPr>
          <p:cNvPr id="14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86436" y="2708920"/>
            <a:ext cx="8397564" cy="26987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1600" b="1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385029" y="2996952"/>
            <a:ext cx="8398971" cy="26987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1600" b="0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z="1600" b="0" i="0" kern="120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rPr>
              <a:t>Thünen-Institut</a:t>
            </a:r>
            <a:r>
              <a:rPr lang="de-DE" sz="1600" b="0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rPr>
              <a:t> für XXX</a:t>
            </a:r>
          </a:p>
        </p:txBody>
      </p:sp>
      <p:sp>
        <p:nvSpPr>
          <p:cNvPr id="23" name="Textplatzhalter 22"/>
          <p:cNvSpPr>
            <a:spLocks noGrp="1"/>
          </p:cNvSpPr>
          <p:nvPr>
            <p:ph type="body" sz="quarter" idx="18" hasCustomPrompt="1"/>
          </p:nvPr>
        </p:nvSpPr>
        <p:spPr>
          <a:xfrm>
            <a:off x="519462" y="6261062"/>
            <a:ext cx="2441575" cy="538162"/>
          </a:xfrm>
        </p:spPr>
        <p:txBody>
          <a:bodyPr/>
          <a:lstStyle>
            <a:lvl1pPr>
              <a:lnSpc>
                <a:spcPts val="1680"/>
              </a:lnSpc>
              <a:spcAft>
                <a:spcPts val="300"/>
              </a:spcAft>
              <a:defRPr lang="de-DE" sz="1400" b="1" i="0" kern="1200" baseline="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marL="0" lvl="0" algn="l" defTabSz="914400" rtl="0" eaLnBrk="1" latinLnBrk="0" hangingPunct="1"/>
            <a:r>
              <a:rPr lang="de-DE" dirty="0"/>
              <a:t>Ort</a:t>
            </a:r>
            <a:br>
              <a:rPr lang="de-DE" dirty="0"/>
            </a:br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339559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61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35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000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82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84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0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-20320"/>
            <a:ext cx="9144000" cy="11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60000" y="1508124"/>
            <a:ext cx="8388464" cy="4370675"/>
          </a:xfrm>
        </p:spPr>
        <p:txBody>
          <a:bodyPr/>
          <a:lstStyle>
            <a:lvl1pPr>
              <a:lnSpc>
                <a:spcPct val="100000"/>
              </a:lnSpc>
              <a:defRPr sz="2800" b="1"/>
            </a:lvl1pPr>
            <a:lvl2pPr marL="432000">
              <a:lnSpc>
                <a:spcPct val="100000"/>
              </a:lnSpc>
              <a:spcAft>
                <a:spcPts val="600"/>
              </a:spcAft>
              <a:defRPr sz="2400" b="0"/>
            </a:lvl2pPr>
            <a:lvl3pPr marL="648000">
              <a:lnSpc>
                <a:spcPct val="100000"/>
              </a:lnSpc>
              <a:defRPr/>
            </a:lvl3pPr>
          </a:lstStyle>
          <a:p>
            <a:pPr>
              <a:lnSpc>
                <a:spcPct val="100000"/>
              </a:lnSpc>
            </a:pPr>
            <a:r>
              <a:rPr lang="de-DE" dirty="0"/>
              <a:t>Dieser Text steht für die erste Ebene</a:t>
            </a:r>
          </a:p>
          <a:p>
            <a:pPr lvl="1"/>
            <a:r>
              <a:rPr lang="de-DE" dirty="0"/>
              <a:t>Hier der Text für die zweite Ebene</a:t>
            </a:r>
          </a:p>
          <a:p>
            <a:pPr lvl="2"/>
            <a:r>
              <a:rPr lang="de-DE" dirty="0"/>
              <a:t>Und hier der Text für Ebene drei</a:t>
            </a:r>
          </a:p>
        </p:txBody>
      </p:sp>
    </p:spTree>
    <p:extLst>
      <p:ext uri="{BB962C8B-B14F-4D97-AF65-F5344CB8AC3E}">
        <p14:creationId xmlns:p14="http://schemas.microsoft.com/office/powerpoint/2010/main" val="173259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orizontal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-20320"/>
            <a:ext cx="9144000" cy="11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einzeilig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/>
          </p:nvPr>
        </p:nvSpPr>
        <p:spPr>
          <a:xfrm>
            <a:off x="360000" y="1506684"/>
            <a:ext cx="4104000" cy="2678400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4680000" y="1508124"/>
            <a:ext cx="4104000" cy="4370675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 hasCustomPrompt="1"/>
          </p:nvPr>
        </p:nvSpPr>
        <p:spPr>
          <a:xfrm>
            <a:off x="360000" y="4263525"/>
            <a:ext cx="4104000" cy="218008"/>
          </a:xfrm>
        </p:spPr>
        <p:txBody>
          <a:bodyPr>
            <a:spAutoFit/>
          </a:bodyPr>
          <a:lstStyle>
            <a:lvl1pPr>
              <a:lnSpc>
                <a:spcPts val="1700"/>
              </a:lnSpc>
              <a:spcAft>
                <a:spcPts val="0"/>
              </a:spcAft>
              <a:defRPr sz="1400" baseline="0"/>
            </a:lvl1pPr>
          </a:lstStyle>
          <a:p>
            <a:pPr lvl="0"/>
            <a:r>
              <a:rPr lang="de-DE" dirty="0"/>
              <a:t>Hier kann eine Bildunterschrift stehen</a:t>
            </a:r>
          </a:p>
        </p:txBody>
      </p:sp>
    </p:spTree>
    <p:extLst>
      <p:ext uri="{BB962C8B-B14F-4D97-AF65-F5344CB8AC3E}">
        <p14:creationId xmlns:p14="http://schemas.microsoft.com/office/powerpoint/2010/main" val="193234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vertikal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-20320"/>
            <a:ext cx="9144000" cy="115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60000" y="162000"/>
            <a:ext cx="8424000" cy="486000"/>
          </a:xfrm>
        </p:spPr>
        <p:txBody>
          <a:bodyPr/>
          <a:lstStyle>
            <a:lvl1pPr>
              <a:defRPr sz="2600" baseline="0"/>
            </a:lvl1pPr>
          </a:lstStyle>
          <a:p>
            <a:r>
              <a:rPr lang="de-DE" dirty="0"/>
              <a:t>Nachhaltig oder überfischt?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60000" y="522000"/>
            <a:ext cx="8424862" cy="486000"/>
          </a:xfrm>
        </p:spPr>
        <p:txBody>
          <a:bodyPr anchor="b" anchorCtr="0"/>
          <a:lstStyle>
            <a:lvl1pPr>
              <a:lnSpc>
                <a:spcPts val="3500"/>
              </a:lnSpc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Hier steht die zweite Zeile der Headline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2"/>
          </p:nvPr>
        </p:nvSpPr>
        <p:spPr>
          <a:xfrm>
            <a:off x="3240000" y="1508124"/>
            <a:ext cx="5544000" cy="4370675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3"/>
          </p:nvPr>
        </p:nvSpPr>
        <p:spPr>
          <a:xfrm>
            <a:off x="360000" y="1503196"/>
            <a:ext cx="2667600" cy="3690000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60000" y="5275125"/>
            <a:ext cx="2667600" cy="720000"/>
          </a:xfrm>
        </p:spPr>
        <p:txBody>
          <a:bodyPr>
            <a:noAutofit/>
          </a:bodyPr>
          <a:lstStyle>
            <a:lvl1pPr>
              <a:lnSpc>
                <a:spcPts val="1700"/>
              </a:lnSpc>
              <a:spcAft>
                <a:spcPts val="0"/>
              </a:spcAft>
              <a:defRPr sz="1400" baseline="0"/>
            </a:lvl1pPr>
          </a:lstStyle>
          <a:p>
            <a:pPr lvl="0"/>
            <a:r>
              <a:rPr lang="de-DE" dirty="0"/>
              <a:t>Hier kann eine Bildunterschrift stehen</a:t>
            </a:r>
          </a:p>
        </p:txBody>
      </p:sp>
    </p:spTree>
    <p:extLst>
      <p:ext uri="{BB962C8B-B14F-4D97-AF65-F5344CB8AC3E}">
        <p14:creationId xmlns:p14="http://schemas.microsoft.com/office/powerpoint/2010/main" val="837771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 (bl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-54768"/>
            <a:ext cx="9144000" cy="691276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>
          <a:xfrm>
            <a:off x="360000" y="3456000"/>
            <a:ext cx="8424000" cy="340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Rechteck 13"/>
          <p:cNvSpPr/>
          <p:nvPr userDrawn="1"/>
        </p:nvSpPr>
        <p:spPr>
          <a:xfrm>
            <a:off x="360000" y="6156000"/>
            <a:ext cx="2808000" cy="70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6" name="Rechteck 15"/>
          <p:cNvSpPr/>
          <p:nvPr userDrawn="1"/>
        </p:nvSpPr>
        <p:spPr>
          <a:xfrm>
            <a:off x="5976000" y="6156000"/>
            <a:ext cx="2808000" cy="70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3168000" y="3456000"/>
            <a:ext cx="5616575" cy="270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1" name="Textfeld 20"/>
          <p:cNvSpPr txBox="1"/>
          <p:nvPr userDrawn="1"/>
        </p:nvSpPr>
        <p:spPr>
          <a:xfrm>
            <a:off x="385763" y="2731591"/>
            <a:ext cx="8398237" cy="270000"/>
          </a:xfrm>
          <a:prstGeom prst="rect">
            <a:avLst/>
          </a:prstGeom>
          <a:noFill/>
        </p:spPr>
        <p:txBody>
          <a:bodyPr wrap="square" lIns="109728" tIns="0" rIns="0" bIns="0" rtlCol="0">
            <a:noAutofit/>
          </a:bodyPr>
          <a:lstStyle/>
          <a:p>
            <a:r>
              <a:rPr lang="de-DE" sz="1600" b="1" dirty="0">
                <a:solidFill>
                  <a:prstClr val="white"/>
                </a:solidFill>
              </a:rPr>
              <a:t>Vorname Nachname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385763" y="2966400"/>
            <a:ext cx="8398237" cy="270000"/>
          </a:xfrm>
          <a:prstGeom prst="rect">
            <a:avLst/>
          </a:prstGeom>
          <a:noFill/>
        </p:spPr>
        <p:txBody>
          <a:bodyPr wrap="square" lIns="109728" tIns="0" rIns="0" bIns="0" rtlCol="0">
            <a:noAutofit/>
          </a:bodyPr>
          <a:lstStyle/>
          <a:p>
            <a:r>
              <a:rPr lang="de-DE" sz="1600" dirty="0" err="1">
                <a:solidFill>
                  <a:prstClr val="white"/>
                </a:solidFill>
              </a:rPr>
              <a:t>Thünen</a:t>
            </a:r>
            <a:r>
              <a:rPr lang="de-DE" sz="1600" dirty="0">
                <a:solidFill>
                  <a:prstClr val="white"/>
                </a:solidFill>
              </a:rPr>
              <a:t>-Institut für XXX</a:t>
            </a:r>
          </a:p>
        </p:txBody>
      </p:sp>
      <p:sp>
        <p:nvSpPr>
          <p:cNvPr id="23" name="Textfeld 22"/>
          <p:cNvSpPr txBox="1"/>
          <p:nvPr userDrawn="1"/>
        </p:nvSpPr>
        <p:spPr>
          <a:xfrm>
            <a:off x="539750" y="6275664"/>
            <a:ext cx="2440970" cy="5377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b="1" dirty="0">
                <a:solidFill>
                  <a:prstClr val="white"/>
                </a:solidFill>
              </a:rPr>
              <a:t>Ort</a:t>
            </a:r>
            <a:br>
              <a:rPr lang="de-DE" sz="1400" b="1" dirty="0">
                <a:solidFill>
                  <a:prstClr val="white"/>
                </a:solidFill>
              </a:rPr>
            </a:br>
            <a:r>
              <a:rPr lang="de-DE" sz="1400" b="1" dirty="0">
                <a:solidFill>
                  <a:prstClr val="white"/>
                </a:solidFill>
              </a:rPr>
              <a:t>Datum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385763" y="1655329"/>
            <a:ext cx="8398237" cy="576263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3400" b="1" kern="1200" baseline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de-DE" dirty="0"/>
              <a:t>Kapitel 1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385763" y="2117697"/>
            <a:ext cx="8398237" cy="55562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3400" kern="1200" dirty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410848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378748" y="2009325"/>
            <a:ext cx="8408423" cy="496961"/>
          </a:xfrm>
        </p:spPr>
        <p:txBody>
          <a:bodyPr lIns="109728"/>
          <a:lstStyle>
            <a:lvl1pPr>
              <a:lnSpc>
                <a:spcPct val="100000"/>
              </a:lnSpc>
              <a:spcAft>
                <a:spcPts val="0"/>
              </a:spcAft>
              <a:defRPr sz="3400" baseline="0"/>
            </a:lvl1pPr>
          </a:lstStyle>
          <a:p>
            <a:r>
              <a:rPr lang="de-DE" dirty="0"/>
              <a:t>Hier könnte stehen: Für weitere Informationen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375577" y="1508535"/>
            <a:ext cx="8408423" cy="552314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3400" b="1" kern="120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Dies könnte der Abschlusstext sein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360000" y="3456000"/>
            <a:ext cx="8424000" cy="340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360000" y="6156000"/>
            <a:ext cx="2808000" cy="70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3168000" y="6156000"/>
            <a:ext cx="2808000" cy="70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>
          <a:xfrm>
            <a:off x="5976000" y="6156000"/>
            <a:ext cx="2808000" cy="70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3"/>
          </p:nvPr>
        </p:nvSpPr>
        <p:spPr>
          <a:xfrm>
            <a:off x="5976000" y="3456000"/>
            <a:ext cx="2808575" cy="270000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5" name="Picture 2" descr="C:\Dokumente und Einstellungen\Eva2\Desktop\THUENEN\THUENEN_Markenzeichen\Screen\THUENEN_Web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8000" y="162000"/>
            <a:ext cx="2304256" cy="921703"/>
          </a:xfrm>
          <a:prstGeom prst="rect">
            <a:avLst/>
          </a:prstGeom>
          <a:noFill/>
        </p:spPr>
      </p:pic>
      <p:sp>
        <p:nvSpPr>
          <p:cNvPr id="14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386436" y="2708920"/>
            <a:ext cx="4185564" cy="26987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1600" b="1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vorname.nachname@thuenen.de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385029" y="2996952"/>
            <a:ext cx="8398971" cy="26987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1600" b="0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r>
              <a:rPr lang="de-DE" sz="1600" b="0" i="0" kern="1200" baseline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rPr>
              <a:t>Thünen-Institut</a:t>
            </a:r>
            <a:r>
              <a:rPr lang="de-DE" sz="1600" b="0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rPr>
              <a:t> für XXX</a:t>
            </a:r>
          </a:p>
        </p:txBody>
      </p:sp>
      <p:sp>
        <p:nvSpPr>
          <p:cNvPr id="18" name="Textplatzhalt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558064" y="2708920"/>
            <a:ext cx="4185564" cy="269875"/>
          </a:xfrm>
        </p:spPr>
        <p:txBody>
          <a:bodyPr lIns="109728"/>
          <a:lstStyle>
            <a:lvl1pPr marL="0" algn="l" defTabSz="914400" rtl="0" eaLnBrk="1" latinLnBrk="0" hangingPunct="1">
              <a:lnSpc>
                <a:spcPct val="100000"/>
              </a:lnSpc>
              <a:defRPr lang="de-DE" sz="1600" b="1" i="0" kern="12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www.thuenen.de</a:t>
            </a:r>
          </a:p>
        </p:txBody>
      </p:sp>
      <p:sp>
        <p:nvSpPr>
          <p:cNvPr id="20" name="Bildplatzhalter 14"/>
          <p:cNvSpPr>
            <a:spLocks noGrp="1"/>
          </p:cNvSpPr>
          <p:nvPr>
            <p:ph type="pic" sz="quarter" idx="20"/>
          </p:nvPr>
        </p:nvSpPr>
        <p:spPr>
          <a:xfrm>
            <a:off x="3167425" y="3456000"/>
            <a:ext cx="2808575" cy="27000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1" name="Bildplatzhalter 14"/>
          <p:cNvSpPr>
            <a:spLocks noGrp="1"/>
          </p:cNvSpPr>
          <p:nvPr>
            <p:ph type="pic" sz="quarter" idx="21"/>
          </p:nvPr>
        </p:nvSpPr>
        <p:spPr>
          <a:xfrm>
            <a:off x="359425" y="3456000"/>
            <a:ext cx="2808575" cy="2700000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33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7539"/>
            <a:ext cx="7772400" cy="1792423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01ECC5D-66E1-994D-8B0B-AC40DA1349DD}"/>
              </a:ext>
            </a:extLst>
          </p:cNvPr>
          <p:cNvGrpSpPr/>
          <p:nvPr userDrawn="1"/>
        </p:nvGrpSpPr>
        <p:grpSpPr>
          <a:xfrm>
            <a:off x="8227791" y="404665"/>
            <a:ext cx="564173" cy="595313"/>
            <a:chOff x="6249144" y="3861048"/>
            <a:chExt cx="611187" cy="595313"/>
          </a:xfrm>
          <a:solidFill>
            <a:srgbClr val="DCEBFA"/>
          </a:solidFill>
        </p:grpSpPr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D6F49095-07C9-D345-8CBF-98AC6327BB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0391" y="4248447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0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5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0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5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75570C70-CA07-6040-87F1-A66FA5ADA0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69754" y="4119686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5"/>
                </a:cxn>
                <a:cxn ang="0">
                  <a:pos x="141" y="910"/>
                </a:cxn>
                <a:cxn ang="0">
                  <a:pos x="484" y="687"/>
                </a:cxn>
                <a:cxn ang="0">
                  <a:pos x="828" y="910"/>
                </a:cxn>
                <a:cxn ang="0">
                  <a:pos x="706" y="565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0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5"/>
                  </a:lnTo>
                  <a:lnTo>
                    <a:pt x="141" y="910"/>
                  </a:lnTo>
                  <a:lnTo>
                    <a:pt x="484" y="687"/>
                  </a:lnTo>
                  <a:lnTo>
                    <a:pt x="828" y="910"/>
                  </a:lnTo>
                  <a:lnTo>
                    <a:pt x="706" y="565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6D07A179-872D-174D-A650-117251E5BF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3861048"/>
              <a:ext cx="90577" cy="84169"/>
            </a:xfrm>
            <a:custGeom>
              <a:avLst/>
              <a:gdLst/>
              <a:ahLst/>
              <a:cxnLst>
                <a:cxn ang="0">
                  <a:pos x="486" y="0"/>
                </a:cxn>
                <a:cxn ang="0">
                  <a:pos x="344" y="345"/>
                </a:cxn>
                <a:cxn ang="0">
                  <a:pos x="0" y="345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6" y="689"/>
                </a:cxn>
                <a:cxn ang="0">
                  <a:pos x="832" y="911"/>
                </a:cxn>
                <a:cxn ang="0">
                  <a:pos x="710" y="567"/>
                </a:cxn>
                <a:cxn ang="0">
                  <a:pos x="974" y="345"/>
                </a:cxn>
                <a:cxn ang="0">
                  <a:pos x="629" y="345"/>
                </a:cxn>
                <a:cxn ang="0">
                  <a:pos x="486" y="0"/>
                </a:cxn>
              </a:cxnLst>
              <a:rect l="0" t="0" r="r" b="b"/>
              <a:pathLst>
                <a:path w="974" h="911">
                  <a:moveTo>
                    <a:pt x="486" y="0"/>
                  </a:moveTo>
                  <a:lnTo>
                    <a:pt x="344" y="345"/>
                  </a:lnTo>
                  <a:lnTo>
                    <a:pt x="0" y="345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6" y="689"/>
                  </a:lnTo>
                  <a:lnTo>
                    <a:pt x="832" y="911"/>
                  </a:lnTo>
                  <a:lnTo>
                    <a:pt x="710" y="567"/>
                  </a:lnTo>
                  <a:lnTo>
                    <a:pt x="974" y="345"/>
                  </a:lnTo>
                  <a:lnTo>
                    <a:pt x="629" y="345"/>
                  </a:lnTo>
                  <a:lnTo>
                    <a:pt x="486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352852F9-A85F-B140-BDB7-27A632C115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49144" y="4118292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4" y="688"/>
                </a:cxn>
                <a:cxn ang="0">
                  <a:pos x="828" y="911"/>
                </a:cxn>
                <a:cxn ang="0">
                  <a:pos x="706" y="567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1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4" y="688"/>
                  </a:lnTo>
                  <a:lnTo>
                    <a:pt x="828" y="911"/>
                  </a:lnTo>
                  <a:lnTo>
                    <a:pt x="706" y="567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2" name="Freeform 31">
              <a:extLst>
                <a:ext uri="{FF2B5EF4-FFF2-40B4-BE49-F238E27FC236}">
                  <a16:creationId xmlns:a16="http://schemas.microsoft.com/office/drawing/2014/main" id="{6A7D394B-3649-464A-8800-F2C8E331EC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4372192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6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6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4901ED79-DD5C-DD43-B19D-6B6B7A174B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3992875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3"/>
                </a:cxn>
                <a:cxn ang="0">
                  <a:pos x="0" y="343"/>
                </a:cxn>
                <a:cxn ang="0">
                  <a:pos x="263" y="564"/>
                </a:cxn>
                <a:cxn ang="0">
                  <a:pos x="141" y="905"/>
                </a:cxn>
                <a:cxn ang="0">
                  <a:pos x="487" y="684"/>
                </a:cxn>
                <a:cxn ang="0">
                  <a:pos x="831" y="905"/>
                </a:cxn>
                <a:cxn ang="0">
                  <a:pos x="709" y="564"/>
                </a:cxn>
                <a:cxn ang="0">
                  <a:pos x="973" y="343"/>
                </a:cxn>
                <a:cxn ang="0">
                  <a:pos x="628" y="343"/>
                </a:cxn>
                <a:cxn ang="0">
                  <a:pos x="487" y="0"/>
                </a:cxn>
              </a:cxnLst>
              <a:rect l="0" t="0" r="r" b="b"/>
              <a:pathLst>
                <a:path w="973" h="905">
                  <a:moveTo>
                    <a:pt x="487" y="0"/>
                  </a:moveTo>
                  <a:lnTo>
                    <a:pt x="344" y="343"/>
                  </a:lnTo>
                  <a:lnTo>
                    <a:pt x="0" y="343"/>
                  </a:lnTo>
                  <a:lnTo>
                    <a:pt x="263" y="564"/>
                  </a:lnTo>
                  <a:lnTo>
                    <a:pt x="141" y="905"/>
                  </a:lnTo>
                  <a:lnTo>
                    <a:pt x="487" y="684"/>
                  </a:lnTo>
                  <a:lnTo>
                    <a:pt x="831" y="905"/>
                  </a:lnTo>
                  <a:lnTo>
                    <a:pt x="709" y="564"/>
                  </a:lnTo>
                  <a:lnTo>
                    <a:pt x="973" y="343"/>
                  </a:lnTo>
                  <a:lnTo>
                    <a:pt x="628" y="343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EF148EBC-A2DA-544B-A288-0DDC828C8D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42946" y="3895886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3" y="909"/>
                </a:cxn>
                <a:cxn ang="0">
                  <a:pos x="488" y="687"/>
                </a:cxn>
                <a:cxn ang="0">
                  <a:pos x="834" y="909"/>
                </a:cxn>
                <a:cxn ang="0">
                  <a:pos x="712" y="565"/>
                </a:cxn>
                <a:cxn ang="0">
                  <a:pos x="976" y="344"/>
                </a:cxn>
                <a:cxn ang="0">
                  <a:pos x="631" y="344"/>
                </a:cxn>
                <a:cxn ang="0">
                  <a:pos x="488" y="0"/>
                </a:cxn>
              </a:cxnLst>
              <a:rect l="0" t="0" r="r" b="b"/>
              <a:pathLst>
                <a:path w="976" h="909">
                  <a:moveTo>
                    <a:pt x="488" y="0"/>
                  </a:moveTo>
                  <a:lnTo>
                    <a:pt x="346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3" y="909"/>
                  </a:lnTo>
                  <a:lnTo>
                    <a:pt x="488" y="687"/>
                  </a:lnTo>
                  <a:lnTo>
                    <a:pt x="834" y="909"/>
                  </a:lnTo>
                  <a:lnTo>
                    <a:pt x="712" y="565"/>
                  </a:lnTo>
                  <a:lnTo>
                    <a:pt x="976" y="344"/>
                  </a:lnTo>
                  <a:lnTo>
                    <a:pt x="631" y="344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5" name="Freeform 34">
              <a:extLst>
                <a:ext uri="{FF2B5EF4-FFF2-40B4-BE49-F238E27FC236}">
                  <a16:creationId xmlns:a16="http://schemas.microsoft.com/office/drawing/2014/main" id="{7D13466F-12A5-CA49-908A-6EBE3C4C60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4246775"/>
              <a:ext cx="90577" cy="85841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7" y="689"/>
                </a:cxn>
                <a:cxn ang="0">
                  <a:pos x="832" y="911"/>
                </a:cxn>
                <a:cxn ang="0">
                  <a:pos x="711" y="567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11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7" y="689"/>
                  </a:lnTo>
                  <a:lnTo>
                    <a:pt x="832" y="911"/>
                  </a:lnTo>
                  <a:lnTo>
                    <a:pt x="711" y="567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1DE569C5-0801-F149-A01E-053197ECDC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4337354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2" y="905"/>
                </a:cxn>
                <a:cxn ang="0">
                  <a:pos x="488" y="684"/>
                </a:cxn>
                <a:cxn ang="0">
                  <a:pos x="834" y="905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0" y="343"/>
                </a:cxn>
                <a:cxn ang="0">
                  <a:pos x="488" y="0"/>
                </a:cxn>
              </a:cxnLst>
              <a:rect l="0" t="0" r="r" b="b"/>
              <a:pathLst>
                <a:path w="976" h="905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2" y="905"/>
                  </a:lnTo>
                  <a:lnTo>
                    <a:pt x="488" y="684"/>
                  </a:lnTo>
                  <a:lnTo>
                    <a:pt x="834" y="905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0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64C3BDF9-F023-6744-8299-9D2C1E859F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39601" y="4337354"/>
              <a:ext cx="91971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3" y="906"/>
                </a:cxn>
                <a:cxn ang="0">
                  <a:pos x="488" y="685"/>
                </a:cxn>
                <a:cxn ang="0">
                  <a:pos x="834" y="906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1" y="343"/>
                </a:cxn>
                <a:cxn ang="0">
                  <a:pos x="488" y="0"/>
                </a:cxn>
              </a:cxnLst>
              <a:rect l="0" t="0" r="r" b="b"/>
              <a:pathLst>
                <a:path w="976" h="906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3" y="906"/>
                  </a:lnTo>
                  <a:lnTo>
                    <a:pt x="488" y="685"/>
                  </a:lnTo>
                  <a:lnTo>
                    <a:pt x="834" y="906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1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A587B9D-77F5-B64E-BA13-D463D49406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2064" y="3991203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1"/>
                </a:cxn>
                <a:cxn ang="0">
                  <a:pos x="0" y="341"/>
                </a:cxn>
                <a:cxn ang="0">
                  <a:pos x="261" y="562"/>
                </a:cxn>
                <a:cxn ang="0">
                  <a:pos x="141" y="904"/>
                </a:cxn>
                <a:cxn ang="0">
                  <a:pos x="483" y="683"/>
                </a:cxn>
                <a:cxn ang="0">
                  <a:pos x="826" y="904"/>
                </a:cxn>
                <a:cxn ang="0">
                  <a:pos x="704" y="562"/>
                </a:cxn>
                <a:cxn ang="0">
                  <a:pos x="967" y="341"/>
                </a:cxn>
                <a:cxn ang="0">
                  <a:pos x="624" y="341"/>
                </a:cxn>
                <a:cxn ang="0">
                  <a:pos x="483" y="0"/>
                </a:cxn>
              </a:cxnLst>
              <a:rect l="0" t="0" r="r" b="b"/>
              <a:pathLst>
                <a:path w="967" h="904">
                  <a:moveTo>
                    <a:pt x="483" y="0"/>
                  </a:moveTo>
                  <a:lnTo>
                    <a:pt x="342" y="341"/>
                  </a:lnTo>
                  <a:lnTo>
                    <a:pt x="0" y="341"/>
                  </a:lnTo>
                  <a:lnTo>
                    <a:pt x="261" y="562"/>
                  </a:lnTo>
                  <a:lnTo>
                    <a:pt x="141" y="904"/>
                  </a:lnTo>
                  <a:lnTo>
                    <a:pt x="483" y="683"/>
                  </a:lnTo>
                  <a:lnTo>
                    <a:pt x="826" y="904"/>
                  </a:lnTo>
                  <a:lnTo>
                    <a:pt x="704" y="562"/>
                  </a:lnTo>
                  <a:lnTo>
                    <a:pt x="967" y="341"/>
                  </a:lnTo>
                  <a:lnTo>
                    <a:pt x="624" y="341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9" name="Freeform 38">
              <a:extLst>
                <a:ext uri="{FF2B5EF4-FFF2-40B4-BE49-F238E27FC236}">
                  <a16:creationId xmlns:a16="http://schemas.microsoft.com/office/drawing/2014/main" id="{AD25EFB7-4426-0047-861C-7BC634B2EF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3895886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1" y="909"/>
                </a:cxn>
                <a:cxn ang="0">
                  <a:pos x="487" y="687"/>
                </a:cxn>
                <a:cxn ang="0">
                  <a:pos x="832" y="909"/>
                </a:cxn>
                <a:cxn ang="0">
                  <a:pos x="711" y="565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09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1" y="909"/>
                  </a:lnTo>
                  <a:lnTo>
                    <a:pt x="487" y="687"/>
                  </a:lnTo>
                  <a:lnTo>
                    <a:pt x="832" y="909"/>
                  </a:lnTo>
                  <a:lnTo>
                    <a:pt x="711" y="565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457200"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</p:grpSp>
      <p:sp>
        <p:nvSpPr>
          <p:cNvPr id="20" name="Rectangle 39">
            <a:extLst>
              <a:ext uri="{FF2B5EF4-FFF2-40B4-BE49-F238E27FC236}">
                <a16:creationId xmlns:a16="http://schemas.microsoft.com/office/drawing/2014/main" id="{D48202FE-6F51-5E46-B135-212AA58421B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8307670" y="629995"/>
            <a:ext cx="400050" cy="1539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57200">
              <a:defRPr/>
            </a:pPr>
            <a:r>
              <a:rPr lang="en-GB" altLang="de-DE" sz="1000" b="1" i="1" dirty="0">
                <a:solidFill>
                  <a:srgbClr val="F0F8FF"/>
                </a:solidFill>
              </a:rPr>
              <a:t>CAPRI</a:t>
            </a:r>
            <a:endParaRPr lang="en-GB" altLang="de-DE" dirty="0">
              <a:solidFill>
                <a:srgbClr val="F0F8FF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91CFDCE-186B-9546-8E8E-935D44886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99" y="404664"/>
            <a:ext cx="1658938" cy="6429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81456987-8A5C-0B48-82AA-9390613FF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28" y="404665"/>
            <a:ext cx="64928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5844"/>
            <a:ext cx="1153436" cy="611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220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010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0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27" y="-18835"/>
            <a:ext cx="9144000" cy="6858000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0" y="6156000"/>
            <a:ext cx="9144000" cy="70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61628" y="6482675"/>
            <a:ext cx="970012" cy="2596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Datum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66708" y="6291540"/>
            <a:ext cx="970012" cy="1834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Seite </a:t>
            </a:r>
            <a:fld id="{3FE2E321-9699-4537-B4F6-C35DF19B42AC}" type="slidenum">
              <a:rPr lang="de-DE" sz="1400" b="1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‹Nr.›</a:t>
            </a:fld>
            <a:r>
              <a:rPr lang="de-DE" sz="14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60000" y="0"/>
            <a:ext cx="8424000" cy="972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352928" cy="46805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Dieser Text steht für die erste Ebene</a:t>
            </a:r>
          </a:p>
          <a:p>
            <a:pPr lvl="1"/>
            <a:r>
              <a:rPr lang="de-DE" dirty="0"/>
              <a:t>Hier der Text für die zweite Ebene</a:t>
            </a:r>
          </a:p>
          <a:p>
            <a:pPr lvl="2"/>
            <a:r>
              <a:rPr lang="de-DE" dirty="0"/>
              <a:t>Und hier der Text für Ebene drei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547664" y="6292800"/>
            <a:ext cx="6066336" cy="27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b="1" dirty="0">
                <a:solidFill>
                  <a:prstClr val="black">
                    <a:lumMod val="50000"/>
                    <a:lumOff val="50000"/>
                  </a:prstClr>
                </a:solidFill>
              </a:rPr>
              <a:t>Vorname Nachname</a:t>
            </a:r>
          </a:p>
        </p:txBody>
      </p:sp>
      <p:cxnSp>
        <p:nvCxnSpPr>
          <p:cNvPr id="13" name="Gerade Verbindung 12"/>
          <p:cNvCxnSpPr/>
          <p:nvPr/>
        </p:nvCxnSpPr>
        <p:spPr>
          <a:xfrm>
            <a:off x="1440000" y="6318000"/>
            <a:ext cx="0" cy="36004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C:\Dokumente und Einstellungen\Eva2\Desktop\THUENEN\THUENEN_Markenzeichen\Screen\THUENEN_Web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14000" y="6228000"/>
            <a:ext cx="1285875" cy="514350"/>
          </a:xfrm>
          <a:prstGeom prst="rect">
            <a:avLst/>
          </a:prstGeom>
          <a:noFill/>
        </p:spPr>
      </p:pic>
      <p:sp>
        <p:nvSpPr>
          <p:cNvPr id="15" name="Textfeld 14"/>
          <p:cNvSpPr txBox="1"/>
          <p:nvPr/>
        </p:nvSpPr>
        <p:spPr>
          <a:xfrm>
            <a:off x="1547664" y="6487229"/>
            <a:ext cx="6066336" cy="27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400" dirty="0">
                <a:solidFill>
                  <a:prstClr val="black">
                    <a:lumMod val="50000"/>
                    <a:lumOff val="50000"/>
                  </a:prstClr>
                </a:solidFill>
              </a:rPr>
              <a:t>Titel der Veranstaltung</a:t>
            </a:r>
          </a:p>
        </p:txBody>
      </p:sp>
    </p:spTree>
    <p:extLst>
      <p:ext uri="{BB962C8B-B14F-4D97-AF65-F5344CB8AC3E}">
        <p14:creationId xmlns:p14="http://schemas.microsoft.com/office/powerpoint/2010/main" val="196261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/>
  <p:txStyles>
    <p:titleStyle>
      <a:lvl1pPr algn="l" defTabSz="914400" rtl="0" eaLnBrk="1" latinLnBrk="0" hangingPunct="1">
        <a:lnSpc>
          <a:spcPts val="3500"/>
        </a:lnSpc>
        <a:spcBef>
          <a:spcPct val="0"/>
        </a:spcBef>
        <a:buNone/>
        <a:defRPr sz="3000" b="1" i="0" kern="1200" baseline="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400"/>
        </a:lnSpc>
        <a:spcBef>
          <a:spcPts val="0"/>
        </a:spcBef>
        <a:spcAft>
          <a:spcPts val="1200"/>
        </a:spcAft>
        <a:buFont typeface="Arial" pitchFamily="34" charset="0"/>
        <a:buNone/>
        <a:defRPr sz="2000" b="0" i="0" kern="1200" baseline="0">
          <a:solidFill>
            <a:schemeClr val="tx2"/>
          </a:solidFill>
          <a:latin typeface="Calibri" pitchFamily="34" charset="0"/>
          <a:ea typeface="+mn-ea"/>
          <a:cs typeface="+mn-cs"/>
        </a:defRPr>
      </a:lvl1pPr>
      <a:lvl2pPr marL="216000" indent="-216000" algn="l" defTabSz="914400" rtl="0" eaLnBrk="1" latinLnBrk="0" hangingPunct="1">
        <a:lnSpc>
          <a:spcPts val="2400"/>
        </a:lnSpc>
        <a:spcBef>
          <a:spcPts val="0"/>
        </a:spcBef>
        <a:spcAft>
          <a:spcPts val="1200"/>
        </a:spcAft>
        <a:buClr>
          <a:schemeClr val="accent2"/>
        </a:buClr>
        <a:buFont typeface="Calibri" pitchFamily="34" charset="0"/>
        <a:buChar char="•"/>
        <a:defRPr sz="2000" b="0" i="0" kern="1200" baseline="0">
          <a:solidFill>
            <a:schemeClr val="tx2"/>
          </a:solidFill>
          <a:latin typeface="Calibri" pitchFamily="34" charset="0"/>
          <a:ea typeface="+mn-ea"/>
          <a:cs typeface="+mn-cs"/>
        </a:defRPr>
      </a:lvl2pPr>
      <a:lvl3pPr marL="432000" indent="-216000" algn="l" defTabSz="914400" rtl="0" eaLnBrk="1" latinLnBrk="0" hangingPunct="1">
        <a:lnSpc>
          <a:spcPts val="2400"/>
        </a:lnSpc>
        <a:spcBef>
          <a:spcPts val="0"/>
        </a:spcBef>
        <a:spcAft>
          <a:spcPts val="1200"/>
        </a:spcAft>
        <a:buClr>
          <a:schemeClr val="tx2"/>
        </a:buClr>
        <a:buFont typeface="Symbol" pitchFamily="18" charset="2"/>
        <a:buChar char="-"/>
        <a:defRPr sz="2000" b="0" i="0" kern="1200" baseline="0">
          <a:solidFill>
            <a:schemeClr val="tx2"/>
          </a:solidFill>
          <a:latin typeface="Calibri" pitchFamily="34" charset="0"/>
          <a:ea typeface="+mn-ea"/>
          <a:cs typeface="+mn-cs"/>
        </a:defRPr>
      </a:lvl3pPr>
      <a:lvl4pPr marL="0" indent="0" algn="l" defTabSz="914400" rtl="0" eaLnBrk="1" latinLnBrk="0" hangingPunct="1">
        <a:lnSpc>
          <a:spcPts val="1700"/>
        </a:lnSpc>
        <a:spcBef>
          <a:spcPts val="0"/>
        </a:spcBef>
        <a:buFontTx/>
        <a:buNone/>
        <a:defRPr sz="1400" kern="1200" baseline="0">
          <a:solidFill>
            <a:schemeClr val="tx2"/>
          </a:solidFill>
          <a:latin typeface="Calibri" pitchFamily="34" charset="0"/>
          <a:ea typeface="+mn-ea"/>
          <a:cs typeface="+mn-cs"/>
        </a:defRPr>
      </a:lvl4pPr>
      <a:lvl5pPr marL="0" indent="0" algn="l" defTabSz="914400" rtl="0" eaLnBrk="1" latinLnBrk="0" hangingPunct="1">
        <a:lnSpc>
          <a:spcPts val="1600"/>
        </a:lnSpc>
        <a:spcBef>
          <a:spcPts val="0"/>
        </a:spcBef>
        <a:buFontTx/>
        <a:buNone/>
        <a:defRPr sz="1400" kern="1200" baseline="0">
          <a:solidFill>
            <a:schemeClr val="tx2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47860EA-5F04-E349-80F0-2BAC060F072D}"/>
              </a:ext>
            </a:extLst>
          </p:cNvPr>
          <p:cNvSpPr/>
          <p:nvPr userDrawn="1"/>
        </p:nvSpPr>
        <p:spPr>
          <a:xfrm>
            <a:off x="0" y="0"/>
            <a:ext cx="9144000" cy="1510747"/>
          </a:xfrm>
          <a:prstGeom prst="rect">
            <a:avLst/>
          </a:prstGeom>
          <a:solidFill>
            <a:srgbClr val="29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9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457200"/>
              <a:t>‹Nr.›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3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DCEBF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4DA16-63DD-0346-9B2E-484D40214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657026"/>
          </a:xfrm>
        </p:spPr>
        <p:txBody>
          <a:bodyPr/>
          <a:lstStyle/>
          <a:p>
            <a:r>
              <a:rPr lang="en-GB" dirty="0"/>
              <a:t>3.2. Shock 2 Human consumption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5E7BD3D-8D8E-0E4B-8A65-7C9916E1A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Jörg</a:t>
            </a:r>
            <a:r>
              <a:rPr lang="en-GB" dirty="0"/>
              <a:t> Rieger</a:t>
            </a:r>
          </a:p>
          <a:p>
            <a:r>
              <a:rPr lang="en-GB" baseline="30000" dirty="0"/>
              <a:t>Thünen Institute, 2022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63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Shock 3 Human consumption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5"/>
          <a:stretch/>
        </p:blipFill>
        <p:spPr bwMode="auto">
          <a:xfrm>
            <a:off x="137197" y="1916832"/>
            <a:ext cx="8668255" cy="402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33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Shock 3 Human consumption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89"/>
          <a:stretch/>
        </p:blipFill>
        <p:spPr bwMode="auto">
          <a:xfrm>
            <a:off x="807542" y="1625104"/>
            <a:ext cx="7528917" cy="2903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528457"/>
            <a:ext cx="40576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6660232" y="5157192"/>
            <a:ext cx="36004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410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Shock 3 Human consumption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64904"/>
            <a:ext cx="8713981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4499992" y="5048452"/>
                <a:ext cx="2749214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i="1" dirty="0"/>
                            <m:t>PerCap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5048452"/>
                <a:ext cx="2749214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eck 9"/>
              <p:cNvSpPr/>
              <p:nvPr/>
            </p:nvSpPr>
            <p:spPr>
              <a:xfrm>
                <a:off x="413792" y="4941168"/>
                <a:ext cx="4572000" cy="6585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de-DE" dirty="0"/>
                  <a:t>Human consumption: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h𝑐𝑜𝑛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𝑝𝑜𝑝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𝑃𝑒𝑟𝐶𝑎𝑝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htec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92" y="4941168"/>
                <a:ext cx="4572000" cy="658514"/>
              </a:xfrm>
              <a:prstGeom prst="rect">
                <a:avLst/>
              </a:prstGeom>
              <a:blipFill rotWithShape="1">
                <a:blip r:embed="rId5"/>
                <a:stretch>
                  <a:fillRect l="-1200" t="-4630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251520" y="213285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arm/</a:t>
            </a:r>
            <a:r>
              <a:rPr lang="de-DE" dirty="0" err="1"/>
              <a:t>market_model.gms</a:t>
            </a:r>
            <a:endParaRPr lang="en-GB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81D79E7F-4F9C-4501-8EDB-49F555F4CA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7864" y="1528834"/>
            <a:ext cx="4735604" cy="100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4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CAPRI-Scenario: </a:t>
            </a: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meat</a:t>
            </a:r>
            <a:r>
              <a:rPr lang="de-DE" dirty="0"/>
              <a:t> consumption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u="sng" dirty="0"/>
              <a:t>Decrease in meat-based calorie consumption above a given threshold (minimum requirements in kcal for healthy diets)</a:t>
            </a:r>
          </a:p>
          <a:p>
            <a:pPr marL="285750" indent="-285750"/>
            <a:r>
              <a:rPr lang="en-GB" sz="1800" dirty="0"/>
              <a:t>Threshold levels according to recommendations by </a:t>
            </a:r>
            <a:r>
              <a:rPr lang="en-GB" sz="1800" u="sng" dirty="0"/>
              <a:t>Lancet Commission on healthy diets </a:t>
            </a:r>
            <a:r>
              <a:rPr lang="en-GB" sz="1800" dirty="0"/>
              <a:t>based on a diet of 3000 kcal per day  </a:t>
            </a:r>
          </a:p>
          <a:p>
            <a:pPr marL="717750" lvl="1" indent="-285750"/>
            <a:r>
              <a:rPr lang="en-GB" sz="1600" dirty="0"/>
              <a:t>Calorie intake from animal products: 400 kcal/capita/day</a:t>
            </a:r>
          </a:p>
          <a:p>
            <a:pPr marL="717750" lvl="1" indent="-285750"/>
            <a:r>
              <a:rPr lang="en-GB" sz="1600" dirty="0"/>
              <a:t>Calorie intake from meat: 140 kcal/capita/day</a:t>
            </a:r>
          </a:p>
          <a:p>
            <a:pPr marL="717750" lvl="1" indent="-285750"/>
            <a:r>
              <a:rPr lang="en-GB" sz="1600" dirty="0"/>
              <a:t>Calorie intake from red meat (includes pork): 45 kcal/capita/day </a:t>
            </a:r>
          </a:p>
          <a:p>
            <a:pPr marL="432000" lvl="1" indent="0">
              <a:buNone/>
            </a:pPr>
            <a:endParaRPr lang="en-GB" sz="1600" dirty="0"/>
          </a:p>
          <a:p>
            <a:pPr marL="285750" indent="-285750"/>
            <a:r>
              <a:rPr lang="en-GB" sz="1800" dirty="0"/>
              <a:t>Reduction of meat consumption above some threshold level (“luxury consumption”) for the daily calorie requirements (kcal/day/capita)</a:t>
            </a:r>
          </a:p>
          <a:p>
            <a:pPr marL="285750" indent="-285750"/>
            <a:r>
              <a:rPr lang="en-GB" sz="1800" dirty="0"/>
              <a:t>Partial compensation of reduced calorie intake from meat products e.g. 20% of the cut in meat calories with vegetables and </a:t>
            </a:r>
            <a:r>
              <a:rPr lang="en-GB" sz="1800" dirty="0" err="1"/>
              <a:t>fuits</a:t>
            </a:r>
            <a:endParaRPr lang="en-GB" sz="1800" dirty="0"/>
          </a:p>
          <a:p>
            <a:pPr marL="717750" lvl="1" indent="-285750"/>
            <a:r>
              <a:rPr lang="de-DE" sz="1600" dirty="0" err="1"/>
              <a:t>Consideration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inreasing</a:t>
            </a:r>
            <a:r>
              <a:rPr lang="de-DE" sz="1600" dirty="0"/>
              <a:t> </a:t>
            </a:r>
            <a:r>
              <a:rPr lang="de-DE" sz="1600" dirty="0" err="1"/>
              <a:t>preferences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vegetarian</a:t>
            </a:r>
            <a:r>
              <a:rPr lang="de-DE" sz="1600" dirty="0"/>
              <a:t> </a:t>
            </a:r>
            <a:r>
              <a:rPr lang="de-DE" sz="1600" dirty="0" err="1"/>
              <a:t>products</a:t>
            </a:r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36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CAPRI-Scenario </a:t>
            </a:r>
            <a:r>
              <a:rPr lang="de-DE" dirty="0" err="1"/>
              <a:t>assumptions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GB" sz="2000" dirty="0"/>
              <a:t>Reduction of </a:t>
            </a:r>
            <a:r>
              <a:rPr lang="en-GB" sz="2000" dirty="0">
                <a:solidFill>
                  <a:srgbClr val="FF0000"/>
                </a:solidFill>
              </a:rPr>
              <a:t>beef </a:t>
            </a:r>
            <a:r>
              <a:rPr lang="en-GB" sz="2000" dirty="0"/>
              <a:t>consumption above some threshold level (“luxury consumption”) by </a:t>
            </a:r>
            <a:r>
              <a:rPr lang="en-GB" sz="2000" dirty="0">
                <a:solidFill>
                  <a:srgbClr val="FF0000"/>
                </a:solidFill>
              </a:rPr>
              <a:t>30% </a:t>
            </a:r>
            <a:r>
              <a:rPr lang="en-GB" sz="2000" dirty="0"/>
              <a:t>in the </a:t>
            </a:r>
            <a:r>
              <a:rPr lang="en-GB" sz="2000" dirty="0">
                <a:solidFill>
                  <a:srgbClr val="FF0000"/>
                </a:solidFill>
              </a:rPr>
              <a:t>EU</a:t>
            </a:r>
          </a:p>
          <a:p>
            <a:pPr marL="285750" indent="-285750"/>
            <a:r>
              <a:rPr lang="en-GB" sz="2000" dirty="0">
                <a:solidFill>
                  <a:srgbClr val="00B050"/>
                </a:solidFill>
              </a:rPr>
              <a:t>Compensation </a:t>
            </a:r>
            <a:r>
              <a:rPr lang="en-GB" sz="2000" dirty="0"/>
              <a:t>of reduced calorie intake from beef with </a:t>
            </a:r>
            <a:r>
              <a:rPr lang="en-GB" sz="2000" dirty="0">
                <a:solidFill>
                  <a:srgbClr val="00B050"/>
                </a:solidFill>
              </a:rPr>
              <a:t>vegetables, fruits and legumes by 20% </a:t>
            </a:r>
            <a:r>
              <a:rPr lang="en-GB" sz="2000" dirty="0"/>
              <a:t>in the EU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21174"/>
            <a:ext cx="73342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3249240" cy="25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01955"/>
            <a:ext cx="40100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8" y="6128320"/>
            <a:ext cx="497205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08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AEE4F-86B0-1344-8EB0-68D48D5EA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Expectations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7F0E7-7B15-3041-80ED-8A7DE881B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Supply </a:t>
            </a:r>
          </a:p>
          <a:p>
            <a:r>
              <a:rPr lang="en-GB" dirty="0"/>
              <a:t>Price</a:t>
            </a:r>
          </a:p>
          <a:p>
            <a:r>
              <a:rPr lang="de-DE" dirty="0"/>
              <a:t>Market </a:t>
            </a:r>
            <a:r>
              <a:rPr lang="de-DE" dirty="0" err="1"/>
              <a:t>balance</a:t>
            </a:r>
            <a:endParaRPr lang="en-GB" dirty="0"/>
          </a:p>
          <a:p>
            <a:r>
              <a:rPr lang="de-DE" dirty="0" err="1"/>
              <a:t>Nutrient</a:t>
            </a:r>
            <a:r>
              <a:rPr lang="de-DE" dirty="0"/>
              <a:t> </a:t>
            </a:r>
            <a:r>
              <a:rPr lang="de-DE" dirty="0" err="1"/>
              <a:t>balances</a:t>
            </a:r>
            <a:endParaRPr lang="en-GB" dirty="0"/>
          </a:p>
          <a:p>
            <a:r>
              <a:rPr lang="en-GB" dirty="0"/>
              <a:t>Global warming potential</a:t>
            </a:r>
          </a:p>
          <a:p>
            <a:r>
              <a:rPr lang="en-GB" dirty="0"/>
              <a:t>Income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05C0A8-B919-004A-A6CD-8D099C829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23.09.2021</a:t>
            </a:r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3ADB4C-5B17-9448-934B-7CF93162E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3D0239-E354-4040-9074-F6B607BD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335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C1A5A-3C47-467A-90EB-953C9A57D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DA91-9440-49CB-BA79-564DDD1D5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000"/>
              <a:t>For which EU countries the shock did </a:t>
            </a:r>
            <a:r>
              <a:rPr lang="en-AU" sz="2000">
                <a:solidFill>
                  <a:srgbClr val="FF0000"/>
                </a:solidFill>
              </a:rPr>
              <a:t>not</a:t>
            </a:r>
            <a:r>
              <a:rPr lang="en-AU" sz="2000"/>
              <a:t> apply </a:t>
            </a:r>
            <a:r>
              <a:rPr lang="en-AU" sz="2000" i="1"/>
              <a:t>(below threshold for minimum requirements for healthy diets)</a:t>
            </a:r>
            <a:r>
              <a:rPr lang="en-AU" sz="2000"/>
              <a:t> 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/>
              <a:t>The supply of beaf meat activities in Spain decreased by ______%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/>
              <a:t>The income (€/ha or head) from beef meat activities shows the largest decline in country _____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/>
              <a:t>For the EU beef exports change by_______% and imports by_______%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/>
              <a:t>For the EU the feed use (1000t) for cereals is reduced by ________%</a:t>
            </a:r>
          </a:p>
          <a:p>
            <a:pPr marL="514350" indent="-514350">
              <a:buFont typeface="+mj-lt"/>
              <a:buAutoNum type="arabicPeriod"/>
            </a:pPr>
            <a:r>
              <a:rPr lang="en-AU" sz="2000"/>
              <a:t>Which are the 3 countries with the highest reduction in global warming potential from agriculture in total terms the EU  1.______ 2._______ 3.______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23.09.2021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10766"/>
      </p:ext>
    </p:extLst>
  </p:cSld>
  <p:clrMapOvr>
    <a:masterClrMapping/>
  </p:clrMapOvr>
</p:sld>
</file>

<file path=ppt/theme/theme1.xml><?xml version="1.0" encoding="utf-8"?>
<a:theme xmlns:a="http://schemas.openxmlformats.org/drawingml/2006/main" name="Thünen blau">
  <a:themeElements>
    <a:clrScheme name="THÜNEN Primärfarben">
      <a:dk1>
        <a:sysClr val="windowText" lastClr="000000"/>
      </a:dk1>
      <a:lt1>
        <a:sysClr val="window" lastClr="FFFFFF"/>
      </a:lt1>
      <a:dk2>
        <a:srgbClr val="37464B"/>
      </a:dk2>
      <a:lt2>
        <a:srgbClr val="FFFFFF"/>
      </a:lt2>
      <a:accent1>
        <a:srgbClr val="37464B"/>
      </a:accent1>
      <a:accent2>
        <a:srgbClr val="008CD2"/>
      </a:accent2>
      <a:accent3>
        <a:srgbClr val="00A0FF"/>
      </a:accent3>
      <a:accent4>
        <a:srgbClr val="00AAAA"/>
      </a:accent4>
      <a:accent5>
        <a:srgbClr val="00AA82"/>
      </a:accent5>
      <a:accent6>
        <a:srgbClr val="78BE1E"/>
      </a:accent6>
      <a:hlink>
        <a:srgbClr val="0000FF"/>
      </a:hlink>
      <a:folHlink>
        <a:srgbClr val="800080"/>
      </a:folHlink>
    </a:clrScheme>
    <a:fontScheme name="Thüne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marL="0">
          <a:lnSpc>
            <a:spcPts val="2400"/>
          </a:lnSpc>
          <a:spcAft>
            <a:spcPts val="1200"/>
          </a:spcAft>
          <a:defRPr sz="2000"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</Words>
  <Application>Microsoft Office PowerPoint</Application>
  <PresentationFormat>Bildschirmpräsentation (4:3)</PresentationFormat>
  <Paragraphs>59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Symbol</vt:lpstr>
      <vt:lpstr>Thünen blau</vt:lpstr>
      <vt:lpstr>Office</vt:lpstr>
      <vt:lpstr>3.2. Shock 2 Human consumption</vt:lpstr>
      <vt:lpstr>Shock 3 Human consumption</vt:lpstr>
      <vt:lpstr>Shock 3 Human consumption</vt:lpstr>
      <vt:lpstr>Shock 3 Human consumption</vt:lpstr>
      <vt:lpstr>CAPRI-Scenario: Reduced meat consumption</vt:lpstr>
      <vt:lpstr>CAPRI-Scenario assumptions</vt:lpstr>
      <vt:lpstr>Expectations</vt:lpstr>
      <vt:lpstr>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CAPRI-Szenario: Reduzierung Fleischkonsum</dc:title>
  <dc:creator>Jörg Rieger</dc:creator>
  <cp:lastModifiedBy>Jörg Rieger</cp:lastModifiedBy>
  <cp:revision>199</cp:revision>
  <dcterms:created xsi:type="dcterms:W3CDTF">2020-03-11T12:06:49Z</dcterms:created>
  <dcterms:modified xsi:type="dcterms:W3CDTF">2022-09-21T09:03:21Z</dcterms:modified>
</cp:coreProperties>
</file>