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2" r:id="rId1"/>
    <p:sldMasterId id="2147483741" r:id="rId2"/>
    <p:sldMasterId id="2147483728" r:id="rId3"/>
  </p:sldMasterIdLst>
  <p:notesMasterIdLst>
    <p:notesMasterId r:id="rId30"/>
  </p:notesMasterIdLst>
  <p:handoutMasterIdLst>
    <p:handoutMasterId r:id="rId31"/>
  </p:handoutMasterIdLst>
  <p:sldIdLst>
    <p:sldId id="691" r:id="rId4"/>
    <p:sldId id="733" r:id="rId5"/>
    <p:sldId id="3385" r:id="rId6"/>
    <p:sldId id="741" r:id="rId7"/>
    <p:sldId id="765" r:id="rId8"/>
    <p:sldId id="748" r:id="rId9"/>
    <p:sldId id="729" r:id="rId10"/>
    <p:sldId id="646" r:id="rId11"/>
    <p:sldId id="645" r:id="rId12"/>
    <p:sldId id="3396" r:id="rId13"/>
    <p:sldId id="3397" r:id="rId14"/>
    <p:sldId id="742" r:id="rId15"/>
    <p:sldId id="743" r:id="rId16"/>
    <p:sldId id="734" r:id="rId17"/>
    <p:sldId id="744" r:id="rId18"/>
    <p:sldId id="735" r:id="rId19"/>
    <p:sldId id="749" r:id="rId20"/>
    <p:sldId id="750" r:id="rId21"/>
    <p:sldId id="745" r:id="rId22"/>
    <p:sldId id="736" r:id="rId23"/>
    <p:sldId id="763" r:id="rId24"/>
    <p:sldId id="738" r:id="rId25"/>
    <p:sldId id="739" r:id="rId26"/>
    <p:sldId id="747" r:id="rId27"/>
    <p:sldId id="764" r:id="rId28"/>
    <p:sldId id="704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">
          <p15:clr>
            <a:srgbClr val="A4A3A4"/>
          </p15:clr>
        </p15:guide>
        <p15:guide id="2" pos="18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FF00"/>
    <a:srgbClr val="CC0000"/>
    <a:srgbClr val="00FF99"/>
    <a:srgbClr val="000000"/>
    <a:srgbClr val="B2B2B2"/>
    <a:srgbClr val="9900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0" autoAdjust="0"/>
    <p:restoredTop sz="92789" autoAdjust="0"/>
  </p:normalViewPr>
  <p:slideViewPr>
    <p:cSldViewPr snapToGrid="0">
      <p:cViewPr varScale="1">
        <p:scale>
          <a:sx n="118" d="100"/>
          <a:sy n="118" d="100"/>
        </p:scale>
        <p:origin x="2144" y="208"/>
      </p:cViewPr>
      <p:guideLst>
        <p:guide orient="horz" pos="55"/>
        <p:guide pos="18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3245"/>
    </p:cViewPr>
  </p:sorterViewPr>
  <p:notesViewPr>
    <p:cSldViewPr snapToGrid="0">
      <p:cViewPr varScale="1">
        <p:scale>
          <a:sx n="119" d="100"/>
          <a:sy n="119" d="100"/>
        </p:scale>
        <p:origin x="7704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E0CCCA-A839-4295-B08A-EAF102A0B338}" type="doc">
      <dgm:prSet loTypeId="urn:microsoft.com/office/officeart/2005/8/layout/arrow2" loCatId="process" qsTypeId="urn:microsoft.com/office/officeart/2005/8/quickstyle/simple1" qsCatId="simple" csTypeId="urn:microsoft.com/office/officeart/2005/8/colors/accent6_2" csCatId="accent6" phldr="1"/>
      <dgm:spPr/>
    </dgm:pt>
    <dgm:pt modelId="{65982D4D-A8E8-4F39-92A7-D1DACFDD377B}">
      <dgm:prSet phldrT="[Texto]" custT="1"/>
      <dgm:spPr/>
      <dgm:t>
        <a:bodyPr/>
        <a:lstStyle/>
        <a:p>
          <a:r>
            <a:rPr lang="en-GB" sz="2400" dirty="0"/>
            <a:t>2000</a:t>
          </a:r>
        </a:p>
        <a:p>
          <a:r>
            <a:rPr lang="en-GB" sz="1600" dirty="0">
              <a:solidFill>
                <a:schemeClr val="accent5">
                  <a:lumMod val="75000"/>
                </a:schemeClr>
              </a:solidFill>
            </a:rPr>
            <a:t>CAP-STRAT</a:t>
          </a:r>
        </a:p>
        <a:p>
          <a:r>
            <a:rPr lang="en-GB" sz="1600" dirty="0">
              <a:solidFill>
                <a:schemeClr val="accent5">
                  <a:lumMod val="75000"/>
                </a:schemeClr>
              </a:solidFill>
            </a:rPr>
            <a:t>New MS</a:t>
          </a:r>
        </a:p>
        <a:p>
          <a:r>
            <a:rPr lang="en-GB" sz="1600" dirty="0">
              <a:solidFill>
                <a:schemeClr val="accent5">
                  <a:lumMod val="75000"/>
                </a:schemeClr>
              </a:solidFill>
            </a:rPr>
            <a:t>Spatial trade model</a:t>
          </a:r>
        </a:p>
        <a:p>
          <a:r>
            <a:rPr lang="en-GB" sz="1600" dirty="0">
              <a:solidFill>
                <a:schemeClr val="accent5">
                  <a:lumMod val="75000"/>
                </a:schemeClr>
              </a:solidFill>
            </a:rPr>
            <a:t>Exploitation tools</a:t>
          </a:r>
        </a:p>
      </dgm:t>
    </dgm:pt>
    <dgm:pt modelId="{240A25BF-269C-45E0-85D5-E3CA8A78B2A6}" type="parTrans" cxnId="{B772226E-388C-46CA-998A-9D702367B61F}">
      <dgm:prSet/>
      <dgm:spPr/>
      <dgm:t>
        <a:bodyPr/>
        <a:lstStyle/>
        <a:p>
          <a:endParaRPr lang="en-GB" sz="2400"/>
        </a:p>
      </dgm:t>
    </dgm:pt>
    <dgm:pt modelId="{0363270E-E377-4132-B773-03E7DDBC5D73}" type="sibTrans" cxnId="{B772226E-388C-46CA-998A-9D702367B61F}">
      <dgm:prSet/>
      <dgm:spPr/>
      <dgm:t>
        <a:bodyPr/>
        <a:lstStyle/>
        <a:p>
          <a:endParaRPr lang="en-GB" sz="2400"/>
        </a:p>
      </dgm:t>
    </dgm:pt>
    <dgm:pt modelId="{E64B8880-66E7-4DF8-BEB5-50B99D9DA321}">
      <dgm:prSet phldrT="[Texto]" custT="1"/>
      <dgm:spPr/>
      <dgm:t>
        <a:bodyPr/>
        <a:lstStyle/>
        <a:p>
          <a:r>
            <a:rPr lang="en-GB" sz="2400" dirty="0"/>
            <a:t>2009</a:t>
          </a:r>
        </a:p>
        <a:p>
          <a:r>
            <a:rPr lang="en-GB" sz="1600" dirty="0">
              <a:solidFill>
                <a:schemeClr val="accent5">
                  <a:lumMod val="75000"/>
                </a:schemeClr>
              </a:solidFill>
            </a:rPr>
            <a:t>CAPRI-RD</a:t>
          </a:r>
        </a:p>
        <a:p>
          <a:r>
            <a:rPr lang="en-GB" sz="1600" dirty="0">
              <a:solidFill>
                <a:schemeClr val="accent5">
                  <a:lumMod val="75000"/>
                </a:schemeClr>
              </a:solidFill>
            </a:rPr>
            <a:t>More countries</a:t>
          </a:r>
        </a:p>
        <a:p>
          <a:r>
            <a:rPr lang="en-GB" sz="1600" dirty="0">
              <a:solidFill>
                <a:schemeClr val="accent5">
                  <a:lumMod val="75000"/>
                </a:schemeClr>
              </a:solidFill>
            </a:rPr>
            <a:t>Pillar II</a:t>
          </a:r>
        </a:p>
      </dgm:t>
    </dgm:pt>
    <dgm:pt modelId="{3D7652DE-B08A-4503-9827-B72297900672}" type="parTrans" cxnId="{61026794-8DA7-4921-B682-3A0D794AB6BC}">
      <dgm:prSet/>
      <dgm:spPr/>
      <dgm:t>
        <a:bodyPr/>
        <a:lstStyle/>
        <a:p>
          <a:endParaRPr lang="en-GB" sz="2400"/>
        </a:p>
      </dgm:t>
    </dgm:pt>
    <dgm:pt modelId="{5C55496B-1727-4849-9428-B35A772D9503}" type="sibTrans" cxnId="{61026794-8DA7-4921-B682-3A0D794AB6BC}">
      <dgm:prSet/>
      <dgm:spPr/>
      <dgm:t>
        <a:bodyPr/>
        <a:lstStyle/>
        <a:p>
          <a:endParaRPr lang="en-GB" sz="2400"/>
        </a:p>
      </dgm:t>
    </dgm:pt>
    <dgm:pt modelId="{7311AB09-73E4-4837-A497-A34404D9A94B}">
      <dgm:prSet phldrT="[Texto]" custT="1"/>
      <dgm:spPr/>
      <dgm:t>
        <a:bodyPr/>
        <a:lstStyle/>
        <a:p>
          <a:r>
            <a:rPr lang="en-GB" sz="2400" dirty="0"/>
            <a:t>2017-2020</a:t>
          </a:r>
        </a:p>
        <a:p>
          <a:r>
            <a:rPr lang="en-GB" sz="1600" dirty="0">
              <a:solidFill>
                <a:schemeClr val="accent5">
                  <a:lumMod val="75000"/>
                </a:schemeClr>
              </a:solidFill>
            </a:rPr>
            <a:t>SUPREMA</a:t>
          </a:r>
        </a:p>
        <a:p>
          <a:r>
            <a:rPr lang="en-GB" sz="1600" dirty="0">
              <a:solidFill>
                <a:schemeClr val="accent5">
                  <a:lumMod val="75000"/>
                </a:schemeClr>
              </a:solidFill>
            </a:rPr>
            <a:t>Multi-model approach</a:t>
          </a:r>
        </a:p>
        <a:p>
          <a:r>
            <a:rPr lang="en-GB" sz="1600" dirty="0">
              <a:solidFill>
                <a:schemeClr val="accent5">
                  <a:lumMod val="75000"/>
                </a:schemeClr>
              </a:solidFill>
            </a:rPr>
            <a:t>Meta-platform</a:t>
          </a:r>
        </a:p>
      </dgm:t>
    </dgm:pt>
    <dgm:pt modelId="{69335830-8D06-4EA2-A3A2-6BBE808D1815}" type="parTrans" cxnId="{22B49BC6-02AC-4E9C-AB5C-461F013D9F71}">
      <dgm:prSet/>
      <dgm:spPr/>
      <dgm:t>
        <a:bodyPr/>
        <a:lstStyle/>
        <a:p>
          <a:endParaRPr lang="en-GB" sz="2400"/>
        </a:p>
      </dgm:t>
    </dgm:pt>
    <dgm:pt modelId="{99120F51-2309-4AAE-A922-3F18DD85AB25}" type="sibTrans" cxnId="{22B49BC6-02AC-4E9C-AB5C-461F013D9F71}">
      <dgm:prSet/>
      <dgm:spPr/>
      <dgm:t>
        <a:bodyPr/>
        <a:lstStyle/>
        <a:p>
          <a:endParaRPr lang="en-GB" sz="2400"/>
        </a:p>
      </dgm:t>
    </dgm:pt>
    <dgm:pt modelId="{62FEA9DF-5B58-468B-B651-8B505A0D657A}">
      <dgm:prSet phldrT="[Texto]" custT="1"/>
      <dgm:spPr/>
      <dgm:t>
        <a:bodyPr/>
        <a:lstStyle/>
        <a:p>
          <a:r>
            <a:rPr lang="en-GB" sz="2400" dirty="0"/>
            <a:t>2004</a:t>
          </a:r>
        </a:p>
        <a:p>
          <a:r>
            <a:rPr lang="en-GB" sz="1600" dirty="0">
              <a:solidFill>
                <a:schemeClr val="accent5">
                  <a:lumMod val="75000"/>
                </a:schemeClr>
              </a:solidFill>
            </a:rPr>
            <a:t>CAPRI-</a:t>
          </a:r>
          <a:r>
            <a:rPr lang="en-GB" sz="1600" dirty="0" err="1">
              <a:solidFill>
                <a:schemeClr val="accent5">
                  <a:lumMod val="75000"/>
                </a:schemeClr>
              </a:solidFill>
            </a:rPr>
            <a:t>Dynaspat</a:t>
          </a:r>
          <a:endParaRPr lang="en-GB" sz="1600" dirty="0">
            <a:solidFill>
              <a:schemeClr val="accent5">
                <a:lumMod val="75000"/>
              </a:schemeClr>
            </a:solidFill>
          </a:endParaRPr>
        </a:p>
        <a:p>
          <a:r>
            <a:rPr lang="en-GB" sz="1600" dirty="0">
              <a:solidFill>
                <a:schemeClr val="accent5">
                  <a:lumMod val="75000"/>
                </a:schemeClr>
              </a:solidFill>
            </a:rPr>
            <a:t>Spatial down-scaling</a:t>
          </a:r>
        </a:p>
        <a:p>
          <a:r>
            <a:rPr lang="en-GB" sz="1600" dirty="0">
              <a:solidFill>
                <a:schemeClr val="accent5">
                  <a:lumMod val="75000"/>
                </a:schemeClr>
              </a:solidFill>
            </a:rPr>
            <a:t>GUI</a:t>
          </a:r>
        </a:p>
      </dgm:t>
    </dgm:pt>
    <dgm:pt modelId="{FAAE583A-D921-4D0E-ABAA-BF9C22DF752F}" type="parTrans" cxnId="{F465F1C0-74F1-45E6-BB21-A1F2EEE822C9}">
      <dgm:prSet/>
      <dgm:spPr/>
      <dgm:t>
        <a:bodyPr/>
        <a:lstStyle/>
        <a:p>
          <a:endParaRPr lang="en-GB" sz="2400"/>
        </a:p>
      </dgm:t>
    </dgm:pt>
    <dgm:pt modelId="{723A0CC0-3A31-4A6D-B0DC-EF8F3B48917E}" type="sibTrans" cxnId="{F465F1C0-74F1-45E6-BB21-A1F2EEE822C9}">
      <dgm:prSet/>
      <dgm:spPr/>
      <dgm:t>
        <a:bodyPr/>
        <a:lstStyle/>
        <a:p>
          <a:endParaRPr lang="en-GB" sz="2400"/>
        </a:p>
      </dgm:t>
    </dgm:pt>
    <dgm:pt modelId="{AC0C94FB-6915-4253-8462-927FA44A754C}">
      <dgm:prSet phldrT="[Texto]" custT="1"/>
      <dgm:spPr/>
      <dgm:t>
        <a:bodyPr/>
        <a:lstStyle/>
        <a:p>
          <a:r>
            <a:rPr lang="en-GB" sz="2400" dirty="0"/>
            <a:t>2013</a:t>
          </a:r>
        </a:p>
        <a:p>
          <a:r>
            <a:rPr lang="en-GB" sz="1600" dirty="0">
              <a:solidFill>
                <a:schemeClr val="accent5">
                  <a:lumMod val="75000"/>
                </a:schemeClr>
              </a:solidFill>
            </a:rPr>
            <a:t>TRUSTEE</a:t>
          </a:r>
        </a:p>
        <a:p>
          <a:r>
            <a:rPr lang="en-GB" sz="1600" dirty="0">
              <a:solidFill>
                <a:schemeClr val="accent5">
                  <a:lumMod val="75000"/>
                </a:schemeClr>
              </a:solidFill>
            </a:rPr>
            <a:t>Climate change</a:t>
          </a:r>
        </a:p>
        <a:p>
          <a:r>
            <a:rPr lang="en-GB" sz="1600" dirty="0">
              <a:solidFill>
                <a:schemeClr val="accent5">
                  <a:lumMod val="75000"/>
                </a:schemeClr>
              </a:solidFill>
            </a:rPr>
            <a:t>GHG</a:t>
          </a:r>
        </a:p>
      </dgm:t>
    </dgm:pt>
    <dgm:pt modelId="{64F04C75-03AA-49C8-977E-4B8C2FC4A6DE}" type="parTrans" cxnId="{91783EDD-148D-46B7-BA24-3D70BD281D4C}">
      <dgm:prSet/>
      <dgm:spPr/>
      <dgm:t>
        <a:bodyPr/>
        <a:lstStyle/>
        <a:p>
          <a:endParaRPr lang="en-GB" sz="2400"/>
        </a:p>
      </dgm:t>
    </dgm:pt>
    <dgm:pt modelId="{B9782B4A-AFD6-47A2-A8D5-6CBDEBF60DC8}" type="sibTrans" cxnId="{91783EDD-148D-46B7-BA24-3D70BD281D4C}">
      <dgm:prSet/>
      <dgm:spPr/>
      <dgm:t>
        <a:bodyPr/>
        <a:lstStyle/>
        <a:p>
          <a:endParaRPr lang="en-GB" sz="2400"/>
        </a:p>
      </dgm:t>
    </dgm:pt>
    <dgm:pt modelId="{2714AD11-6902-48D7-A9E5-4E6946B76F91}" type="pres">
      <dgm:prSet presAssocID="{65E0CCCA-A839-4295-B08A-EAF102A0B338}" presName="arrowDiagram" presStyleCnt="0">
        <dgm:presLayoutVars>
          <dgm:chMax val="5"/>
          <dgm:dir/>
          <dgm:resizeHandles val="exact"/>
        </dgm:presLayoutVars>
      </dgm:prSet>
      <dgm:spPr/>
    </dgm:pt>
    <dgm:pt modelId="{11BF7E20-97B1-4795-A0E1-71B878764672}" type="pres">
      <dgm:prSet presAssocID="{65E0CCCA-A839-4295-B08A-EAF102A0B338}" presName="arrow" presStyleLbl="bgShp" presStyleIdx="0" presStyleCnt="1"/>
      <dgm:spPr/>
    </dgm:pt>
    <dgm:pt modelId="{171406C5-54C7-AB4F-BB72-61F99BEA76B7}" type="pres">
      <dgm:prSet presAssocID="{65E0CCCA-A839-4295-B08A-EAF102A0B338}" presName="arrowDiagram5" presStyleCnt="0"/>
      <dgm:spPr/>
    </dgm:pt>
    <dgm:pt modelId="{FE129BB4-D47B-8141-8A02-81D712AFA88B}" type="pres">
      <dgm:prSet presAssocID="{65982D4D-A8E8-4F39-92A7-D1DACFDD377B}" presName="bullet5a" presStyleLbl="node1" presStyleIdx="0" presStyleCnt="5"/>
      <dgm:spPr/>
    </dgm:pt>
    <dgm:pt modelId="{16CD52CE-8D17-B44F-9DBD-6100D3A0497B}" type="pres">
      <dgm:prSet presAssocID="{65982D4D-A8E8-4F39-92A7-D1DACFDD377B}" presName="textBox5a" presStyleLbl="revTx" presStyleIdx="0" presStyleCnt="5">
        <dgm:presLayoutVars>
          <dgm:bulletEnabled val="1"/>
        </dgm:presLayoutVars>
      </dgm:prSet>
      <dgm:spPr/>
    </dgm:pt>
    <dgm:pt modelId="{4DA67490-64FA-F14B-8CD1-E698B26B2A1A}" type="pres">
      <dgm:prSet presAssocID="{62FEA9DF-5B58-468B-B651-8B505A0D657A}" presName="bullet5b" presStyleLbl="node1" presStyleIdx="1" presStyleCnt="5"/>
      <dgm:spPr/>
    </dgm:pt>
    <dgm:pt modelId="{5BB0F273-6DFA-C447-92A9-F721AA3F0831}" type="pres">
      <dgm:prSet presAssocID="{62FEA9DF-5B58-468B-B651-8B505A0D657A}" presName="textBox5b" presStyleLbl="revTx" presStyleIdx="1" presStyleCnt="5">
        <dgm:presLayoutVars>
          <dgm:bulletEnabled val="1"/>
        </dgm:presLayoutVars>
      </dgm:prSet>
      <dgm:spPr/>
    </dgm:pt>
    <dgm:pt modelId="{CE621361-F8F6-A645-95BC-08DE09BF1623}" type="pres">
      <dgm:prSet presAssocID="{E64B8880-66E7-4DF8-BEB5-50B99D9DA321}" presName="bullet5c" presStyleLbl="node1" presStyleIdx="2" presStyleCnt="5"/>
      <dgm:spPr/>
    </dgm:pt>
    <dgm:pt modelId="{E870DF4E-9933-8249-9BA4-2A58DC629561}" type="pres">
      <dgm:prSet presAssocID="{E64B8880-66E7-4DF8-BEB5-50B99D9DA321}" presName="textBox5c" presStyleLbl="revTx" presStyleIdx="2" presStyleCnt="5">
        <dgm:presLayoutVars>
          <dgm:bulletEnabled val="1"/>
        </dgm:presLayoutVars>
      </dgm:prSet>
      <dgm:spPr/>
    </dgm:pt>
    <dgm:pt modelId="{87B44834-9BB5-2347-83CF-EE4002FAC084}" type="pres">
      <dgm:prSet presAssocID="{AC0C94FB-6915-4253-8462-927FA44A754C}" presName="bullet5d" presStyleLbl="node1" presStyleIdx="3" presStyleCnt="5"/>
      <dgm:spPr/>
    </dgm:pt>
    <dgm:pt modelId="{A71A183F-F18A-3C4D-A215-48B74E205001}" type="pres">
      <dgm:prSet presAssocID="{AC0C94FB-6915-4253-8462-927FA44A754C}" presName="textBox5d" presStyleLbl="revTx" presStyleIdx="3" presStyleCnt="5">
        <dgm:presLayoutVars>
          <dgm:bulletEnabled val="1"/>
        </dgm:presLayoutVars>
      </dgm:prSet>
      <dgm:spPr/>
    </dgm:pt>
    <dgm:pt modelId="{E6C1EE25-200E-6A47-9DF6-FCA830F63D31}" type="pres">
      <dgm:prSet presAssocID="{7311AB09-73E4-4837-A497-A34404D9A94B}" presName="bullet5e" presStyleLbl="node1" presStyleIdx="4" presStyleCnt="5"/>
      <dgm:spPr/>
    </dgm:pt>
    <dgm:pt modelId="{E861632C-4C12-804A-A349-ACFD21150325}" type="pres">
      <dgm:prSet presAssocID="{7311AB09-73E4-4837-A497-A34404D9A94B}" presName="textBox5e" presStyleLbl="revTx" presStyleIdx="4" presStyleCnt="5">
        <dgm:presLayoutVars>
          <dgm:bulletEnabled val="1"/>
        </dgm:presLayoutVars>
      </dgm:prSet>
      <dgm:spPr/>
    </dgm:pt>
  </dgm:ptLst>
  <dgm:cxnLst>
    <dgm:cxn modelId="{150E1508-3B67-DE48-BCE8-8E0A7E2A33EB}" type="presOf" srcId="{E64B8880-66E7-4DF8-BEB5-50B99D9DA321}" destId="{E870DF4E-9933-8249-9BA4-2A58DC629561}" srcOrd="0" destOrd="0" presId="urn:microsoft.com/office/officeart/2005/8/layout/arrow2"/>
    <dgm:cxn modelId="{17728C34-3DCE-DA49-AF14-5F67438E1958}" type="presOf" srcId="{7311AB09-73E4-4837-A497-A34404D9A94B}" destId="{E861632C-4C12-804A-A349-ACFD21150325}" srcOrd="0" destOrd="0" presId="urn:microsoft.com/office/officeart/2005/8/layout/arrow2"/>
    <dgm:cxn modelId="{AF2DD145-93A9-6B47-AE3B-C22DCDB0CE6B}" type="presOf" srcId="{AC0C94FB-6915-4253-8462-927FA44A754C}" destId="{A71A183F-F18A-3C4D-A215-48B74E205001}" srcOrd="0" destOrd="0" presId="urn:microsoft.com/office/officeart/2005/8/layout/arrow2"/>
    <dgm:cxn modelId="{B772226E-388C-46CA-998A-9D702367B61F}" srcId="{65E0CCCA-A839-4295-B08A-EAF102A0B338}" destId="{65982D4D-A8E8-4F39-92A7-D1DACFDD377B}" srcOrd="0" destOrd="0" parTransId="{240A25BF-269C-45E0-85D5-E3CA8A78B2A6}" sibTransId="{0363270E-E377-4132-B773-03E7DDBC5D73}"/>
    <dgm:cxn modelId="{61026794-8DA7-4921-B682-3A0D794AB6BC}" srcId="{65E0CCCA-A839-4295-B08A-EAF102A0B338}" destId="{E64B8880-66E7-4DF8-BEB5-50B99D9DA321}" srcOrd="2" destOrd="0" parTransId="{3D7652DE-B08A-4503-9827-B72297900672}" sibTransId="{5C55496B-1727-4849-9428-B35A772D9503}"/>
    <dgm:cxn modelId="{CBDB85B2-5FE7-4704-829B-366CFA2819FC}" type="presOf" srcId="{65E0CCCA-A839-4295-B08A-EAF102A0B338}" destId="{2714AD11-6902-48D7-A9E5-4E6946B76F91}" srcOrd="0" destOrd="0" presId="urn:microsoft.com/office/officeart/2005/8/layout/arrow2"/>
    <dgm:cxn modelId="{1C0C6DB3-EF06-F548-A27F-B4F55501805C}" type="presOf" srcId="{62FEA9DF-5B58-468B-B651-8B505A0D657A}" destId="{5BB0F273-6DFA-C447-92A9-F721AA3F0831}" srcOrd="0" destOrd="0" presId="urn:microsoft.com/office/officeart/2005/8/layout/arrow2"/>
    <dgm:cxn modelId="{F465F1C0-74F1-45E6-BB21-A1F2EEE822C9}" srcId="{65E0CCCA-A839-4295-B08A-EAF102A0B338}" destId="{62FEA9DF-5B58-468B-B651-8B505A0D657A}" srcOrd="1" destOrd="0" parTransId="{FAAE583A-D921-4D0E-ABAA-BF9C22DF752F}" sibTransId="{723A0CC0-3A31-4A6D-B0DC-EF8F3B48917E}"/>
    <dgm:cxn modelId="{22B49BC6-02AC-4E9C-AB5C-461F013D9F71}" srcId="{65E0CCCA-A839-4295-B08A-EAF102A0B338}" destId="{7311AB09-73E4-4837-A497-A34404D9A94B}" srcOrd="4" destOrd="0" parTransId="{69335830-8D06-4EA2-A3A2-6BBE808D1815}" sibTransId="{99120F51-2309-4AAE-A922-3F18DD85AB25}"/>
    <dgm:cxn modelId="{525A20D8-B757-4240-921E-11D87C6B1F38}" type="presOf" srcId="{65982D4D-A8E8-4F39-92A7-D1DACFDD377B}" destId="{16CD52CE-8D17-B44F-9DBD-6100D3A0497B}" srcOrd="0" destOrd="0" presId="urn:microsoft.com/office/officeart/2005/8/layout/arrow2"/>
    <dgm:cxn modelId="{91783EDD-148D-46B7-BA24-3D70BD281D4C}" srcId="{65E0CCCA-A839-4295-B08A-EAF102A0B338}" destId="{AC0C94FB-6915-4253-8462-927FA44A754C}" srcOrd="3" destOrd="0" parTransId="{64F04C75-03AA-49C8-977E-4B8C2FC4A6DE}" sibTransId="{B9782B4A-AFD6-47A2-A8D5-6CBDEBF60DC8}"/>
    <dgm:cxn modelId="{783A22C3-0281-4502-B5BD-9C72B4C17CB7}" type="presParOf" srcId="{2714AD11-6902-48D7-A9E5-4E6946B76F91}" destId="{11BF7E20-97B1-4795-A0E1-71B878764672}" srcOrd="0" destOrd="0" presId="urn:microsoft.com/office/officeart/2005/8/layout/arrow2"/>
    <dgm:cxn modelId="{2609E172-7AA0-E043-91BC-A01C66BC3C79}" type="presParOf" srcId="{2714AD11-6902-48D7-A9E5-4E6946B76F91}" destId="{171406C5-54C7-AB4F-BB72-61F99BEA76B7}" srcOrd="1" destOrd="0" presId="urn:microsoft.com/office/officeart/2005/8/layout/arrow2"/>
    <dgm:cxn modelId="{47759534-B6CC-5849-8285-025D8CF57F8F}" type="presParOf" srcId="{171406C5-54C7-AB4F-BB72-61F99BEA76B7}" destId="{FE129BB4-D47B-8141-8A02-81D712AFA88B}" srcOrd="0" destOrd="0" presId="urn:microsoft.com/office/officeart/2005/8/layout/arrow2"/>
    <dgm:cxn modelId="{A15B8E0E-9B1B-AC43-9187-3FABE103CECD}" type="presParOf" srcId="{171406C5-54C7-AB4F-BB72-61F99BEA76B7}" destId="{16CD52CE-8D17-B44F-9DBD-6100D3A0497B}" srcOrd="1" destOrd="0" presId="urn:microsoft.com/office/officeart/2005/8/layout/arrow2"/>
    <dgm:cxn modelId="{8CB5FA13-CC4E-1649-BB2B-45FD99D0903C}" type="presParOf" srcId="{171406C5-54C7-AB4F-BB72-61F99BEA76B7}" destId="{4DA67490-64FA-F14B-8CD1-E698B26B2A1A}" srcOrd="2" destOrd="0" presId="urn:microsoft.com/office/officeart/2005/8/layout/arrow2"/>
    <dgm:cxn modelId="{2ACE1B97-D5D0-F24C-A99B-E722355ED484}" type="presParOf" srcId="{171406C5-54C7-AB4F-BB72-61F99BEA76B7}" destId="{5BB0F273-6DFA-C447-92A9-F721AA3F0831}" srcOrd="3" destOrd="0" presId="urn:microsoft.com/office/officeart/2005/8/layout/arrow2"/>
    <dgm:cxn modelId="{20BA712C-3690-2C45-A0DD-D1733BE0667B}" type="presParOf" srcId="{171406C5-54C7-AB4F-BB72-61F99BEA76B7}" destId="{CE621361-F8F6-A645-95BC-08DE09BF1623}" srcOrd="4" destOrd="0" presId="urn:microsoft.com/office/officeart/2005/8/layout/arrow2"/>
    <dgm:cxn modelId="{A0CDE53D-E855-E949-A140-F4BDBC854620}" type="presParOf" srcId="{171406C5-54C7-AB4F-BB72-61F99BEA76B7}" destId="{E870DF4E-9933-8249-9BA4-2A58DC629561}" srcOrd="5" destOrd="0" presId="urn:microsoft.com/office/officeart/2005/8/layout/arrow2"/>
    <dgm:cxn modelId="{38C020BE-6458-8E43-B256-988E9E531A9A}" type="presParOf" srcId="{171406C5-54C7-AB4F-BB72-61F99BEA76B7}" destId="{87B44834-9BB5-2347-83CF-EE4002FAC084}" srcOrd="6" destOrd="0" presId="urn:microsoft.com/office/officeart/2005/8/layout/arrow2"/>
    <dgm:cxn modelId="{B1DA3E0A-3BC8-5346-A755-3695EC75348F}" type="presParOf" srcId="{171406C5-54C7-AB4F-BB72-61F99BEA76B7}" destId="{A71A183F-F18A-3C4D-A215-48B74E205001}" srcOrd="7" destOrd="0" presId="urn:microsoft.com/office/officeart/2005/8/layout/arrow2"/>
    <dgm:cxn modelId="{25D052A0-7AB1-BC42-90FA-ABC9C3102CD3}" type="presParOf" srcId="{171406C5-54C7-AB4F-BB72-61F99BEA76B7}" destId="{E6C1EE25-200E-6A47-9DF6-FCA830F63D31}" srcOrd="8" destOrd="0" presId="urn:microsoft.com/office/officeart/2005/8/layout/arrow2"/>
    <dgm:cxn modelId="{3760BDB7-4FEB-944D-8A58-6E4EBC0A87EE}" type="presParOf" srcId="{171406C5-54C7-AB4F-BB72-61F99BEA76B7}" destId="{E861632C-4C12-804A-A349-ACFD21150325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BF7E20-97B1-4795-A0E1-71B878764672}">
      <dsp:nvSpPr>
        <dsp:cNvPr id="0" name=""/>
        <dsp:cNvSpPr/>
      </dsp:nvSpPr>
      <dsp:spPr>
        <a:xfrm>
          <a:off x="178219" y="0"/>
          <a:ext cx="6394310" cy="399644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29BB4-D47B-8141-8A02-81D712AFA88B}">
      <dsp:nvSpPr>
        <dsp:cNvPr id="0" name=""/>
        <dsp:cNvSpPr/>
      </dsp:nvSpPr>
      <dsp:spPr>
        <a:xfrm>
          <a:off x="808059" y="2971755"/>
          <a:ext cx="147069" cy="14706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CD52CE-8D17-B44F-9DBD-6100D3A0497B}">
      <dsp:nvSpPr>
        <dsp:cNvPr id="0" name=""/>
        <dsp:cNvSpPr/>
      </dsp:nvSpPr>
      <dsp:spPr>
        <a:xfrm>
          <a:off x="881593" y="3045290"/>
          <a:ext cx="837654" cy="95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929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2000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5">
                  <a:lumMod val="75000"/>
                </a:schemeClr>
              </a:solidFill>
            </a:rPr>
            <a:t>CAP-STRAT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5">
                  <a:lumMod val="75000"/>
                </a:schemeClr>
              </a:solidFill>
            </a:rPr>
            <a:t>New MS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5">
                  <a:lumMod val="75000"/>
                </a:schemeClr>
              </a:solidFill>
            </a:rPr>
            <a:t>Spatial trade model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5">
                  <a:lumMod val="75000"/>
                </a:schemeClr>
              </a:solidFill>
            </a:rPr>
            <a:t>Exploitation tools</a:t>
          </a:r>
        </a:p>
      </dsp:txBody>
      <dsp:txXfrm>
        <a:off x="881593" y="3045290"/>
        <a:ext cx="837654" cy="951153"/>
      </dsp:txXfrm>
    </dsp:sp>
    <dsp:sp modelId="{4DA67490-64FA-F14B-8CD1-E698B26B2A1A}">
      <dsp:nvSpPr>
        <dsp:cNvPr id="0" name=""/>
        <dsp:cNvSpPr/>
      </dsp:nvSpPr>
      <dsp:spPr>
        <a:xfrm>
          <a:off x="1604151" y="2206836"/>
          <a:ext cx="230195" cy="23019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B0F273-6DFA-C447-92A9-F721AA3F0831}">
      <dsp:nvSpPr>
        <dsp:cNvPr id="0" name=""/>
        <dsp:cNvSpPr/>
      </dsp:nvSpPr>
      <dsp:spPr>
        <a:xfrm>
          <a:off x="1719248" y="2321933"/>
          <a:ext cx="1061455" cy="1674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76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2004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5">
                  <a:lumMod val="75000"/>
                </a:schemeClr>
              </a:solidFill>
            </a:rPr>
            <a:t>CAPRI-</a:t>
          </a:r>
          <a:r>
            <a:rPr lang="en-GB" sz="1600" kern="1200" dirty="0" err="1">
              <a:solidFill>
                <a:schemeClr val="accent5">
                  <a:lumMod val="75000"/>
                </a:schemeClr>
              </a:solidFill>
            </a:rPr>
            <a:t>Dynaspat</a:t>
          </a:r>
          <a:endParaRPr lang="en-GB" sz="1600" kern="1200" dirty="0">
            <a:solidFill>
              <a:schemeClr val="accent5">
                <a:lumMod val="75000"/>
              </a:schemeClr>
            </a:solidFill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5">
                  <a:lumMod val="75000"/>
                </a:schemeClr>
              </a:solidFill>
            </a:rPr>
            <a:t>Spatial down-scaling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5">
                  <a:lumMod val="75000"/>
                </a:schemeClr>
              </a:solidFill>
            </a:rPr>
            <a:t>GUI</a:t>
          </a:r>
        </a:p>
      </dsp:txBody>
      <dsp:txXfrm>
        <a:off x="1719248" y="2321933"/>
        <a:ext cx="1061455" cy="1674510"/>
      </dsp:txXfrm>
    </dsp:sp>
    <dsp:sp modelId="{CE621361-F8F6-A645-95BC-08DE09BF1623}">
      <dsp:nvSpPr>
        <dsp:cNvPr id="0" name=""/>
        <dsp:cNvSpPr/>
      </dsp:nvSpPr>
      <dsp:spPr>
        <a:xfrm>
          <a:off x="2627240" y="1596979"/>
          <a:ext cx="306926" cy="30692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70DF4E-9933-8249-9BA4-2A58DC629561}">
      <dsp:nvSpPr>
        <dsp:cNvPr id="0" name=""/>
        <dsp:cNvSpPr/>
      </dsp:nvSpPr>
      <dsp:spPr>
        <a:xfrm>
          <a:off x="2780704" y="1750442"/>
          <a:ext cx="1234101" cy="22460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634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2009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5">
                  <a:lumMod val="75000"/>
                </a:schemeClr>
              </a:solidFill>
            </a:rPr>
            <a:t>CAPRI-RD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5">
                  <a:lumMod val="75000"/>
                </a:schemeClr>
              </a:solidFill>
            </a:rPr>
            <a:t>More countries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5">
                  <a:lumMod val="75000"/>
                </a:schemeClr>
              </a:solidFill>
            </a:rPr>
            <a:t>Pillar II</a:t>
          </a:r>
        </a:p>
      </dsp:txBody>
      <dsp:txXfrm>
        <a:off x="2780704" y="1750442"/>
        <a:ext cx="1234101" cy="2246001"/>
      </dsp:txXfrm>
    </dsp:sp>
    <dsp:sp modelId="{87B44834-9BB5-2347-83CF-EE4002FAC084}">
      <dsp:nvSpPr>
        <dsp:cNvPr id="0" name=""/>
        <dsp:cNvSpPr/>
      </dsp:nvSpPr>
      <dsp:spPr>
        <a:xfrm>
          <a:off x="3816582" y="1120602"/>
          <a:ext cx="396447" cy="39644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1A183F-F18A-3C4D-A215-48B74E205001}">
      <dsp:nvSpPr>
        <dsp:cNvPr id="0" name=""/>
        <dsp:cNvSpPr/>
      </dsp:nvSpPr>
      <dsp:spPr>
        <a:xfrm>
          <a:off x="4014806" y="1318826"/>
          <a:ext cx="1278862" cy="2677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0069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2013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5">
                  <a:lumMod val="75000"/>
                </a:schemeClr>
              </a:solidFill>
            </a:rPr>
            <a:t>TRUSTEE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5">
                  <a:lumMod val="75000"/>
                </a:schemeClr>
              </a:solidFill>
            </a:rPr>
            <a:t>Climate change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5">
                  <a:lumMod val="75000"/>
                </a:schemeClr>
              </a:solidFill>
            </a:rPr>
            <a:t>GHG</a:t>
          </a:r>
        </a:p>
      </dsp:txBody>
      <dsp:txXfrm>
        <a:off x="4014806" y="1318826"/>
        <a:ext cx="1278862" cy="2677617"/>
      </dsp:txXfrm>
    </dsp:sp>
    <dsp:sp modelId="{E6C1EE25-200E-6A47-9DF6-FCA830F63D31}">
      <dsp:nvSpPr>
        <dsp:cNvPr id="0" name=""/>
        <dsp:cNvSpPr/>
      </dsp:nvSpPr>
      <dsp:spPr>
        <a:xfrm>
          <a:off x="5041092" y="802485"/>
          <a:ext cx="505150" cy="50515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61632C-4C12-804A-A349-ACFD21150325}">
      <dsp:nvSpPr>
        <dsp:cNvPr id="0" name=""/>
        <dsp:cNvSpPr/>
      </dsp:nvSpPr>
      <dsp:spPr>
        <a:xfrm>
          <a:off x="5293668" y="1055061"/>
          <a:ext cx="1278862" cy="2941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669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2017-2020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5">
                  <a:lumMod val="75000"/>
                </a:schemeClr>
              </a:solidFill>
            </a:rPr>
            <a:t>SUPREMA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5">
                  <a:lumMod val="75000"/>
                </a:schemeClr>
              </a:solidFill>
            </a:rPr>
            <a:t>Multi-model approach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5">
                  <a:lumMod val="75000"/>
                </a:schemeClr>
              </a:solidFill>
            </a:rPr>
            <a:t>Meta-platform</a:t>
          </a:r>
        </a:p>
      </dsp:txBody>
      <dsp:txXfrm>
        <a:off x="5293668" y="1055061"/>
        <a:ext cx="1278862" cy="2941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789176D2-31CC-4A0D-A5DA-0798513B344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04092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Klicken Sie, um die Formate des Vorlagentextes zu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430565C-DE58-4C0C-BDD6-652FFDBEAD3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20666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3749-E7C0-4283-AC39-5F429D95B69A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39753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30565C-DE58-4C0C-BDD6-652FFDBEAD38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018984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de-DE"/>
          </a:p>
        </p:txBody>
      </p:sp>
      <p:sp>
        <p:nvSpPr>
          <p:cNvPr id="3277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5988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5988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5988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5988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9A3C257-E1DC-43D0-B0AE-78869FBB9D81}" type="slidenum">
              <a:rPr lang="de-DE" altLang="de-DE" sz="1300">
                <a:solidFill>
                  <a:prstClr val="black"/>
                </a:solidFill>
              </a:rPr>
              <a:pPr/>
              <a:t>18</a:t>
            </a:fld>
            <a:endParaRPr lang="de-DE" altLang="de-DE" sz="13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737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AMAD- Agricultural Market Access Database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30565C-DE58-4C0C-BDD6-652FFDBEAD38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064514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5988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5988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5988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5988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45EA8CA-0DB3-45CF-82C1-DBC980817CE4}" type="slidenum">
              <a:rPr lang="de-DE" altLang="de-DE" sz="1300">
                <a:solidFill>
                  <a:prstClr val="black"/>
                </a:solidFill>
              </a:rPr>
              <a:pPr/>
              <a:t>26</a:t>
            </a:fld>
            <a:endParaRPr lang="de-DE" altLang="de-DE" sz="1300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109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5988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5988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5988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5988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1FC790D-CB4A-4E58-9F57-6895CC0E14F5}" type="slidenum">
              <a:rPr lang="de-DE" altLang="de-DE" sz="1300">
                <a:solidFill>
                  <a:prstClr val="black"/>
                </a:solidFill>
              </a:rPr>
              <a:pPr/>
              <a:t>4</a:t>
            </a:fld>
            <a:endParaRPr lang="de-DE" altLang="de-DE" sz="130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90571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5988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5988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5988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5988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20E91A9-9689-4EB1-95B1-80AA675172D9}" type="slidenum">
              <a:rPr lang="de-DE" altLang="de-DE" sz="1300">
                <a:solidFill>
                  <a:prstClr val="black"/>
                </a:solidFill>
              </a:rPr>
              <a:pPr/>
              <a:t>5</a:t>
            </a:fld>
            <a:endParaRPr lang="de-DE" altLang="de-DE" sz="1300">
              <a:solidFill>
                <a:prstClr val="black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100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de-DE">
              <a:latin typeface="Arial" pitchFamily="34" charset="0"/>
            </a:endParaRPr>
          </a:p>
        </p:txBody>
      </p:sp>
      <p:sp>
        <p:nvSpPr>
          <p:cNvPr id="307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5988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5988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5988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5988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A8659F7-9F8E-4EDD-8778-B05793832DD4}" type="slidenum">
              <a:rPr lang="de-DE" altLang="de-DE" sz="1300">
                <a:solidFill>
                  <a:prstClr val="black"/>
                </a:solidFill>
              </a:rPr>
              <a:pPr/>
              <a:t>8</a:t>
            </a:fld>
            <a:endParaRPr lang="de-DE" altLang="de-DE" sz="13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152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de-DE">
                <a:latin typeface="Arial" pitchFamily="34" charset="0"/>
              </a:rPr>
              <a:t>Scenario definition often one of the most problematic parts of the process: how to map </a:t>
            </a:r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5988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5988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5988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5988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FC9B89E-5546-4C38-9B64-7866C13AA2A4}" type="slidenum">
              <a:rPr lang="de-DE" altLang="de-DE" sz="1300">
                <a:solidFill>
                  <a:prstClr val="black"/>
                </a:solidFill>
              </a:rPr>
              <a:pPr/>
              <a:t>9</a:t>
            </a:fld>
            <a:endParaRPr lang="de-DE" altLang="de-DE" sz="13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145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8B096C-53C3-432E-957B-55EE5EEA0F47}" type="slidenum">
              <a:rPr lang="en-GB"/>
              <a:pPr/>
              <a:t>10</a:t>
            </a:fld>
            <a:endParaRPr lang="en-GB"/>
          </a:p>
        </p:txBody>
      </p:sp>
      <p:sp>
        <p:nvSpPr>
          <p:cNvPr id="272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272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4815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8B096C-53C3-432E-957B-55EE5EEA0F47}" type="slidenum">
              <a:rPr lang="en-GB"/>
              <a:pPr/>
              <a:t>11</a:t>
            </a:fld>
            <a:endParaRPr lang="en-GB"/>
          </a:p>
        </p:txBody>
      </p:sp>
      <p:sp>
        <p:nvSpPr>
          <p:cNvPr id="272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272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329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30565C-DE58-4C0C-BDD6-652FFDBEAD38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64639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30565C-DE58-4C0C-BDD6-652FFDBEAD38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62449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10" name="Rechteck 9"/>
          <p:cNvSpPr/>
          <p:nvPr userDrawn="1"/>
        </p:nvSpPr>
        <p:spPr>
          <a:xfrm>
            <a:off x="360363" y="3455988"/>
            <a:ext cx="8423275" cy="34020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360363" y="6156325"/>
            <a:ext cx="2808287" cy="7016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12" name="Rechteck 11"/>
          <p:cNvSpPr/>
          <p:nvPr userDrawn="1"/>
        </p:nvSpPr>
        <p:spPr>
          <a:xfrm>
            <a:off x="3168650" y="6156325"/>
            <a:ext cx="2806700" cy="7016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13" name="Rechteck 12"/>
          <p:cNvSpPr/>
          <p:nvPr userDrawn="1"/>
        </p:nvSpPr>
        <p:spPr>
          <a:xfrm>
            <a:off x="5975350" y="6156325"/>
            <a:ext cx="2808288" cy="701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solidFill>
                <a:prstClr val="white"/>
              </a:solidFill>
            </a:endParaRPr>
          </a:p>
        </p:txBody>
      </p:sp>
      <p:pic>
        <p:nvPicPr>
          <p:cNvPr id="16" name="Picture 2" descr="C:\Dokumente und Einstellungen\Eva2\Desktop\THUENEN\THUENEN_Markenzeichen\Screen\THUENEN_Web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613" y="161925"/>
            <a:ext cx="2303462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3168000" y="3456000"/>
            <a:ext cx="5616575" cy="2700000"/>
          </a:xfrm>
        </p:spPr>
        <p:txBody>
          <a:bodyPr rtlCol="0">
            <a:noAutofit/>
          </a:bodyPr>
          <a:lstStyle/>
          <a:p>
            <a:pPr lvl="0"/>
            <a:endParaRPr lang="de-DE" noProof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/>
          </p:nvPr>
        </p:nvSpPr>
        <p:spPr>
          <a:xfrm>
            <a:off x="529200" y="2160000"/>
            <a:ext cx="8243888" cy="532800"/>
          </a:xfrm>
        </p:spPr>
        <p:txBody>
          <a:bodyPr/>
          <a:lstStyle>
            <a:lvl1pPr>
              <a:lnSpc>
                <a:spcPts val="3500"/>
              </a:lnSpc>
              <a:spcAft>
                <a:spcPts val="0"/>
              </a:spcAft>
              <a:defRPr sz="3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6"/>
          </p:nvPr>
        </p:nvSpPr>
        <p:spPr>
          <a:xfrm>
            <a:off x="539750" y="2726952"/>
            <a:ext cx="8244000" cy="270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/>
          </p:nvPr>
        </p:nvSpPr>
        <p:spPr>
          <a:xfrm>
            <a:off x="539750" y="2966400"/>
            <a:ext cx="8243888" cy="270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540000" y="6156000"/>
            <a:ext cx="2448000" cy="702000"/>
          </a:xfrm>
        </p:spPr>
        <p:txBody>
          <a:bodyPr anchor="ctr"/>
          <a:lstStyle>
            <a:lvl1pPr>
              <a:lnSpc>
                <a:spcPts val="1700"/>
              </a:lnSpc>
              <a:spcAft>
                <a:spcPts val="0"/>
              </a:spcAft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8" name="Titel 17"/>
          <p:cNvSpPr>
            <a:spLocks noGrp="1"/>
          </p:cNvSpPr>
          <p:nvPr>
            <p:ph type="title"/>
          </p:nvPr>
        </p:nvSpPr>
        <p:spPr>
          <a:xfrm>
            <a:off x="529200" y="1627200"/>
            <a:ext cx="8244000" cy="532800"/>
          </a:xfrm>
        </p:spPr>
        <p:txBody>
          <a:bodyPr/>
          <a:lstStyle>
            <a:lvl1pPr>
              <a:defRPr sz="3400"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50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3210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360363" y="3447368"/>
            <a:ext cx="8423275" cy="34020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>
            <a:off x="360363" y="6156325"/>
            <a:ext cx="2808287" cy="7016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3168650" y="6156325"/>
            <a:ext cx="2806700" cy="7016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2" name="Rechteck 11"/>
          <p:cNvSpPr/>
          <p:nvPr userDrawn="1"/>
        </p:nvSpPr>
        <p:spPr>
          <a:xfrm>
            <a:off x="5975350" y="6156325"/>
            <a:ext cx="2808288" cy="701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3" name="Picture 2" descr="C:\Dokumente und Einstellungen\Eva2\Desktop\THUENEN\THUENEN_Markenzeichen\Screen\THUENEN_Web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613" y="161925"/>
            <a:ext cx="2303462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platzhalter 16"/>
          <p:cNvSpPr>
            <a:spLocks noGrp="1"/>
          </p:cNvSpPr>
          <p:nvPr>
            <p:ph type="body" sz="quarter" idx="15"/>
          </p:nvPr>
        </p:nvSpPr>
        <p:spPr>
          <a:xfrm>
            <a:off x="378748" y="2009325"/>
            <a:ext cx="8408423" cy="496961"/>
          </a:xfrm>
        </p:spPr>
        <p:txBody>
          <a:bodyPr lIns="109728"/>
          <a:lstStyle>
            <a:lvl1pPr>
              <a:lnSpc>
                <a:spcPct val="100000"/>
              </a:lnSpc>
              <a:spcAft>
                <a:spcPts val="0"/>
              </a:spcAft>
              <a:defRPr sz="3400" baseline="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375577" y="1508535"/>
            <a:ext cx="8408423" cy="552314"/>
          </a:xfrm>
        </p:spPr>
        <p:txBody>
          <a:bodyPr lIns="109728"/>
          <a:lstStyle>
            <a:lvl1pPr marL="0" algn="l" defTabSz="914400" rtl="0" eaLnBrk="1" latinLnBrk="0" hangingPunct="1">
              <a:lnSpc>
                <a:spcPct val="100000"/>
              </a:lnSpc>
              <a:defRPr lang="de-DE" sz="3400" b="1" kern="12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3168000" y="3456000"/>
            <a:ext cx="5616575" cy="2700000"/>
          </a:xfrm>
        </p:spPr>
        <p:txBody>
          <a:bodyPr rtlCol="0">
            <a:noAutofit/>
          </a:bodyPr>
          <a:lstStyle/>
          <a:p>
            <a:pPr lvl="0"/>
            <a:endParaRPr lang="de-DE" noProof="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6"/>
          </p:nvPr>
        </p:nvSpPr>
        <p:spPr>
          <a:xfrm>
            <a:off x="386436" y="2708920"/>
            <a:ext cx="8397564" cy="269875"/>
          </a:xfrm>
        </p:spPr>
        <p:txBody>
          <a:bodyPr lIns="109728"/>
          <a:lstStyle>
            <a:lvl1pPr marL="0" algn="l" defTabSz="914400" rtl="0" eaLnBrk="1" latinLnBrk="0" hangingPunct="1">
              <a:lnSpc>
                <a:spcPct val="100000"/>
              </a:lnSpc>
              <a:defRPr lang="de-DE" sz="1600" b="1" i="0" kern="12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7"/>
          </p:nvPr>
        </p:nvSpPr>
        <p:spPr>
          <a:xfrm>
            <a:off x="385029" y="2996952"/>
            <a:ext cx="8398971" cy="269875"/>
          </a:xfrm>
        </p:spPr>
        <p:txBody>
          <a:bodyPr lIns="109728"/>
          <a:lstStyle>
            <a:lvl1pPr marL="0" algn="l" defTabSz="914400" rtl="0" eaLnBrk="1" latinLnBrk="0" hangingPunct="1">
              <a:lnSpc>
                <a:spcPct val="100000"/>
              </a:lnSpc>
              <a:defRPr lang="de-DE" sz="1600" b="0" i="0" kern="12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6" name="Rechteck 15"/>
          <p:cNvSpPr/>
          <p:nvPr userDrawn="1"/>
        </p:nvSpPr>
        <p:spPr>
          <a:xfrm>
            <a:off x="363845" y="5173526"/>
            <a:ext cx="2808287" cy="701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0" name="Textplatzhalter 22"/>
          <p:cNvSpPr>
            <a:spLocks noGrp="1"/>
          </p:cNvSpPr>
          <p:nvPr>
            <p:ph type="body" sz="quarter" idx="19" hasCustomPrompt="1"/>
          </p:nvPr>
        </p:nvSpPr>
        <p:spPr>
          <a:xfrm>
            <a:off x="474241" y="6419230"/>
            <a:ext cx="2441575" cy="538162"/>
          </a:xfrm>
        </p:spPr>
        <p:txBody>
          <a:bodyPr/>
          <a:lstStyle>
            <a:lvl1pPr>
              <a:lnSpc>
                <a:spcPts val="1680"/>
              </a:lnSpc>
              <a:spcAft>
                <a:spcPts val="300"/>
              </a:spcAft>
              <a:defRPr lang="de-DE" sz="1400" b="1" i="0" kern="1200" baseline="0" dirty="0">
                <a:solidFill>
                  <a:schemeClr val="bg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de-DE" dirty="0"/>
              <a:t>3. Februar 2016</a:t>
            </a:r>
          </a:p>
        </p:txBody>
      </p:sp>
    </p:spTree>
    <p:extLst>
      <p:ext uri="{BB962C8B-B14F-4D97-AF65-F5344CB8AC3E}">
        <p14:creationId xmlns:p14="http://schemas.microsoft.com/office/powerpoint/2010/main" val="1206509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bla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0" y="-20638"/>
            <a:ext cx="9144000" cy="11525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>
          <a:xfrm>
            <a:off x="360000" y="1508124"/>
            <a:ext cx="8388464" cy="4370675"/>
          </a:xfrm>
        </p:spPr>
        <p:txBody>
          <a:bodyPr/>
          <a:lstStyle>
            <a:lvl1pPr>
              <a:lnSpc>
                <a:spcPct val="100000"/>
              </a:lnSpc>
              <a:defRPr sz="2800" b="1"/>
            </a:lvl1pPr>
            <a:lvl2pPr marL="432000">
              <a:lnSpc>
                <a:spcPct val="100000"/>
              </a:lnSpc>
              <a:spcAft>
                <a:spcPts val="600"/>
              </a:spcAft>
              <a:defRPr sz="2400" b="0"/>
            </a:lvl2pPr>
            <a:lvl3pPr marL="648000">
              <a:lnSpc>
                <a:spcPct val="100000"/>
              </a:lnSpc>
              <a:defRPr/>
            </a:lvl3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806466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rizontal (bla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-20638"/>
            <a:ext cx="9144000" cy="1152526"/>
          </a:xfrm>
          <a:prstGeom prst="rect">
            <a:avLst/>
          </a:prstGeom>
          <a:solidFill>
            <a:srgbClr val="008C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1"/>
          </p:nvPr>
        </p:nvSpPr>
        <p:spPr>
          <a:xfrm>
            <a:off x="360000" y="1506684"/>
            <a:ext cx="4104000" cy="2678400"/>
          </a:xfrm>
        </p:spPr>
        <p:txBody>
          <a:bodyPr rtlCol="0">
            <a:noAutofit/>
          </a:bodyPr>
          <a:lstStyle/>
          <a:p>
            <a:pPr lvl="0"/>
            <a:endParaRPr lang="de-DE" noProof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680000" y="1508124"/>
            <a:ext cx="4104000" cy="4370675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/>
          </p:nvPr>
        </p:nvSpPr>
        <p:spPr>
          <a:xfrm>
            <a:off x="360000" y="4263525"/>
            <a:ext cx="4104000" cy="218008"/>
          </a:xfrm>
        </p:spPr>
        <p:txBody>
          <a:bodyPr>
            <a:spAutoFit/>
          </a:bodyPr>
          <a:lstStyle>
            <a:lvl1pPr>
              <a:lnSpc>
                <a:spcPts val="17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24175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ertikal (bla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-20638"/>
            <a:ext cx="9144000" cy="11525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162000"/>
            <a:ext cx="8424000" cy="486000"/>
          </a:xfrm>
        </p:spPr>
        <p:txBody>
          <a:bodyPr/>
          <a:lstStyle>
            <a:lvl1pPr>
              <a:defRPr sz="2600" baseline="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>
          <a:xfrm>
            <a:off x="360000" y="522000"/>
            <a:ext cx="8424862" cy="486000"/>
          </a:xfrm>
        </p:spPr>
        <p:txBody>
          <a:bodyPr anchor="b"/>
          <a:lstStyle>
            <a:lvl1pPr>
              <a:lnSpc>
                <a:spcPts val="3500"/>
              </a:lnSpc>
              <a:spcAft>
                <a:spcPts val="0"/>
              </a:spcAft>
              <a:defRPr sz="26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2"/>
          </p:nvPr>
        </p:nvSpPr>
        <p:spPr>
          <a:xfrm>
            <a:off x="3240000" y="1508124"/>
            <a:ext cx="5544000" cy="4370675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3"/>
          </p:nvPr>
        </p:nvSpPr>
        <p:spPr>
          <a:xfrm>
            <a:off x="360000" y="1503196"/>
            <a:ext cx="2667600" cy="3690000"/>
          </a:xfrm>
        </p:spPr>
        <p:txBody>
          <a:bodyPr rtlCol="0">
            <a:noAutofit/>
          </a:bodyPr>
          <a:lstStyle/>
          <a:p>
            <a:pPr lvl="0"/>
            <a:endParaRPr lang="de-DE" noProof="0"/>
          </a:p>
        </p:txBody>
      </p:sp>
      <p:sp>
        <p:nvSpPr>
          <p:cNvPr id="17" name="Textplatzhalter 9"/>
          <p:cNvSpPr>
            <a:spLocks noGrp="1"/>
          </p:cNvSpPr>
          <p:nvPr>
            <p:ph type="body" sz="quarter" idx="16"/>
          </p:nvPr>
        </p:nvSpPr>
        <p:spPr>
          <a:xfrm>
            <a:off x="360000" y="5275125"/>
            <a:ext cx="2667600" cy="720000"/>
          </a:xfrm>
        </p:spPr>
        <p:txBody>
          <a:bodyPr>
            <a:noAutofit/>
          </a:bodyPr>
          <a:lstStyle>
            <a:lvl1pPr>
              <a:lnSpc>
                <a:spcPts val="17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77521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 (bla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-53975"/>
            <a:ext cx="9144000" cy="69119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360363" y="3455988"/>
            <a:ext cx="8423275" cy="34020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360363" y="6156325"/>
            <a:ext cx="2808287" cy="7016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5975350" y="6156325"/>
            <a:ext cx="2808288" cy="701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8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3168000" y="3456000"/>
            <a:ext cx="5616575" cy="2700000"/>
          </a:xfrm>
        </p:spPr>
        <p:txBody>
          <a:bodyPr rtlCol="0">
            <a:noAutofit/>
          </a:bodyPr>
          <a:lstStyle/>
          <a:p>
            <a:pPr lvl="0"/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85763" y="1655329"/>
            <a:ext cx="8398237" cy="576263"/>
          </a:xfrm>
        </p:spPr>
        <p:txBody>
          <a:bodyPr lIns="109728"/>
          <a:lstStyle>
            <a:lvl1pPr marL="0" algn="l" defTabSz="914400" rtl="0" eaLnBrk="1" latinLnBrk="0" hangingPunct="1">
              <a:lnSpc>
                <a:spcPct val="100000"/>
              </a:lnSpc>
              <a:defRPr lang="de-DE" sz="3400" b="1" kern="1200" baseline="0" dirty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385763" y="2117697"/>
            <a:ext cx="8398237" cy="555625"/>
          </a:xfrm>
        </p:spPr>
        <p:txBody>
          <a:bodyPr lIns="109728"/>
          <a:lstStyle>
            <a:lvl1pPr marL="0" algn="l" defTabSz="914400" rtl="0" eaLnBrk="1" latinLnBrk="0" hangingPunct="1">
              <a:lnSpc>
                <a:spcPct val="100000"/>
              </a:lnSpc>
              <a:defRPr lang="de-DE" sz="3400" kern="1200" dirty="0">
                <a:solidFill>
                  <a:schemeClr val="bg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42861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 (bla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360363" y="3455988"/>
            <a:ext cx="8423275" cy="34020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2" name="Rechteck 11"/>
          <p:cNvSpPr/>
          <p:nvPr userDrawn="1"/>
        </p:nvSpPr>
        <p:spPr>
          <a:xfrm>
            <a:off x="360363" y="6156325"/>
            <a:ext cx="2808287" cy="7016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3168650" y="6156325"/>
            <a:ext cx="2806700" cy="7016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5975350" y="6156325"/>
            <a:ext cx="2808288" cy="701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22" name="Picture 2" descr="C:\Dokumente und Einstellungen\Eva2\Desktop\THUENEN\THUENEN_Markenzeichen\Screen\THUENEN_Web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613" y="161925"/>
            <a:ext cx="2303462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platzhalter 16"/>
          <p:cNvSpPr>
            <a:spLocks noGrp="1"/>
          </p:cNvSpPr>
          <p:nvPr>
            <p:ph type="body" sz="quarter" idx="15"/>
          </p:nvPr>
        </p:nvSpPr>
        <p:spPr>
          <a:xfrm>
            <a:off x="378748" y="2009325"/>
            <a:ext cx="8408423" cy="496961"/>
          </a:xfrm>
        </p:spPr>
        <p:txBody>
          <a:bodyPr lIns="109728"/>
          <a:lstStyle>
            <a:lvl1pPr>
              <a:lnSpc>
                <a:spcPct val="100000"/>
              </a:lnSpc>
              <a:spcAft>
                <a:spcPts val="0"/>
              </a:spcAft>
              <a:defRPr sz="3400" baseline="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375577" y="1508535"/>
            <a:ext cx="8408423" cy="552314"/>
          </a:xfrm>
        </p:spPr>
        <p:txBody>
          <a:bodyPr lIns="109728"/>
          <a:lstStyle>
            <a:lvl1pPr marL="0" algn="l" defTabSz="914400" rtl="0" eaLnBrk="1" latinLnBrk="0" hangingPunct="1">
              <a:lnSpc>
                <a:spcPct val="100000"/>
              </a:lnSpc>
              <a:defRPr lang="de-DE" sz="3400" b="1" kern="12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5976000" y="3456000"/>
            <a:ext cx="2808575" cy="2700000"/>
          </a:xfrm>
        </p:spPr>
        <p:txBody>
          <a:bodyPr rtlCol="0">
            <a:noAutofit/>
          </a:bodyPr>
          <a:lstStyle/>
          <a:p>
            <a:pPr lvl="0"/>
            <a:endParaRPr lang="de-DE" noProof="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6"/>
          </p:nvPr>
        </p:nvSpPr>
        <p:spPr>
          <a:xfrm>
            <a:off x="386436" y="2708920"/>
            <a:ext cx="4185564" cy="269875"/>
          </a:xfrm>
        </p:spPr>
        <p:txBody>
          <a:bodyPr lIns="109728"/>
          <a:lstStyle>
            <a:lvl1pPr marL="0" algn="l" defTabSz="914400" rtl="0" eaLnBrk="1" latinLnBrk="0" hangingPunct="1">
              <a:lnSpc>
                <a:spcPct val="100000"/>
              </a:lnSpc>
              <a:defRPr lang="de-DE" sz="1600" b="1" i="0" kern="12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7"/>
          </p:nvPr>
        </p:nvSpPr>
        <p:spPr>
          <a:xfrm>
            <a:off x="385029" y="2996952"/>
            <a:ext cx="8398971" cy="269875"/>
          </a:xfrm>
        </p:spPr>
        <p:txBody>
          <a:bodyPr lIns="109728"/>
          <a:lstStyle>
            <a:lvl1pPr marL="0" algn="l" defTabSz="914400" rtl="0" eaLnBrk="1" latinLnBrk="0" hangingPunct="1">
              <a:lnSpc>
                <a:spcPct val="100000"/>
              </a:lnSpc>
              <a:defRPr lang="de-DE" sz="1600" b="0" i="0" kern="12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8" name="Textplatzhalter 13"/>
          <p:cNvSpPr>
            <a:spLocks noGrp="1"/>
          </p:cNvSpPr>
          <p:nvPr>
            <p:ph type="body" sz="quarter" idx="19"/>
          </p:nvPr>
        </p:nvSpPr>
        <p:spPr>
          <a:xfrm>
            <a:off x="4558064" y="2708920"/>
            <a:ext cx="4185564" cy="269875"/>
          </a:xfrm>
        </p:spPr>
        <p:txBody>
          <a:bodyPr lIns="109728"/>
          <a:lstStyle>
            <a:lvl1pPr marL="0" algn="l" defTabSz="914400" rtl="0" eaLnBrk="1" latinLnBrk="0" hangingPunct="1">
              <a:lnSpc>
                <a:spcPct val="100000"/>
              </a:lnSpc>
              <a:defRPr lang="de-DE" sz="1600" b="1" i="0" kern="12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20" name="Bildplatzhalter 14"/>
          <p:cNvSpPr>
            <a:spLocks noGrp="1"/>
          </p:cNvSpPr>
          <p:nvPr>
            <p:ph type="pic" sz="quarter" idx="20"/>
          </p:nvPr>
        </p:nvSpPr>
        <p:spPr>
          <a:xfrm>
            <a:off x="3167425" y="3456000"/>
            <a:ext cx="2808575" cy="2700000"/>
          </a:xfrm>
        </p:spPr>
        <p:txBody>
          <a:bodyPr rtlCol="0">
            <a:noAutofit/>
          </a:bodyPr>
          <a:lstStyle/>
          <a:p>
            <a:pPr lvl="0"/>
            <a:endParaRPr lang="de-DE" noProof="0" dirty="0"/>
          </a:p>
        </p:txBody>
      </p:sp>
      <p:sp>
        <p:nvSpPr>
          <p:cNvPr id="21" name="Bildplatzhalter 14"/>
          <p:cNvSpPr>
            <a:spLocks noGrp="1"/>
          </p:cNvSpPr>
          <p:nvPr>
            <p:ph type="pic" sz="quarter" idx="21"/>
          </p:nvPr>
        </p:nvSpPr>
        <p:spPr>
          <a:xfrm>
            <a:off x="359425" y="3456000"/>
            <a:ext cx="2808575" cy="2700000"/>
          </a:xfrm>
        </p:spPr>
        <p:txBody>
          <a:bodyPr rtlCol="0">
            <a:noAutofit/>
          </a:bodyPr>
          <a:lstStyle/>
          <a:p>
            <a:pPr lvl="0"/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614772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2800" baseline="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 noProof="0" dirty="0" err="1"/>
              <a:t>Haga</a:t>
            </a:r>
            <a:r>
              <a:rPr lang="en-GB" noProof="0" dirty="0"/>
              <a:t> </a:t>
            </a:r>
            <a:r>
              <a:rPr lang="en-GB" noProof="0" dirty="0" err="1"/>
              <a:t>clic</a:t>
            </a:r>
            <a:r>
              <a:rPr lang="en-GB" noProof="0" dirty="0"/>
              <a:t> </a:t>
            </a:r>
            <a:r>
              <a:rPr lang="en-GB" noProof="0" dirty="0" err="1"/>
              <a:t>para</a:t>
            </a:r>
            <a:r>
              <a:rPr lang="en-GB" noProof="0" dirty="0"/>
              <a:t> </a:t>
            </a:r>
            <a:r>
              <a:rPr lang="en-GB" noProof="0" dirty="0" err="1"/>
              <a:t>modificar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título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>
            <a:lvl1pPr marL="342900" indent="-342900">
              <a:spcBef>
                <a:spcPts val="1200"/>
              </a:spcBef>
              <a:buClr>
                <a:srgbClr val="FFC000"/>
              </a:buClr>
              <a:buSzPct val="110000"/>
              <a:buFont typeface="Wingdings 2" panose="05020102010507070707" pitchFamily="18" charset="2"/>
              <a:buChar char=""/>
              <a:defRPr sz="24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900"/>
              </a:spcBef>
              <a:buClr>
                <a:srgbClr val="1C1C1C"/>
              </a:buClr>
              <a:buSzPct val="80000"/>
              <a:buFont typeface="Wingdings" pitchFamily="2" charset="2"/>
              <a:buChar char="Ø"/>
              <a:defRPr sz="22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600"/>
              </a:spcBef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 err="1"/>
              <a:t>Haga</a:t>
            </a:r>
            <a:r>
              <a:rPr lang="en-GB" noProof="0" dirty="0"/>
              <a:t> </a:t>
            </a:r>
            <a:r>
              <a:rPr lang="en-GB" noProof="0" dirty="0" err="1"/>
              <a:t>clic</a:t>
            </a:r>
            <a:r>
              <a:rPr lang="en-GB" noProof="0" dirty="0"/>
              <a:t> </a:t>
            </a:r>
            <a:r>
              <a:rPr lang="en-GB" noProof="0" dirty="0" err="1"/>
              <a:t>para</a:t>
            </a:r>
            <a:r>
              <a:rPr lang="en-GB" noProof="0" dirty="0"/>
              <a:t> </a:t>
            </a:r>
            <a:r>
              <a:rPr lang="en-GB" noProof="0" dirty="0" err="1"/>
              <a:t>modificar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 err="1"/>
              <a:t>Quinto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5" name="Rectangle 307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4288" y="6516000"/>
            <a:ext cx="1904712" cy="324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84E50-AB53-4581-B377-82D758D71DF3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4925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ubbel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Klicka för att lägga till titel</a:t>
            </a:r>
            <a:endParaRPr lang="sv-SE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187450" y="1857364"/>
            <a:ext cx="3455988" cy="4500575"/>
          </a:xfrm>
        </p:spPr>
        <p:txBody>
          <a:bodyPr/>
          <a:lstStyle>
            <a:lvl1pPr>
              <a:spcBef>
                <a:spcPts val="1200"/>
              </a:spcBef>
              <a:defRPr baseline="0"/>
            </a:lvl1pPr>
          </a:lstStyle>
          <a:p>
            <a:pPr lvl="0"/>
            <a:r>
              <a:rPr lang="sv-SE" noProof="0" dirty="0"/>
              <a:t>Klicka för att lägga till</a:t>
            </a:r>
          </a:p>
          <a:p>
            <a:pPr lvl="1"/>
            <a:r>
              <a:rPr lang="sv-SE" noProof="0" dirty="0"/>
              <a:t>Second </a:t>
            </a:r>
            <a:r>
              <a:rPr lang="sv-SE" noProof="0" dirty="0" err="1"/>
              <a:t>level</a:t>
            </a:r>
            <a:endParaRPr lang="sv-SE" noProof="0" dirty="0"/>
          </a:p>
          <a:p>
            <a:pPr lvl="2"/>
            <a:r>
              <a:rPr lang="sv-SE" noProof="0" dirty="0" err="1"/>
              <a:t>Third</a:t>
            </a:r>
            <a:r>
              <a:rPr lang="sv-SE" noProof="0" dirty="0"/>
              <a:t> </a:t>
            </a:r>
            <a:r>
              <a:rPr lang="sv-SE" noProof="0" dirty="0" err="1"/>
              <a:t>level</a:t>
            </a:r>
            <a:endParaRPr lang="sv-SE" noProof="0" dirty="0"/>
          </a:p>
          <a:p>
            <a:pPr lvl="3"/>
            <a:r>
              <a:rPr lang="sv-SE" noProof="0" dirty="0" err="1"/>
              <a:t>Fourth</a:t>
            </a:r>
            <a:r>
              <a:rPr lang="sv-SE" noProof="0" dirty="0"/>
              <a:t> </a:t>
            </a:r>
            <a:r>
              <a:rPr lang="sv-SE" noProof="0" dirty="0" err="1"/>
              <a:t>level</a:t>
            </a:r>
            <a:endParaRPr lang="sv-SE" noProof="0" dirty="0"/>
          </a:p>
          <a:p>
            <a:pPr lvl="4"/>
            <a:r>
              <a:rPr lang="sv-SE" noProof="0" dirty="0" err="1"/>
              <a:t>Fifth</a:t>
            </a:r>
            <a:r>
              <a:rPr lang="sv-SE" noProof="0" dirty="0"/>
              <a:t> </a:t>
            </a:r>
            <a:r>
              <a:rPr lang="sv-SE" noProof="0" dirty="0" err="1"/>
              <a:t>level</a:t>
            </a:r>
            <a:endParaRPr lang="sv-SE" noProof="0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4929187" y="1857365"/>
            <a:ext cx="3455988" cy="4500574"/>
          </a:xfrm>
        </p:spPr>
        <p:txBody>
          <a:bodyPr/>
          <a:lstStyle>
            <a:lvl1pPr marL="342900" marR="0" indent="-342900" algn="l" defTabSz="4572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7A45"/>
              </a:buClr>
              <a:buSzTx/>
              <a:buFont typeface="Arial" charset="0"/>
              <a:buChar char="•"/>
              <a:tabLst/>
              <a:defRPr/>
            </a:lvl1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7A45"/>
              </a:buClr>
              <a:buSzTx/>
              <a:buFont typeface="Arial" charset="0"/>
              <a:buChar char="•"/>
              <a:tabLst/>
              <a:defRPr/>
            </a:pPr>
            <a:r>
              <a:rPr lang="sv-SE" noProof="0" dirty="0"/>
              <a:t>Klicka för att lägga till</a:t>
            </a:r>
          </a:p>
          <a:p>
            <a:pPr lvl="1"/>
            <a:r>
              <a:rPr lang="sv-SE" noProof="0" dirty="0"/>
              <a:t>Second </a:t>
            </a:r>
            <a:r>
              <a:rPr lang="sv-SE" noProof="0" dirty="0" err="1"/>
              <a:t>level</a:t>
            </a:r>
            <a:endParaRPr lang="sv-SE" noProof="0" dirty="0"/>
          </a:p>
          <a:p>
            <a:pPr lvl="2"/>
            <a:r>
              <a:rPr lang="sv-SE" noProof="0" dirty="0" err="1"/>
              <a:t>Third</a:t>
            </a:r>
            <a:r>
              <a:rPr lang="sv-SE" noProof="0" dirty="0"/>
              <a:t> </a:t>
            </a:r>
            <a:r>
              <a:rPr lang="sv-SE" noProof="0" dirty="0" err="1"/>
              <a:t>level</a:t>
            </a:r>
            <a:endParaRPr lang="sv-SE" noProof="0" dirty="0"/>
          </a:p>
          <a:p>
            <a:pPr lvl="3"/>
            <a:r>
              <a:rPr lang="sv-SE" noProof="0" dirty="0" err="1"/>
              <a:t>Fourth</a:t>
            </a:r>
            <a:r>
              <a:rPr lang="sv-SE" noProof="0" dirty="0"/>
              <a:t> </a:t>
            </a:r>
            <a:r>
              <a:rPr lang="sv-SE" noProof="0" dirty="0" err="1"/>
              <a:t>level</a:t>
            </a:r>
            <a:endParaRPr lang="sv-SE" noProof="0" dirty="0"/>
          </a:p>
          <a:p>
            <a:pPr lvl="4"/>
            <a:r>
              <a:rPr lang="sv-SE" noProof="0" dirty="0" err="1"/>
              <a:t>Fifth</a:t>
            </a:r>
            <a:r>
              <a:rPr lang="sv-SE" noProof="0" dirty="0"/>
              <a:t> </a:t>
            </a:r>
            <a:r>
              <a:rPr lang="sv-SE" noProof="0" dirty="0" err="1"/>
              <a:t>level</a:t>
            </a:r>
            <a:endParaRPr lang="sv-SE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2462" y="6356350"/>
            <a:ext cx="614338" cy="365125"/>
          </a:xfrm>
          <a:prstGeom prst="rect">
            <a:avLst/>
          </a:prstGeom>
        </p:spPr>
        <p:txBody>
          <a:bodyPr/>
          <a:lstStyle/>
          <a:p>
            <a:fld id="{A2571CC6-CC7E-444A-A230-497E8A879F5C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3227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(grü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0" y="-19432"/>
            <a:ext cx="9144000" cy="1152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0"/>
            <a:ext cx="8424000" cy="97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Headline einzeilig</a:t>
            </a:r>
          </a:p>
        </p:txBody>
      </p:sp>
      <p:sp>
        <p:nvSpPr>
          <p:cNvPr id="6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60000" y="1508124"/>
            <a:ext cx="8388464" cy="4370675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  <a:lvl2pPr marL="432000">
              <a:spcAft>
                <a:spcPts val="600"/>
              </a:spcAft>
              <a:defRPr sz="2400" b="0"/>
            </a:lvl2pPr>
            <a:lvl3pPr marL="648000" indent="-216000">
              <a:buFont typeface="Symbol" pitchFamily="18" charset="2"/>
              <a:buChar char="-"/>
              <a:defRPr/>
            </a:lvl3pPr>
          </a:lstStyle>
          <a:p>
            <a:r>
              <a:rPr lang="de-DE" dirty="0"/>
              <a:t>Dieser Text steht in der ersten Ebene</a:t>
            </a:r>
          </a:p>
          <a:p>
            <a:pPr lvl="1"/>
            <a:r>
              <a:rPr lang="de-DE" dirty="0"/>
              <a:t>Hier kommt der Text für die zweite Ebene</a:t>
            </a:r>
          </a:p>
          <a:p>
            <a:pPr lvl="2"/>
            <a:r>
              <a:rPr lang="de-DE" dirty="0"/>
              <a:t>Und hier Text für Ebene drei</a:t>
            </a:r>
          </a:p>
        </p:txBody>
      </p:sp>
    </p:spTree>
    <p:extLst>
      <p:ext uri="{BB962C8B-B14F-4D97-AF65-F5344CB8AC3E}">
        <p14:creationId xmlns:p14="http://schemas.microsoft.com/office/powerpoint/2010/main" val="204990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 (blau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9" name="Rechteck 8"/>
          <p:cNvSpPr/>
          <p:nvPr userDrawn="1"/>
        </p:nvSpPr>
        <p:spPr>
          <a:xfrm>
            <a:off x="360363" y="3455988"/>
            <a:ext cx="8423275" cy="34020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10" name="Rechteck 9"/>
          <p:cNvSpPr/>
          <p:nvPr userDrawn="1"/>
        </p:nvSpPr>
        <p:spPr>
          <a:xfrm>
            <a:off x="360363" y="6156325"/>
            <a:ext cx="2808287" cy="7016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5975350" y="6156325"/>
            <a:ext cx="2808288" cy="701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5" name="Textplatzhalter 5"/>
          <p:cNvSpPr>
            <a:spLocks noGrp="1"/>
          </p:cNvSpPr>
          <p:nvPr>
            <p:ph type="body" sz="quarter" idx="15"/>
          </p:nvPr>
        </p:nvSpPr>
        <p:spPr>
          <a:xfrm>
            <a:off x="529200" y="2160000"/>
            <a:ext cx="8243888" cy="532800"/>
          </a:xfrm>
        </p:spPr>
        <p:txBody>
          <a:bodyPr/>
          <a:lstStyle>
            <a:lvl1pPr>
              <a:lnSpc>
                <a:spcPts val="3500"/>
              </a:lnSpc>
              <a:spcAft>
                <a:spcPts val="0"/>
              </a:spcAft>
              <a:defRPr sz="3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Textplatzhalter 8"/>
          <p:cNvSpPr>
            <a:spLocks noGrp="1"/>
          </p:cNvSpPr>
          <p:nvPr>
            <p:ph type="body" sz="quarter" idx="16"/>
          </p:nvPr>
        </p:nvSpPr>
        <p:spPr>
          <a:xfrm>
            <a:off x="539750" y="2726952"/>
            <a:ext cx="8244000" cy="270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540000" y="6156000"/>
            <a:ext cx="2448000" cy="702000"/>
          </a:xfrm>
        </p:spPr>
        <p:txBody>
          <a:bodyPr anchor="ctr"/>
          <a:lstStyle>
            <a:lvl1pPr>
              <a:lnSpc>
                <a:spcPts val="1700"/>
              </a:lnSpc>
              <a:spcAft>
                <a:spcPts val="0"/>
              </a:spcAft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8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3168000" y="3456000"/>
            <a:ext cx="5616575" cy="2700000"/>
          </a:xfrm>
        </p:spPr>
        <p:txBody>
          <a:bodyPr rtlCol="0">
            <a:noAutofit/>
          </a:bodyPr>
          <a:lstStyle/>
          <a:p>
            <a:pPr lvl="0"/>
            <a:endParaRPr lang="de-DE" noProof="0" dirty="0"/>
          </a:p>
        </p:txBody>
      </p:sp>
      <p:sp>
        <p:nvSpPr>
          <p:cNvPr id="19" name="Titel 18"/>
          <p:cNvSpPr>
            <a:spLocks noGrp="1"/>
          </p:cNvSpPr>
          <p:nvPr>
            <p:ph type="title"/>
          </p:nvPr>
        </p:nvSpPr>
        <p:spPr>
          <a:xfrm>
            <a:off x="529200" y="1627200"/>
            <a:ext cx="8244000" cy="532800"/>
          </a:xfrm>
        </p:spPr>
        <p:txBody>
          <a:bodyPr/>
          <a:lstStyle>
            <a:lvl1pPr>
              <a:defRPr sz="34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20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540000" y="2966400"/>
            <a:ext cx="8244000" cy="270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600" baseline="0">
                <a:solidFill>
                  <a:schemeClr val="bg1"/>
                </a:solidFill>
                <a:latin typeface="+mj-lt"/>
                <a:cs typeface="Calibri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661305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154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44A594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16013" y="609600"/>
            <a:ext cx="8027987" cy="5943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120775" y="6559550"/>
            <a:ext cx="803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1114425" y="609600"/>
            <a:ext cx="0" cy="594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2673350" y="1906588"/>
            <a:ext cx="6480175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1120775" y="609600"/>
            <a:ext cx="803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6264275" y="2128838"/>
            <a:ext cx="1785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de-DE" altLang="de-DE" sz="1000">
                <a:solidFill>
                  <a:srgbClr val="333399"/>
                </a:solidFill>
              </a:rPr>
              <a:t>Institute of Farm Economics </a:t>
            </a:r>
          </a:p>
          <a:p>
            <a:pPr>
              <a:defRPr/>
            </a:pPr>
            <a:r>
              <a:rPr lang="de-DE" altLang="de-DE" sz="1000">
                <a:solidFill>
                  <a:srgbClr val="333399"/>
                </a:solidFill>
              </a:rPr>
              <a:t>Institute of Rural Studies</a:t>
            </a:r>
          </a:p>
        </p:txBody>
      </p:sp>
      <p:sp>
        <p:nvSpPr>
          <p:cNvPr id="13" name="Text Box 16"/>
          <p:cNvSpPr txBox="1">
            <a:spLocks noChangeArrowheads="1"/>
          </p:cNvSpPr>
          <p:nvPr userDrawn="1"/>
        </p:nvSpPr>
        <p:spPr bwMode="auto">
          <a:xfrm>
            <a:off x="1244600" y="1581150"/>
            <a:ext cx="440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de-DE" altLang="de-DE" sz="1600" b="1">
                <a:solidFill>
                  <a:srgbClr val="000000"/>
                </a:solidFill>
              </a:rPr>
              <a:t>Alexander Gocht 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725613" y="2901950"/>
            <a:ext cx="7104062" cy="1143000"/>
          </a:xfrm>
        </p:spPr>
        <p:txBody>
          <a:bodyPr/>
          <a:lstStyle>
            <a:lvl1pPr>
              <a:defRPr sz="3400"/>
            </a:lvl1pPr>
          </a:lstStyle>
          <a:p>
            <a:r>
              <a:rPr lang="de-DE"/>
              <a:t>Klicken Sie, um das Titelformat </a:t>
            </a:r>
            <a:br>
              <a:rPr lang="de-DE"/>
            </a:br>
            <a:r>
              <a:rPr lang="de-DE"/>
              <a:t>zu bearbeiten</a:t>
            </a:r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757363" y="4302125"/>
            <a:ext cx="7042150" cy="1752600"/>
          </a:xfrm>
        </p:spPr>
        <p:txBody>
          <a:bodyPr/>
          <a:lstStyle>
            <a:lvl1pPr marL="0" indent="0">
              <a:buFont typeface="Symbol" pitchFamily="18" charset="2"/>
              <a:buNone/>
              <a:defRPr sz="2000"/>
            </a:lvl1pPr>
          </a:lstStyle>
          <a:p>
            <a:r>
              <a:rPr lang="de-DE"/>
              <a:t>Klicken Sie, um das Format des Untertitel-Masters </a:t>
            </a:r>
            <a:br>
              <a:rPr lang="de-DE"/>
            </a:br>
            <a:r>
              <a:rPr lang="de-DE"/>
              <a:t>zu bearbeiten.</a:t>
            </a:r>
          </a:p>
        </p:txBody>
      </p:sp>
      <p:pic>
        <p:nvPicPr>
          <p:cNvPr id="14" name="Picture 2" descr="C:\Dokumente und Einstellungen\Eva2\Desktop\THUENEN\THUENEN_Markenzeichen\Screen\THUENEN_Web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492" y="827087"/>
            <a:ext cx="2303462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097521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586441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40409430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6213" y="2057400"/>
            <a:ext cx="427355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02163" y="2057400"/>
            <a:ext cx="4275137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55526738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07338878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532871126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5284079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293995422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63554401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bla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0" y="0"/>
            <a:ext cx="9144000" cy="11525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>
          <a:xfrm>
            <a:off x="360000" y="1440000"/>
            <a:ext cx="5544000" cy="4438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1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DE"/>
              <a:t>XX.XX.201X</a:t>
            </a:r>
            <a:endParaRPr lang="de-DE" dirty="0"/>
          </a:p>
        </p:txBody>
      </p:sp>
      <p:sp>
        <p:nvSpPr>
          <p:cNvPr id="6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DE" dirty="0"/>
              <a:t>Titel der Veranstaltung</a:t>
            </a:r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DE"/>
              <a:t>Seite </a:t>
            </a:r>
            <a:fld id="{DC5B8A44-0D68-4459-8F31-7C070AD34AC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15995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08707158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13538" y="617538"/>
            <a:ext cx="2178050" cy="578326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76213" y="617538"/>
            <a:ext cx="6384925" cy="578326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4296482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rizontal (bla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0"/>
            <a:ext cx="9144000" cy="11525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1"/>
          </p:nvPr>
        </p:nvSpPr>
        <p:spPr>
          <a:xfrm>
            <a:off x="360000" y="1512000"/>
            <a:ext cx="4104000" cy="2678400"/>
          </a:xfrm>
        </p:spPr>
        <p:txBody>
          <a:bodyPr rtlCol="0">
            <a:noAutofit/>
          </a:bodyPr>
          <a:lstStyle/>
          <a:p>
            <a:pPr lvl="0"/>
            <a:endParaRPr lang="de-DE" noProof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680000" y="1440000"/>
            <a:ext cx="4104000" cy="44388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/>
          </p:nvPr>
        </p:nvSpPr>
        <p:spPr>
          <a:xfrm>
            <a:off x="360000" y="4370400"/>
            <a:ext cx="4104000" cy="218008"/>
          </a:xfrm>
        </p:spPr>
        <p:txBody>
          <a:bodyPr>
            <a:spAutoFit/>
          </a:bodyPr>
          <a:lstStyle>
            <a:lvl1pPr>
              <a:lnSpc>
                <a:spcPts val="17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DE"/>
              <a:t>XX.XX.201X</a:t>
            </a:r>
            <a:endParaRPr lang="de-DE" dirty="0"/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DE"/>
              <a:t>Titel der Veranstaltung</a:t>
            </a:r>
            <a:endParaRPr lang="de-DE" dirty="0"/>
          </a:p>
        </p:txBody>
      </p:sp>
      <p:sp>
        <p:nvSpPr>
          <p:cNvPr id="12" name="Foliennummernplatzhalt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DE"/>
              <a:t>Seite </a:t>
            </a:r>
            <a:fld id="{87708D4B-3915-44C8-889B-CD267F29457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260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ertikal (bla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9144000" cy="11525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162000"/>
            <a:ext cx="8424000" cy="486000"/>
          </a:xfrm>
        </p:spPr>
        <p:txBody>
          <a:bodyPr/>
          <a:lstStyle>
            <a:lvl1pPr>
              <a:defRPr sz="2600" baseline="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>
          <a:xfrm>
            <a:off x="360000" y="522000"/>
            <a:ext cx="8424862" cy="486000"/>
          </a:xfrm>
        </p:spPr>
        <p:txBody>
          <a:bodyPr anchor="b"/>
          <a:lstStyle>
            <a:lvl1pPr>
              <a:lnSpc>
                <a:spcPts val="3500"/>
              </a:lnSpc>
              <a:spcAft>
                <a:spcPts val="0"/>
              </a:spcAft>
              <a:defRPr sz="26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2"/>
          </p:nvPr>
        </p:nvSpPr>
        <p:spPr>
          <a:xfrm>
            <a:off x="3240000" y="1440000"/>
            <a:ext cx="5544000" cy="44388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3"/>
          </p:nvPr>
        </p:nvSpPr>
        <p:spPr>
          <a:xfrm>
            <a:off x="360000" y="1512000"/>
            <a:ext cx="2667600" cy="3690000"/>
          </a:xfrm>
        </p:spPr>
        <p:txBody>
          <a:bodyPr rtlCol="0">
            <a:noAutofit/>
          </a:bodyPr>
          <a:lstStyle/>
          <a:p>
            <a:pPr lvl="0"/>
            <a:endParaRPr lang="de-DE" noProof="0"/>
          </a:p>
        </p:txBody>
      </p:sp>
      <p:sp>
        <p:nvSpPr>
          <p:cNvPr id="17" name="Textplatzhalter 9"/>
          <p:cNvSpPr>
            <a:spLocks noGrp="1"/>
          </p:cNvSpPr>
          <p:nvPr>
            <p:ph type="body" sz="quarter" idx="16"/>
          </p:nvPr>
        </p:nvSpPr>
        <p:spPr>
          <a:xfrm>
            <a:off x="360000" y="5382000"/>
            <a:ext cx="2667600" cy="720000"/>
          </a:xfrm>
        </p:spPr>
        <p:txBody>
          <a:bodyPr>
            <a:noAutofit/>
          </a:bodyPr>
          <a:lstStyle>
            <a:lvl1pPr>
              <a:lnSpc>
                <a:spcPts val="17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Datumsplatzhalter 12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DE"/>
              <a:t>XX.XX.201X</a:t>
            </a:r>
            <a:endParaRPr lang="de-DE" dirty="0"/>
          </a:p>
        </p:txBody>
      </p:sp>
      <p:sp>
        <p:nvSpPr>
          <p:cNvPr id="9" name="Fußzeilenplatzhalter 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Introduction to Simulation Models in Market and Policy Analysis</a:t>
            </a:r>
            <a:endParaRPr lang="de-DE" dirty="0"/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DE"/>
              <a:t>Seite </a:t>
            </a:r>
            <a:fld id="{190E03E1-8C61-44AB-AD6A-1285893681E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149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494305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14375" y="1233488"/>
            <a:ext cx="3810000" cy="49530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76775" y="1233488"/>
            <a:ext cx="3810000" cy="49530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6858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360363" y="3447368"/>
            <a:ext cx="8423275" cy="34020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>
            <a:off x="360363" y="6156325"/>
            <a:ext cx="2808287" cy="7016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3168650" y="6156325"/>
            <a:ext cx="2806700" cy="7016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2" name="Rechteck 11"/>
          <p:cNvSpPr/>
          <p:nvPr userDrawn="1"/>
        </p:nvSpPr>
        <p:spPr>
          <a:xfrm>
            <a:off x="5975350" y="6156325"/>
            <a:ext cx="2808288" cy="701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3" name="Picture 2" descr="C:\Dokumente und Einstellungen\Eva2\Desktop\THUENEN\THUENEN_Markenzeichen\Screen\THUENEN_Web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613" y="161925"/>
            <a:ext cx="2303462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platzhalter 16"/>
          <p:cNvSpPr>
            <a:spLocks noGrp="1"/>
          </p:cNvSpPr>
          <p:nvPr>
            <p:ph type="body" sz="quarter" idx="15"/>
          </p:nvPr>
        </p:nvSpPr>
        <p:spPr>
          <a:xfrm>
            <a:off x="378748" y="2009325"/>
            <a:ext cx="8408423" cy="496961"/>
          </a:xfrm>
        </p:spPr>
        <p:txBody>
          <a:bodyPr lIns="109728"/>
          <a:lstStyle>
            <a:lvl1pPr>
              <a:lnSpc>
                <a:spcPct val="100000"/>
              </a:lnSpc>
              <a:spcAft>
                <a:spcPts val="0"/>
              </a:spcAft>
              <a:defRPr sz="3400" baseline="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375577" y="1508535"/>
            <a:ext cx="8408423" cy="552314"/>
          </a:xfrm>
        </p:spPr>
        <p:txBody>
          <a:bodyPr lIns="109728"/>
          <a:lstStyle>
            <a:lvl1pPr marL="0" algn="l" defTabSz="914400" rtl="0" eaLnBrk="1" latinLnBrk="0" hangingPunct="1">
              <a:lnSpc>
                <a:spcPct val="100000"/>
              </a:lnSpc>
              <a:defRPr lang="de-DE" sz="3400" b="1" kern="12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3168000" y="3456000"/>
            <a:ext cx="5616575" cy="2700000"/>
          </a:xfrm>
        </p:spPr>
        <p:txBody>
          <a:bodyPr rtlCol="0">
            <a:noAutofit/>
          </a:bodyPr>
          <a:lstStyle/>
          <a:p>
            <a:pPr lvl="0"/>
            <a:endParaRPr lang="de-DE" noProof="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6"/>
          </p:nvPr>
        </p:nvSpPr>
        <p:spPr>
          <a:xfrm>
            <a:off x="386436" y="2708920"/>
            <a:ext cx="8397564" cy="269875"/>
          </a:xfrm>
        </p:spPr>
        <p:txBody>
          <a:bodyPr lIns="109728"/>
          <a:lstStyle>
            <a:lvl1pPr marL="0" algn="l" defTabSz="914400" rtl="0" eaLnBrk="1" latinLnBrk="0" hangingPunct="1">
              <a:lnSpc>
                <a:spcPct val="100000"/>
              </a:lnSpc>
              <a:defRPr lang="de-DE" sz="1600" b="1" i="0" kern="12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7"/>
          </p:nvPr>
        </p:nvSpPr>
        <p:spPr>
          <a:xfrm>
            <a:off x="385029" y="2996952"/>
            <a:ext cx="8398971" cy="269875"/>
          </a:xfrm>
        </p:spPr>
        <p:txBody>
          <a:bodyPr lIns="109728"/>
          <a:lstStyle>
            <a:lvl1pPr marL="0" algn="l" defTabSz="914400" rtl="0" eaLnBrk="1" latinLnBrk="0" hangingPunct="1">
              <a:lnSpc>
                <a:spcPct val="100000"/>
              </a:lnSpc>
              <a:defRPr lang="de-DE" sz="1600" b="0" i="0" kern="12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6" name="Rechteck 15"/>
          <p:cNvSpPr/>
          <p:nvPr userDrawn="1"/>
        </p:nvSpPr>
        <p:spPr>
          <a:xfrm>
            <a:off x="363845" y="5173526"/>
            <a:ext cx="2808287" cy="701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0" name="Textplatzhalter 22"/>
          <p:cNvSpPr>
            <a:spLocks noGrp="1"/>
          </p:cNvSpPr>
          <p:nvPr>
            <p:ph type="body" sz="quarter" idx="19" hasCustomPrompt="1"/>
          </p:nvPr>
        </p:nvSpPr>
        <p:spPr>
          <a:xfrm>
            <a:off x="474241" y="6419230"/>
            <a:ext cx="2441575" cy="538162"/>
          </a:xfrm>
        </p:spPr>
        <p:txBody>
          <a:bodyPr/>
          <a:lstStyle>
            <a:lvl1pPr>
              <a:lnSpc>
                <a:spcPts val="1680"/>
              </a:lnSpc>
              <a:spcAft>
                <a:spcPts val="300"/>
              </a:spcAft>
              <a:defRPr lang="de-DE" sz="1400" b="1" i="0" kern="1200" baseline="0" dirty="0">
                <a:solidFill>
                  <a:schemeClr val="bg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de-DE" dirty="0"/>
              <a:t>7.Juni 2020</a:t>
            </a:r>
          </a:p>
        </p:txBody>
      </p:sp>
    </p:spTree>
    <p:extLst>
      <p:ext uri="{BB962C8B-B14F-4D97-AF65-F5344CB8AC3E}">
        <p14:creationId xmlns:p14="http://schemas.microsoft.com/office/powerpoint/2010/main" val="35152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lo ti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000" y="108000"/>
            <a:ext cx="8244000" cy="900000"/>
          </a:xfrm>
        </p:spPr>
        <p:txBody>
          <a:bodyPr/>
          <a:lstStyle>
            <a:lvl1pPr algn="l">
              <a:defRPr sz="2100" baseline="0">
                <a:latin typeface="Lucida Sans" panose="020B0602030504020204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 noProof="0" dirty="0" err="1"/>
              <a:t>Haga</a:t>
            </a:r>
            <a:r>
              <a:rPr lang="en-GB" noProof="0" dirty="0"/>
              <a:t> </a:t>
            </a:r>
            <a:r>
              <a:rPr lang="en-GB" noProof="0" dirty="0" err="1"/>
              <a:t>clic</a:t>
            </a:r>
            <a:r>
              <a:rPr lang="en-GB" noProof="0" dirty="0"/>
              <a:t> para </a:t>
            </a:r>
            <a:r>
              <a:rPr lang="en-GB" noProof="0" dirty="0" err="1"/>
              <a:t>modificar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título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2000" y="645334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GB"/>
              <a:t>CAPRI TS19</a:t>
            </a:r>
            <a:endParaRPr lang="en-GB" dirty="0"/>
          </a:p>
        </p:txBody>
      </p:sp>
      <p:cxnSp>
        <p:nvCxnSpPr>
          <p:cNvPr id="7" name="6 Conector recto"/>
          <p:cNvCxnSpPr/>
          <p:nvPr userDrawn="1"/>
        </p:nvCxnSpPr>
        <p:spPr bwMode="auto">
          <a:xfrm flipH="1">
            <a:off x="467544" y="995536"/>
            <a:ext cx="8712000" cy="0"/>
          </a:xfrm>
          <a:prstGeom prst="line">
            <a:avLst/>
          </a:prstGeom>
          <a:ln w="38100">
            <a:solidFill>
              <a:srgbClr val="F06E14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 userDrawn="1"/>
        </p:nvCxnSpPr>
        <p:spPr bwMode="auto">
          <a:xfrm flipH="1">
            <a:off x="-18000" y="995536"/>
            <a:ext cx="41400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 userDrawn="1"/>
        </p:nvCxnSpPr>
        <p:spPr bwMode="auto">
          <a:xfrm>
            <a:off x="467544" y="6453376"/>
            <a:ext cx="0" cy="36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89898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10 CuadroTexto"/>
          <p:cNvSpPr txBox="1"/>
          <p:nvPr userDrawn="1"/>
        </p:nvSpPr>
        <p:spPr>
          <a:xfrm>
            <a:off x="1" y="6453336"/>
            <a:ext cx="504056" cy="363600"/>
          </a:xfrm>
          <a:prstGeom prst="rect">
            <a:avLst/>
          </a:prstGeom>
          <a:noFill/>
        </p:spPr>
        <p:txBody>
          <a:bodyPr wrap="square" tIns="54000" bIns="54000" rtlCol="0" anchor="ctr" anchorCtr="0">
            <a:noAutofit/>
          </a:bodyPr>
          <a:lstStyle/>
          <a:p>
            <a:pPr algn="r"/>
            <a:r>
              <a:rPr lang="en-GB" sz="1050" dirty="0">
                <a:solidFill>
                  <a:srgbClr val="898989"/>
                </a:solidFill>
                <a:latin typeface="Calibri" panose="020F0502020204030204" pitchFamily="34" charset="0"/>
              </a:rPr>
              <a:t>MB</a:t>
            </a:r>
          </a:p>
        </p:txBody>
      </p:sp>
    </p:spTree>
    <p:extLst>
      <p:ext uri="{BB962C8B-B14F-4D97-AF65-F5344CB8AC3E}">
        <p14:creationId xmlns:p14="http://schemas.microsoft.com/office/powerpoint/2010/main" val="211273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ik 8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hteck 9"/>
          <p:cNvSpPr/>
          <p:nvPr userDrawn="1"/>
        </p:nvSpPr>
        <p:spPr>
          <a:xfrm>
            <a:off x="0" y="6156325"/>
            <a:ext cx="9144000" cy="701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2052" name="Titelplatzhalter 1"/>
          <p:cNvSpPr>
            <a:spLocks noGrp="1"/>
          </p:cNvSpPr>
          <p:nvPr>
            <p:ph type="title"/>
          </p:nvPr>
        </p:nvSpPr>
        <p:spPr bwMode="auto">
          <a:xfrm>
            <a:off x="360363" y="0"/>
            <a:ext cx="842327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/>
          </a:p>
        </p:txBody>
      </p:sp>
      <p:sp>
        <p:nvSpPr>
          <p:cNvPr id="205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183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60363" y="6480175"/>
            <a:ext cx="971550" cy="26987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de-DE" dirty="0"/>
              <a:t>19.09.2022</a:t>
            </a:r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1547813" y="6480175"/>
            <a:ext cx="5543550" cy="36036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 smtClean="0">
                <a:solidFill>
                  <a:prstClr val="black">
                    <a:lumMod val="50000"/>
                    <a:lumOff val="50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2056" name="Textfeld 11"/>
          <p:cNvSpPr txBox="1">
            <a:spLocks noChangeArrowheads="1"/>
          </p:cNvSpPr>
          <p:nvPr userDrawn="1"/>
        </p:nvSpPr>
        <p:spPr bwMode="auto">
          <a:xfrm>
            <a:off x="1547813" y="6292850"/>
            <a:ext cx="5543550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1400" b="1" dirty="0">
                <a:solidFill>
                  <a:srgbClr val="7F7F7F"/>
                </a:solidFill>
                <a:latin typeface="Calibri" pitchFamily="34" charset="0"/>
              </a:rPr>
              <a:t>Alexander Gocht</a:t>
            </a:r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1439863" y="6318250"/>
            <a:ext cx="0" cy="36036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8" name="Picture 2" descr="C:\Dokumente und Einstellungen\Eva2\Desktop\THUENEN\THUENEN_Markenzeichen\Screen\THUENEN_Web.gi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650" y="6227763"/>
            <a:ext cx="12858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360363" y="6300788"/>
            <a:ext cx="971550" cy="2159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 b="1" dirty="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de-DE"/>
              <a:t>Seite </a:t>
            </a:r>
            <a:fld id="{D2A563E1-680C-470B-A709-6CEA9578958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700" r:id="rId7"/>
    <p:sldLayoutId id="2147483740" r:id="rId8"/>
    <p:sldLayoutId id="2147483754" r:id="rId9"/>
    <p:sldLayoutId id="2147483755" r:id="rId10"/>
  </p:sldLayoutIdLst>
  <p:hf hdr="0"/>
  <p:txStyles>
    <p:titleStyle>
      <a:lvl1pPr algn="l" rtl="0" fontAlgn="base">
        <a:lnSpc>
          <a:spcPts val="3500"/>
        </a:lnSpc>
        <a:spcBef>
          <a:spcPct val="0"/>
        </a:spcBef>
        <a:spcAft>
          <a:spcPct val="0"/>
        </a:spcAft>
        <a:defRPr sz="3000" b="1" kern="1200">
          <a:solidFill>
            <a:schemeClr val="bg1"/>
          </a:solidFill>
          <a:latin typeface="Calibri" pitchFamily="34" charset="0"/>
          <a:ea typeface="+mj-ea"/>
          <a:cs typeface="+mj-cs"/>
        </a:defRPr>
      </a:lvl1pPr>
      <a:lvl2pPr algn="l" rtl="0" fontAlgn="base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Calibri" pitchFamily="34" charset="0"/>
        </a:defRPr>
      </a:lvl2pPr>
      <a:lvl3pPr algn="l" rtl="0" fontAlgn="base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Calibri" pitchFamily="34" charset="0"/>
        </a:defRPr>
      </a:lvl3pPr>
      <a:lvl4pPr algn="l" rtl="0" fontAlgn="base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Calibri" pitchFamily="34" charset="0"/>
        </a:defRPr>
      </a:lvl4pPr>
      <a:lvl5pPr algn="l" rtl="0" fontAlgn="base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Calibri" pitchFamily="34" charset="0"/>
        </a:defRPr>
      </a:lvl5pPr>
      <a:lvl6pPr marL="457200" algn="l" rtl="0" fontAlgn="base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Calibri" pitchFamily="34" charset="0"/>
        </a:defRPr>
      </a:lvl6pPr>
      <a:lvl7pPr marL="914400" algn="l" rtl="0" fontAlgn="base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Calibri" pitchFamily="34" charset="0"/>
        </a:defRPr>
      </a:lvl7pPr>
      <a:lvl8pPr marL="1371600" algn="l" rtl="0" fontAlgn="base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Calibri" pitchFamily="34" charset="0"/>
        </a:defRPr>
      </a:lvl8pPr>
      <a:lvl9pPr marL="1828800" algn="l" rtl="0" fontAlgn="base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Calibri" pitchFamily="34" charset="0"/>
        </a:defRPr>
      </a:lvl9pPr>
    </p:titleStyle>
    <p:bodyStyle>
      <a:lvl1pPr algn="l" rtl="0" fontAlgn="base">
        <a:lnSpc>
          <a:spcPts val="2400"/>
        </a:lnSpc>
        <a:spcBef>
          <a:spcPct val="0"/>
        </a:spcBef>
        <a:spcAft>
          <a:spcPts val="1200"/>
        </a:spcAft>
        <a:buFont typeface="Arial" pitchFamily="34" charset="0"/>
        <a:defRPr sz="2000" kern="1200">
          <a:solidFill>
            <a:schemeClr val="tx2"/>
          </a:solidFill>
          <a:latin typeface="Calibri" pitchFamily="34" charset="0"/>
          <a:ea typeface="+mn-ea"/>
          <a:cs typeface="+mn-cs"/>
        </a:defRPr>
      </a:lvl1pPr>
      <a:lvl2pPr marL="215900" indent="-215900" algn="l" rtl="0" fontAlgn="base">
        <a:lnSpc>
          <a:spcPts val="2400"/>
        </a:lnSpc>
        <a:spcBef>
          <a:spcPct val="0"/>
        </a:spcBef>
        <a:spcAft>
          <a:spcPts val="1200"/>
        </a:spcAft>
        <a:buClr>
          <a:schemeClr val="accent2"/>
        </a:buClr>
        <a:buFont typeface="Calibri" pitchFamily="34" charset="0"/>
        <a:buChar char="•"/>
        <a:defRPr sz="2000" kern="1200">
          <a:solidFill>
            <a:schemeClr val="tx2"/>
          </a:solidFill>
          <a:latin typeface="Calibri" pitchFamily="34" charset="0"/>
          <a:ea typeface="+mn-ea"/>
          <a:cs typeface="+mn-cs"/>
        </a:defRPr>
      </a:lvl2pPr>
      <a:lvl3pPr marL="431800" indent="-215900" algn="l" rtl="0" fontAlgn="base">
        <a:lnSpc>
          <a:spcPts val="2400"/>
        </a:lnSpc>
        <a:spcBef>
          <a:spcPct val="0"/>
        </a:spcBef>
        <a:spcAft>
          <a:spcPts val="1200"/>
        </a:spcAft>
        <a:buClr>
          <a:schemeClr val="tx2"/>
        </a:buClr>
        <a:buFont typeface="Arial" pitchFamily="34" charset="0"/>
        <a:buChar char="•"/>
        <a:defRPr sz="2000" kern="1200">
          <a:solidFill>
            <a:schemeClr val="tx2"/>
          </a:solidFill>
          <a:latin typeface="Calibri" pitchFamily="34" charset="0"/>
          <a:ea typeface="+mn-ea"/>
          <a:cs typeface="+mn-cs"/>
        </a:defRPr>
      </a:lvl3pPr>
      <a:lvl4pPr algn="l" rtl="0" fontAlgn="base">
        <a:lnSpc>
          <a:spcPts val="1700"/>
        </a:lnSpc>
        <a:spcBef>
          <a:spcPct val="0"/>
        </a:spcBef>
        <a:spcAft>
          <a:spcPct val="0"/>
        </a:spcAft>
        <a:defRPr sz="1400" kern="1200">
          <a:solidFill>
            <a:schemeClr val="tx2"/>
          </a:solidFill>
          <a:latin typeface="Calibri" pitchFamily="34" charset="0"/>
          <a:ea typeface="+mn-ea"/>
          <a:cs typeface="+mn-cs"/>
        </a:defRPr>
      </a:lvl4pPr>
      <a:lvl5pPr algn="l" rtl="0" fontAlgn="base">
        <a:lnSpc>
          <a:spcPts val="1600"/>
        </a:lnSpc>
        <a:spcBef>
          <a:spcPct val="0"/>
        </a:spcBef>
        <a:spcAft>
          <a:spcPct val="0"/>
        </a:spcAft>
        <a:defRPr sz="1400" kern="1200">
          <a:solidFill>
            <a:schemeClr val="tx2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-1905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hteck 9"/>
          <p:cNvSpPr/>
          <p:nvPr/>
        </p:nvSpPr>
        <p:spPr>
          <a:xfrm>
            <a:off x="0" y="6156325"/>
            <a:ext cx="9144000" cy="701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28" name="Textfeld 16"/>
          <p:cNvSpPr txBox="1">
            <a:spLocks noChangeArrowheads="1"/>
          </p:cNvSpPr>
          <p:nvPr/>
        </p:nvSpPr>
        <p:spPr bwMode="auto">
          <a:xfrm>
            <a:off x="361950" y="6483350"/>
            <a:ext cx="96996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DE" altLang="de-DE" sz="1400" dirty="0">
                <a:solidFill>
                  <a:srgbClr val="7F7F7F"/>
                </a:solidFill>
              </a:rPr>
              <a:t>19.9.2022</a:t>
            </a:r>
          </a:p>
          <a:p>
            <a:endParaRPr lang="de-DE" altLang="de-DE" sz="1400" dirty="0">
              <a:solidFill>
                <a:srgbClr val="7F7F7F"/>
              </a:solidFill>
            </a:endParaRPr>
          </a:p>
        </p:txBody>
      </p:sp>
      <p:sp>
        <p:nvSpPr>
          <p:cNvPr id="1029" name="Textfeld 15"/>
          <p:cNvSpPr txBox="1">
            <a:spLocks noChangeArrowheads="1"/>
          </p:cNvSpPr>
          <p:nvPr/>
        </p:nvSpPr>
        <p:spPr bwMode="auto">
          <a:xfrm>
            <a:off x="366713" y="6291263"/>
            <a:ext cx="9699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DE" altLang="de-DE" sz="1400" b="1">
                <a:solidFill>
                  <a:srgbClr val="7F7F7F"/>
                </a:solidFill>
              </a:rPr>
              <a:t>Seite </a:t>
            </a:r>
            <a:fld id="{6830F497-0160-4338-BB4E-976C93D5889F}" type="slidenum">
              <a:rPr lang="de-DE" altLang="de-DE" sz="1400" b="1">
                <a:solidFill>
                  <a:srgbClr val="7F7F7F"/>
                </a:solidFill>
              </a:rPr>
              <a:pPr/>
              <a:t>‹Nr.›</a:t>
            </a:fld>
            <a:r>
              <a:rPr lang="de-DE" altLang="de-DE" sz="1400" b="1">
                <a:solidFill>
                  <a:srgbClr val="7F7F7F"/>
                </a:solidFill>
              </a:rPr>
              <a:t> </a:t>
            </a:r>
          </a:p>
        </p:txBody>
      </p:sp>
      <p:sp>
        <p:nvSpPr>
          <p:cNvPr id="1030" name="Titelplatzhalter 1"/>
          <p:cNvSpPr>
            <a:spLocks noGrp="1"/>
          </p:cNvSpPr>
          <p:nvPr>
            <p:ph type="title"/>
          </p:nvPr>
        </p:nvSpPr>
        <p:spPr bwMode="auto">
          <a:xfrm>
            <a:off x="360363" y="0"/>
            <a:ext cx="842327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/>
          </a:p>
        </p:txBody>
      </p:sp>
      <p:sp>
        <p:nvSpPr>
          <p:cNvPr id="103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395288" y="1268413"/>
            <a:ext cx="8353425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Dieser Text steht für die erste Ebene</a:t>
            </a:r>
          </a:p>
          <a:p>
            <a:pPr lvl="1"/>
            <a:r>
              <a:rPr lang="de-DE" altLang="de-DE" dirty="0"/>
              <a:t>Hier der Text für die zweite Ebene</a:t>
            </a:r>
          </a:p>
          <a:p>
            <a:pPr lvl="2"/>
            <a:r>
              <a:rPr lang="de-DE" altLang="de-DE" dirty="0"/>
              <a:t>Und hier der Text für Ebene drei</a:t>
            </a:r>
          </a:p>
        </p:txBody>
      </p:sp>
      <p:sp>
        <p:nvSpPr>
          <p:cNvPr id="1032" name="Textfeld 11"/>
          <p:cNvSpPr txBox="1">
            <a:spLocks noChangeArrowheads="1"/>
          </p:cNvSpPr>
          <p:nvPr/>
        </p:nvSpPr>
        <p:spPr bwMode="auto">
          <a:xfrm>
            <a:off x="1547813" y="6292850"/>
            <a:ext cx="606583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 sz="1400" b="1">
              <a:solidFill>
                <a:srgbClr val="7F7F7F"/>
              </a:solidFill>
            </a:endParaRPr>
          </a:p>
        </p:txBody>
      </p:sp>
      <p:cxnSp>
        <p:nvCxnSpPr>
          <p:cNvPr id="13" name="Gerade Verbindung 12"/>
          <p:cNvCxnSpPr/>
          <p:nvPr/>
        </p:nvCxnSpPr>
        <p:spPr>
          <a:xfrm>
            <a:off x="1439863" y="6318250"/>
            <a:ext cx="0" cy="36036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2" descr="C:\Dokumente und Einstellungen\Eva2\Desktop\THUENEN\THUENEN_Markenzeichen\Screen\THUENEN_Web.gi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650" y="6227763"/>
            <a:ext cx="12858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Textfeld 14"/>
          <p:cNvSpPr txBox="1">
            <a:spLocks noChangeArrowheads="1"/>
          </p:cNvSpPr>
          <p:nvPr/>
        </p:nvSpPr>
        <p:spPr bwMode="auto">
          <a:xfrm>
            <a:off x="1547813" y="6486525"/>
            <a:ext cx="6065837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de-DE" sz="1400" dirty="0">
                <a:solidFill>
                  <a:srgbClr val="7F7F7F"/>
                </a:solidFill>
              </a:rPr>
              <a:t>Introduction to Simulation Models in Market and Policy Analysis</a:t>
            </a:r>
            <a:r>
              <a:rPr lang="de-DE" altLang="de-DE" sz="1400" dirty="0">
                <a:solidFill>
                  <a:srgbClr val="7F7F7F"/>
                </a:solidFill>
              </a:rPr>
              <a:t> - CAPRI</a:t>
            </a:r>
          </a:p>
        </p:txBody>
      </p:sp>
    </p:spTree>
    <p:extLst>
      <p:ext uri="{BB962C8B-B14F-4D97-AF65-F5344CB8AC3E}">
        <p14:creationId xmlns:p14="http://schemas.microsoft.com/office/powerpoint/2010/main" val="19382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3" r:id="rId10"/>
  </p:sldLayoutIdLst>
  <p:hf hdr="0"/>
  <p:txStyles>
    <p:titleStyle>
      <a:lvl1pPr algn="l" rtl="0" fontAlgn="base">
        <a:lnSpc>
          <a:spcPts val="3500"/>
        </a:lnSpc>
        <a:spcBef>
          <a:spcPct val="0"/>
        </a:spcBef>
        <a:spcAft>
          <a:spcPct val="0"/>
        </a:spcAft>
        <a:defRPr sz="3000" b="1" kern="1200">
          <a:solidFill>
            <a:schemeClr val="bg1"/>
          </a:solidFill>
          <a:latin typeface="Calibri" pitchFamily="34" charset="0"/>
          <a:ea typeface="+mj-ea"/>
          <a:cs typeface="+mj-cs"/>
        </a:defRPr>
      </a:lvl1pPr>
      <a:lvl2pPr algn="l" rtl="0" fontAlgn="base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Calibri" pitchFamily="34" charset="0"/>
        </a:defRPr>
      </a:lvl2pPr>
      <a:lvl3pPr algn="l" rtl="0" fontAlgn="base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Calibri" pitchFamily="34" charset="0"/>
        </a:defRPr>
      </a:lvl3pPr>
      <a:lvl4pPr algn="l" rtl="0" fontAlgn="base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Calibri" pitchFamily="34" charset="0"/>
        </a:defRPr>
      </a:lvl4pPr>
      <a:lvl5pPr algn="l" rtl="0" fontAlgn="base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Calibri" pitchFamily="34" charset="0"/>
        </a:defRPr>
      </a:lvl5pPr>
      <a:lvl6pPr marL="457200" algn="l" rtl="0" fontAlgn="base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Calibri" pitchFamily="34" charset="0"/>
        </a:defRPr>
      </a:lvl6pPr>
      <a:lvl7pPr marL="914400" algn="l" rtl="0" fontAlgn="base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Calibri" pitchFamily="34" charset="0"/>
        </a:defRPr>
      </a:lvl7pPr>
      <a:lvl8pPr marL="1371600" algn="l" rtl="0" fontAlgn="base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Calibri" pitchFamily="34" charset="0"/>
        </a:defRPr>
      </a:lvl8pPr>
      <a:lvl9pPr marL="1828800" algn="l" rtl="0" fontAlgn="base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Calibri" pitchFamily="34" charset="0"/>
        </a:defRPr>
      </a:lvl9pPr>
    </p:titleStyle>
    <p:bodyStyle>
      <a:lvl1pPr algn="l" rtl="0" fontAlgn="base">
        <a:lnSpc>
          <a:spcPts val="2400"/>
        </a:lnSpc>
        <a:spcBef>
          <a:spcPct val="0"/>
        </a:spcBef>
        <a:spcAft>
          <a:spcPts val="1200"/>
        </a:spcAft>
        <a:buFont typeface="Arial" charset="0"/>
        <a:defRPr sz="2000" kern="1200">
          <a:solidFill>
            <a:schemeClr val="tx2"/>
          </a:solidFill>
          <a:latin typeface="Calibri" pitchFamily="34" charset="0"/>
          <a:ea typeface="+mn-ea"/>
          <a:cs typeface="+mn-cs"/>
        </a:defRPr>
      </a:lvl1pPr>
      <a:lvl2pPr marL="215900" indent="-215900" algn="l" rtl="0" fontAlgn="base">
        <a:lnSpc>
          <a:spcPts val="2400"/>
        </a:lnSpc>
        <a:spcBef>
          <a:spcPct val="0"/>
        </a:spcBef>
        <a:spcAft>
          <a:spcPts val="1200"/>
        </a:spcAft>
        <a:buClr>
          <a:schemeClr val="accent2"/>
        </a:buClr>
        <a:buFont typeface="Calibri" pitchFamily="34" charset="0"/>
        <a:buChar char="•"/>
        <a:defRPr sz="2000" kern="1200">
          <a:solidFill>
            <a:schemeClr val="tx2"/>
          </a:solidFill>
          <a:latin typeface="Calibri" pitchFamily="34" charset="0"/>
          <a:ea typeface="+mn-ea"/>
          <a:cs typeface="+mn-cs"/>
        </a:defRPr>
      </a:lvl2pPr>
      <a:lvl3pPr marL="431800" indent="-215900" algn="l" rtl="0" fontAlgn="base">
        <a:lnSpc>
          <a:spcPts val="2400"/>
        </a:lnSpc>
        <a:spcBef>
          <a:spcPct val="0"/>
        </a:spcBef>
        <a:spcAft>
          <a:spcPts val="1200"/>
        </a:spcAft>
        <a:buClr>
          <a:schemeClr val="tx2"/>
        </a:buClr>
        <a:buFont typeface="Symbol" pitchFamily="18" charset="2"/>
        <a:buChar char="-"/>
        <a:defRPr sz="2000" kern="1200">
          <a:solidFill>
            <a:schemeClr val="tx2"/>
          </a:solidFill>
          <a:latin typeface="Calibri" pitchFamily="34" charset="0"/>
          <a:ea typeface="+mn-ea"/>
          <a:cs typeface="+mn-cs"/>
        </a:defRPr>
      </a:lvl3pPr>
      <a:lvl4pPr algn="l" rtl="0" fontAlgn="base">
        <a:lnSpc>
          <a:spcPts val="1700"/>
        </a:lnSpc>
        <a:spcBef>
          <a:spcPct val="0"/>
        </a:spcBef>
        <a:spcAft>
          <a:spcPct val="0"/>
        </a:spcAft>
        <a:defRPr sz="1400" kern="1200">
          <a:solidFill>
            <a:schemeClr val="tx2"/>
          </a:solidFill>
          <a:latin typeface="Calibri" pitchFamily="34" charset="0"/>
          <a:ea typeface="+mn-ea"/>
          <a:cs typeface="+mn-cs"/>
        </a:defRPr>
      </a:lvl4pPr>
      <a:lvl5pPr algn="l" rtl="0" fontAlgn="base">
        <a:lnSpc>
          <a:spcPts val="1600"/>
        </a:lnSpc>
        <a:spcBef>
          <a:spcPct val="0"/>
        </a:spcBef>
        <a:spcAft>
          <a:spcPct val="0"/>
        </a:spcAft>
        <a:defRPr sz="1400" kern="1200">
          <a:solidFill>
            <a:schemeClr val="tx2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gradFill rotWithShape="1">
            <a:gsLst>
              <a:gs pos="0">
                <a:srgbClr val="44A594"/>
              </a:gs>
              <a:gs pos="100000">
                <a:srgbClr val="ECF8F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auto">
          <a:xfrm flipH="1">
            <a:off x="0" y="62071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6599238"/>
            <a:ext cx="8891588" cy="258762"/>
          </a:xfrm>
          <a:prstGeom prst="rect">
            <a:avLst/>
          </a:prstGeom>
          <a:gradFill rotWithShape="1">
            <a:gsLst>
              <a:gs pos="0">
                <a:srgbClr val="44A594"/>
              </a:gs>
              <a:gs pos="100000">
                <a:srgbClr val="ECF8F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8791575" y="6597650"/>
            <a:ext cx="358775" cy="271463"/>
          </a:xfrm>
          <a:prstGeom prst="rect">
            <a:avLst/>
          </a:prstGeom>
          <a:solidFill>
            <a:srgbClr val="44A59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fld id="{1DFDE092-D227-45AE-A1F6-CFBC39F91F3C}" type="slidenum">
              <a:rPr lang="de-DE" altLang="de-DE" sz="1200" b="1" smtClean="0">
                <a:solidFill>
                  <a:srgbClr val="FFFFFF"/>
                </a:solidFill>
              </a:rPr>
              <a:pPr algn="r">
                <a:defRPr/>
              </a:pPr>
              <a:t>‹Nr.›</a:t>
            </a:fld>
            <a:endParaRPr lang="de-DE" altLang="de-DE" sz="1200" b="1">
              <a:solidFill>
                <a:srgbClr val="FFFFFF"/>
              </a:solidFill>
            </a:endParaRP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H="1">
            <a:off x="0" y="65976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84150" y="6605588"/>
            <a:ext cx="8931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altLang="de-DE" sz="1000" dirty="0">
                <a:solidFill>
                  <a:srgbClr val="FFFFFF"/>
                </a:solidFill>
                <a:cs typeface="Arial" pitchFamily="34" charset="0"/>
              </a:rPr>
              <a:t>CAPRI 2014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76213" y="617538"/>
            <a:ext cx="87153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5" tIns="47893" rIns="95785" bIns="4789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Master-Titelformat zu bearbeiten.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6213" y="2057400"/>
            <a:ext cx="8701087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5" tIns="47893" rIns="95785" bIns="47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 err="1"/>
              <a:t>Hier</a:t>
            </a:r>
            <a:r>
              <a:rPr lang="en-US" altLang="de-DE" dirty="0"/>
              <a:t> </a:t>
            </a:r>
            <a:r>
              <a:rPr lang="en-US" altLang="de-DE" dirty="0" err="1"/>
              <a:t>klicken</a:t>
            </a:r>
            <a:r>
              <a:rPr lang="en-US" altLang="de-DE" dirty="0"/>
              <a:t>, um Master-</a:t>
            </a:r>
            <a:r>
              <a:rPr lang="en-US" altLang="de-DE" dirty="0" err="1"/>
              <a:t>Textformat</a:t>
            </a:r>
            <a:r>
              <a:rPr lang="en-US" altLang="de-DE" dirty="0"/>
              <a:t> </a:t>
            </a:r>
            <a:r>
              <a:rPr lang="en-US" altLang="de-DE" dirty="0" err="1"/>
              <a:t>zu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r>
              <a:rPr lang="en-US" altLang="de-DE" dirty="0"/>
              <a:t>.</a:t>
            </a:r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pic>
        <p:nvPicPr>
          <p:cNvPr id="11" name="Picture 2" descr="C:\Dokumente und Einstellungen\Eva2\Desktop\THUENEN\THUENEN_Markenzeichen\Screen\THUENEN_Web.gi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0343" y="94813"/>
            <a:ext cx="1151731" cy="461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874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ransition/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B1F6B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B1F6B"/>
          </a:solidFill>
          <a:latin typeface="Arial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B1F6B"/>
          </a:solidFill>
          <a:latin typeface="Arial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B1F6B"/>
          </a:solidFill>
          <a:latin typeface="Arial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B1F6B"/>
          </a:solidFill>
          <a:latin typeface="Arial" charset="0"/>
        </a:defRPr>
      </a:lvl5pPr>
      <a:lvl6pPr marL="457200" algn="l" defTabSz="957263" rtl="0" fontAlgn="base">
        <a:spcBef>
          <a:spcPct val="0"/>
        </a:spcBef>
        <a:spcAft>
          <a:spcPct val="0"/>
        </a:spcAft>
        <a:defRPr sz="2800" b="1">
          <a:solidFill>
            <a:srgbClr val="0B1F6B"/>
          </a:solidFill>
          <a:latin typeface="Arial" charset="0"/>
        </a:defRPr>
      </a:lvl6pPr>
      <a:lvl7pPr marL="914400" algn="l" defTabSz="957263" rtl="0" fontAlgn="base">
        <a:spcBef>
          <a:spcPct val="0"/>
        </a:spcBef>
        <a:spcAft>
          <a:spcPct val="0"/>
        </a:spcAft>
        <a:defRPr sz="2800" b="1">
          <a:solidFill>
            <a:srgbClr val="0B1F6B"/>
          </a:solidFill>
          <a:latin typeface="Arial" charset="0"/>
        </a:defRPr>
      </a:lvl7pPr>
      <a:lvl8pPr marL="1371600" algn="l" defTabSz="957263" rtl="0" fontAlgn="base">
        <a:spcBef>
          <a:spcPct val="0"/>
        </a:spcBef>
        <a:spcAft>
          <a:spcPct val="0"/>
        </a:spcAft>
        <a:defRPr sz="2800" b="1">
          <a:solidFill>
            <a:srgbClr val="0B1F6B"/>
          </a:solidFill>
          <a:latin typeface="Arial" charset="0"/>
        </a:defRPr>
      </a:lvl8pPr>
      <a:lvl9pPr marL="1828800" algn="l" defTabSz="957263" rtl="0" fontAlgn="base">
        <a:spcBef>
          <a:spcPct val="0"/>
        </a:spcBef>
        <a:spcAft>
          <a:spcPct val="0"/>
        </a:spcAft>
        <a:defRPr sz="2800" b="1">
          <a:solidFill>
            <a:srgbClr val="0B1F6B"/>
          </a:solidFill>
          <a:latin typeface="Arial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lr>
          <a:srgbClr val="0B1F6B"/>
        </a:buClr>
        <a:buFont typeface="Symbol" pitchFamily="18" charset="2"/>
        <a:buChar char="·"/>
        <a:defRPr sz="2400" b="1">
          <a:solidFill>
            <a:srgbClr val="0B1F6B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lr>
          <a:srgbClr val="0B1F6B"/>
        </a:buClr>
        <a:buChar char="–"/>
        <a:defRPr sz="2400" b="1">
          <a:solidFill>
            <a:srgbClr val="0B1F6B"/>
          </a:solidFill>
          <a:latin typeface="+mn-lt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lr>
          <a:srgbClr val="0B1F6B"/>
        </a:buClr>
        <a:buChar char="•"/>
        <a:defRPr sz="2400" b="1">
          <a:solidFill>
            <a:srgbClr val="0B1F6B"/>
          </a:solidFill>
          <a:latin typeface="+mn-lt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lr>
          <a:srgbClr val="0B1F6B"/>
        </a:buClr>
        <a:buChar char="–"/>
        <a:defRPr sz="2400" b="1">
          <a:solidFill>
            <a:srgbClr val="0B1F6B"/>
          </a:solidFill>
          <a:latin typeface="+mn-lt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lr>
          <a:srgbClr val="0B1F6B"/>
        </a:buClr>
        <a:buChar char="»"/>
        <a:defRPr sz="2400" b="1">
          <a:solidFill>
            <a:srgbClr val="0B1F6B"/>
          </a:solidFill>
          <a:latin typeface="+mn-lt"/>
        </a:defRPr>
      </a:lvl5pPr>
      <a:lvl6pPr marL="2611438" indent="-238125" algn="l" defTabSz="957263" rtl="0" fontAlgn="base">
        <a:spcBef>
          <a:spcPct val="20000"/>
        </a:spcBef>
        <a:spcAft>
          <a:spcPct val="0"/>
        </a:spcAft>
        <a:buClr>
          <a:srgbClr val="0B1F6B"/>
        </a:buClr>
        <a:buChar char="»"/>
        <a:defRPr sz="2400" b="1">
          <a:solidFill>
            <a:srgbClr val="0B1F6B"/>
          </a:solidFill>
          <a:latin typeface="+mn-lt"/>
        </a:defRPr>
      </a:lvl6pPr>
      <a:lvl7pPr marL="3068638" indent="-238125" algn="l" defTabSz="957263" rtl="0" fontAlgn="base">
        <a:spcBef>
          <a:spcPct val="20000"/>
        </a:spcBef>
        <a:spcAft>
          <a:spcPct val="0"/>
        </a:spcAft>
        <a:buClr>
          <a:srgbClr val="0B1F6B"/>
        </a:buClr>
        <a:buChar char="»"/>
        <a:defRPr sz="2400" b="1">
          <a:solidFill>
            <a:srgbClr val="0B1F6B"/>
          </a:solidFill>
          <a:latin typeface="+mn-lt"/>
        </a:defRPr>
      </a:lvl7pPr>
      <a:lvl8pPr marL="3525838" indent="-238125" algn="l" defTabSz="957263" rtl="0" fontAlgn="base">
        <a:spcBef>
          <a:spcPct val="20000"/>
        </a:spcBef>
        <a:spcAft>
          <a:spcPct val="0"/>
        </a:spcAft>
        <a:buClr>
          <a:srgbClr val="0B1F6B"/>
        </a:buClr>
        <a:buChar char="»"/>
        <a:defRPr sz="2400" b="1">
          <a:solidFill>
            <a:srgbClr val="0B1F6B"/>
          </a:solidFill>
          <a:latin typeface="+mn-lt"/>
        </a:defRPr>
      </a:lvl8pPr>
      <a:lvl9pPr marL="3983038" indent="-238125" algn="l" defTabSz="957263" rtl="0" fontAlgn="base">
        <a:spcBef>
          <a:spcPct val="20000"/>
        </a:spcBef>
        <a:spcAft>
          <a:spcPct val="0"/>
        </a:spcAft>
        <a:buClr>
          <a:srgbClr val="0B1F6B"/>
        </a:buClr>
        <a:buChar char="»"/>
        <a:defRPr sz="2400" b="1">
          <a:solidFill>
            <a:srgbClr val="0B1F6B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75577" y="1051560"/>
            <a:ext cx="8408423" cy="1009289"/>
          </a:xfrm>
        </p:spPr>
        <p:txBody>
          <a:bodyPr/>
          <a:lstStyle/>
          <a:p>
            <a:r>
              <a:rPr lang="en-US" dirty="0"/>
              <a:t>1.2  General </a:t>
            </a:r>
            <a:r>
              <a:rPr lang="en-AU" dirty="0"/>
              <a:t>Introduction to CAPRI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/>
          </p:nvPr>
        </p:nvSpPr>
        <p:spPr>
          <a:xfrm>
            <a:off x="375577" y="2393963"/>
            <a:ext cx="8397564" cy="269875"/>
          </a:xfrm>
        </p:spPr>
        <p:txBody>
          <a:bodyPr/>
          <a:lstStyle/>
          <a:p>
            <a:r>
              <a:rPr lang="en-AU" dirty="0"/>
              <a:t>Alexander Gocht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369452" y="2663838"/>
            <a:ext cx="8398971" cy="269875"/>
          </a:xfrm>
        </p:spPr>
        <p:txBody>
          <a:bodyPr/>
          <a:lstStyle/>
          <a:p>
            <a:r>
              <a:rPr lang="en-AU" dirty="0"/>
              <a:t>Thünen Institute of Farm Economics, Braunschweig, Germany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AU" dirty="0"/>
              <a:t>19. September 2022</a:t>
            </a:r>
          </a:p>
        </p:txBody>
      </p:sp>
      <p:sp>
        <p:nvSpPr>
          <p:cNvPr id="12" name="AutoShape 4" descr="Capri, die 10 schönsten Sehenswürdigkeiten, Tipps, Unterkünf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296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001" y="2666250"/>
            <a:ext cx="6286130" cy="2554141"/>
          </a:xfrm>
          <a:prstGeom prst="rect">
            <a:avLst/>
          </a:prstGeom>
        </p:spPr>
      </p:pic>
      <p:sp>
        <p:nvSpPr>
          <p:cNvPr id="271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analysis: baseline</a:t>
            </a:r>
          </a:p>
        </p:txBody>
      </p:sp>
      <p:sp>
        <p:nvSpPr>
          <p:cNvPr id="2719758" name="Text Box 14"/>
          <p:cNvSpPr txBox="1">
            <a:spLocks noChangeArrowheads="1"/>
          </p:cNvSpPr>
          <p:nvPr/>
        </p:nvSpPr>
        <p:spPr bwMode="auto">
          <a:xfrm>
            <a:off x="6678234" y="2570339"/>
            <a:ext cx="226825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buFontTx/>
              <a:buNone/>
            </a:pPr>
            <a:r>
              <a:rPr lang="en-GB" sz="1650" dirty="0">
                <a:latin typeface="+mn-lt"/>
                <a:ea typeface="Tahoma" pitchFamily="34" charset="0"/>
                <a:cs typeface="Tahoma" pitchFamily="34" charset="0"/>
              </a:rPr>
              <a:t>The CAPRI baseline projects a high number of variables for each regional unit</a:t>
            </a:r>
          </a:p>
        </p:txBody>
      </p:sp>
      <p:cxnSp>
        <p:nvCxnSpPr>
          <p:cNvPr id="7" name="6 Conector recto de flecha"/>
          <p:cNvCxnSpPr/>
          <p:nvPr/>
        </p:nvCxnSpPr>
        <p:spPr bwMode="auto">
          <a:xfrm>
            <a:off x="899592" y="4619297"/>
            <a:ext cx="172819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8" name="7 Conector recto de flecha"/>
          <p:cNvCxnSpPr/>
          <p:nvPr/>
        </p:nvCxnSpPr>
        <p:spPr bwMode="auto">
          <a:xfrm>
            <a:off x="2627784" y="4619297"/>
            <a:ext cx="399625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366697" y="4008211"/>
            <a:ext cx="1119436" cy="553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buFontTx/>
              <a:buNone/>
            </a:pPr>
            <a:r>
              <a:rPr lang="en-GB" sz="1500" dirty="0">
                <a:latin typeface="+mn-lt"/>
                <a:ea typeface="Tahoma" pitchFamily="34" charset="0"/>
                <a:cs typeface="Tahoma" pitchFamily="34" charset="0"/>
              </a:rPr>
              <a:t>ex-post data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3767748" y="3969779"/>
            <a:ext cx="1515464" cy="553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buFontTx/>
              <a:buNone/>
            </a:pPr>
            <a:r>
              <a:rPr lang="en-GB" sz="1500" dirty="0">
                <a:latin typeface="+mn-lt"/>
                <a:ea typeface="Tahoma" pitchFamily="34" charset="0"/>
                <a:cs typeface="Tahoma" pitchFamily="34" charset="0"/>
              </a:rPr>
              <a:t>projection period</a:t>
            </a:r>
          </a:p>
        </p:txBody>
      </p:sp>
      <p:sp>
        <p:nvSpPr>
          <p:cNvPr id="12" name="11 Rectángulo redondeado"/>
          <p:cNvSpPr/>
          <p:nvPr/>
        </p:nvSpPr>
        <p:spPr bwMode="auto">
          <a:xfrm>
            <a:off x="2384757" y="4887163"/>
            <a:ext cx="513057" cy="316247"/>
          </a:xfrm>
          <a:prstGeom prst="roundRect">
            <a:avLst/>
          </a:prstGeom>
          <a:noFill/>
          <a:ln w="28575">
            <a:solidFill>
              <a:srgbClr val="F06E14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endParaRPr lang="es-ES" sz="1800" dirty="0">
              <a:solidFill>
                <a:schemeClr val="tx1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737574" y="1754814"/>
            <a:ext cx="756084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100" dirty="0">
                <a:latin typeface="+mn-lt"/>
                <a:cs typeface="Arial" pitchFamily="34" charset="0"/>
              </a:rPr>
              <a:t>The </a:t>
            </a:r>
            <a:r>
              <a:rPr lang="en-GB" sz="2100" b="1" dirty="0">
                <a:latin typeface="+mn-lt"/>
                <a:cs typeface="Arial" pitchFamily="34" charset="0"/>
              </a:rPr>
              <a:t>baseline</a:t>
            </a:r>
            <a:r>
              <a:rPr lang="en-GB" sz="2100" dirty="0">
                <a:latin typeface="+mn-lt"/>
                <a:cs typeface="Arial" pitchFamily="34" charset="0"/>
              </a:rPr>
              <a:t> provides a reference or business as usual scenario for ex-ante assessment</a:t>
            </a:r>
          </a:p>
        </p:txBody>
      </p:sp>
      <p:sp>
        <p:nvSpPr>
          <p:cNvPr id="20" name="11 Rectángulo redondeado"/>
          <p:cNvSpPr/>
          <p:nvPr/>
        </p:nvSpPr>
        <p:spPr bwMode="auto">
          <a:xfrm>
            <a:off x="4093666" y="4887162"/>
            <a:ext cx="496334" cy="318606"/>
          </a:xfrm>
          <a:prstGeom prst="roundRect">
            <a:avLst/>
          </a:prstGeom>
          <a:noFill/>
          <a:ln w="28575">
            <a:solidFill>
              <a:srgbClr val="F06E14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endParaRPr lang="es-ES" sz="1800" dirty="0">
              <a:solidFill>
                <a:schemeClr val="tx1"/>
              </a:solidFill>
            </a:endParaRPr>
          </a:p>
        </p:txBody>
      </p:sp>
      <p:sp>
        <p:nvSpPr>
          <p:cNvPr id="21" name="11 Rectángulo redondeado"/>
          <p:cNvSpPr/>
          <p:nvPr/>
        </p:nvSpPr>
        <p:spPr bwMode="auto">
          <a:xfrm>
            <a:off x="6341120" y="4887162"/>
            <a:ext cx="496334" cy="318606"/>
          </a:xfrm>
          <a:prstGeom prst="roundRect">
            <a:avLst/>
          </a:prstGeom>
          <a:noFill/>
          <a:ln w="28575">
            <a:solidFill>
              <a:srgbClr val="F06E14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endParaRPr lang="es-ES" sz="1800" dirty="0">
              <a:solidFill>
                <a:schemeClr val="tx1"/>
              </a:solidFill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525480" y="5451176"/>
            <a:ext cx="177471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buFontTx/>
              <a:buNone/>
            </a:pPr>
            <a:r>
              <a:rPr lang="en-GB" sz="1500" dirty="0">
                <a:latin typeface="+mn-lt"/>
                <a:ea typeface="Tahoma" pitchFamily="34" charset="0"/>
                <a:cs typeface="Tahoma" pitchFamily="34" charset="0"/>
              </a:rPr>
              <a:t>simulation years</a:t>
            </a:r>
          </a:p>
        </p:txBody>
      </p:sp>
      <p:cxnSp>
        <p:nvCxnSpPr>
          <p:cNvPr id="15" name="Gewinkelte Verbindung 6"/>
          <p:cNvCxnSpPr>
            <a:stCxn id="14" idx="0"/>
            <a:endCxn id="20" idx="2"/>
          </p:cNvCxnSpPr>
          <p:nvPr/>
        </p:nvCxnSpPr>
        <p:spPr>
          <a:xfrm rot="16200000" flipV="1">
            <a:off x="4754631" y="4792970"/>
            <a:ext cx="245408" cy="1071003"/>
          </a:xfrm>
          <a:prstGeom prst="bentConnector3">
            <a:avLst>
              <a:gd name="adj1" fmla="val 50000"/>
            </a:avLst>
          </a:prstGeom>
          <a:ln w="19050">
            <a:solidFill>
              <a:srgbClr val="F06E14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Gewinkelte Verbindung 6"/>
          <p:cNvCxnSpPr>
            <a:stCxn id="14" idx="0"/>
            <a:endCxn id="12" idx="2"/>
          </p:cNvCxnSpPr>
          <p:nvPr/>
        </p:nvCxnSpPr>
        <p:spPr>
          <a:xfrm rot="16200000" flipV="1">
            <a:off x="3903178" y="3941518"/>
            <a:ext cx="247766" cy="2771550"/>
          </a:xfrm>
          <a:prstGeom prst="bentConnector3">
            <a:avLst>
              <a:gd name="adj1" fmla="val 50000"/>
            </a:avLst>
          </a:prstGeom>
          <a:ln w="19050">
            <a:solidFill>
              <a:srgbClr val="F06E14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Gewinkelte Verbindung 6"/>
          <p:cNvCxnSpPr>
            <a:stCxn id="14" idx="0"/>
            <a:endCxn id="21" idx="2"/>
          </p:cNvCxnSpPr>
          <p:nvPr/>
        </p:nvCxnSpPr>
        <p:spPr>
          <a:xfrm rot="5400000" flipH="1" flipV="1">
            <a:off x="5878357" y="4740247"/>
            <a:ext cx="245408" cy="1176451"/>
          </a:xfrm>
          <a:prstGeom prst="bentConnector3">
            <a:avLst>
              <a:gd name="adj1" fmla="val 50000"/>
            </a:avLst>
          </a:prstGeom>
          <a:ln w="19050">
            <a:solidFill>
              <a:srgbClr val="F06E14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062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001" y="2666250"/>
            <a:ext cx="6286130" cy="2554141"/>
          </a:xfrm>
          <a:prstGeom prst="rect">
            <a:avLst/>
          </a:prstGeom>
        </p:spPr>
      </p:pic>
      <p:sp>
        <p:nvSpPr>
          <p:cNvPr id="271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analysis: policy impact assessment</a:t>
            </a:r>
          </a:p>
        </p:txBody>
      </p:sp>
      <p:cxnSp>
        <p:nvCxnSpPr>
          <p:cNvPr id="7" name="6 Conector recto de flecha"/>
          <p:cNvCxnSpPr/>
          <p:nvPr/>
        </p:nvCxnSpPr>
        <p:spPr bwMode="auto">
          <a:xfrm>
            <a:off x="899592" y="4619297"/>
            <a:ext cx="172819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8" name="7 Conector recto de flecha"/>
          <p:cNvCxnSpPr/>
          <p:nvPr/>
        </p:nvCxnSpPr>
        <p:spPr bwMode="auto">
          <a:xfrm>
            <a:off x="2627784" y="4619297"/>
            <a:ext cx="399625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389647" y="3993765"/>
            <a:ext cx="1119436" cy="553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buFontTx/>
              <a:buNone/>
            </a:pPr>
            <a:r>
              <a:rPr lang="en-GB" sz="1500" dirty="0">
                <a:latin typeface="+mn-lt"/>
                <a:ea typeface="Tahoma" pitchFamily="34" charset="0"/>
                <a:cs typeface="Tahoma" pitchFamily="34" charset="0"/>
              </a:rPr>
              <a:t>ex-post data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3996655" y="3993765"/>
            <a:ext cx="1515464" cy="553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buFontTx/>
              <a:buNone/>
            </a:pPr>
            <a:r>
              <a:rPr lang="en-GB" sz="1500" dirty="0">
                <a:latin typeface="+mn-lt"/>
                <a:ea typeface="Tahoma" pitchFamily="34" charset="0"/>
                <a:cs typeface="Tahoma" pitchFamily="34" charset="0"/>
              </a:rPr>
              <a:t>projection period</a:t>
            </a:r>
          </a:p>
        </p:txBody>
      </p:sp>
      <p:sp>
        <p:nvSpPr>
          <p:cNvPr id="12" name="11 Rectángulo redondeado"/>
          <p:cNvSpPr/>
          <p:nvPr/>
        </p:nvSpPr>
        <p:spPr bwMode="auto">
          <a:xfrm>
            <a:off x="2384757" y="4887163"/>
            <a:ext cx="513057" cy="316247"/>
          </a:xfrm>
          <a:prstGeom prst="roundRect">
            <a:avLst/>
          </a:prstGeom>
          <a:noFill/>
          <a:ln w="28575">
            <a:solidFill>
              <a:srgbClr val="F06E14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endParaRPr lang="es-ES" sz="1800" dirty="0">
              <a:solidFill>
                <a:schemeClr val="tx1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737574" y="1754814"/>
            <a:ext cx="756084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 dirty="0">
                <a:latin typeface="+mn-lt"/>
                <a:cs typeface="Arial" pitchFamily="34" charset="0"/>
              </a:rPr>
              <a:t>Assuming that the baseline is the picture of the world if everything goes on just as expected, then </a:t>
            </a:r>
            <a:r>
              <a:rPr lang="en-US" sz="2100" b="1" dirty="0">
                <a:latin typeface="+mn-lt"/>
                <a:cs typeface="Arial" pitchFamily="34" charset="0"/>
              </a:rPr>
              <a:t>what if</a:t>
            </a:r>
            <a:r>
              <a:rPr lang="en-US" sz="2100" dirty="0">
                <a:latin typeface="+mn-lt"/>
                <a:cs typeface="Arial" pitchFamily="34" charset="0"/>
              </a:rPr>
              <a:t> a new policy is implemented?</a:t>
            </a:r>
          </a:p>
        </p:txBody>
      </p:sp>
      <p:sp>
        <p:nvSpPr>
          <p:cNvPr id="20" name="11 Rectángulo redondeado"/>
          <p:cNvSpPr/>
          <p:nvPr/>
        </p:nvSpPr>
        <p:spPr bwMode="auto">
          <a:xfrm>
            <a:off x="4093666" y="4887162"/>
            <a:ext cx="496334" cy="318606"/>
          </a:xfrm>
          <a:prstGeom prst="roundRect">
            <a:avLst/>
          </a:prstGeom>
          <a:noFill/>
          <a:ln w="28575">
            <a:solidFill>
              <a:srgbClr val="F06E14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endParaRPr lang="es-ES" sz="1800" dirty="0">
              <a:solidFill>
                <a:schemeClr val="tx1"/>
              </a:solidFill>
            </a:endParaRPr>
          </a:p>
        </p:txBody>
      </p:sp>
      <p:sp>
        <p:nvSpPr>
          <p:cNvPr id="21" name="11 Rectángulo redondeado"/>
          <p:cNvSpPr/>
          <p:nvPr/>
        </p:nvSpPr>
        <p:spPr bwMode="auto">
          <a:xfrm>
            <a:off x="6341120" y="4887162"/>
            <a:ext cx="496334" cy="318606"/>
          </a:xfrm>
          <a:prstGeom prst="roundRect">
            <a:avLst/>
          </a:prstGeom>
          <a:noFill/>
          <a:ln w="28575">
            <a:solidFill>
              <a:srgbClr val="F06E14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endParaRPr lang="es-ES" sz="1800" dirty="0">
              <a:solidFill>
                <a:schemeClr val="tx1"/>
              </a:solidFill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525480" y="5451176"/>
            <a:ext cx="177471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buFontTx/>
              <a:buNone/>
            </a:pPr>
            <a:r>
              <a:rPr lang="en-GB" sz="1500" dirty="0">
                <a:latin typeface="+mn-lt"/>
                <a:ea typeface="Tahoma" pitchFamily="34" charset="0"/>
                <a:cs typeface="Tahoma" pitchFamily="34" charset="0"/>
              </a:rPr>
              <a:t>simulation years</a:t>
            </a:r>
          </a:p>
        </p:txBody>
      </p:sp>
      <p:cxnSp>
        <p:nvCxnSpPr>
          <p:cNvPr id="15" name="Gewinkelte Verbindung 6"/>
          <p:cNvCxnSpPr>
            <a:stCxn id="14" idx="0"/>
            <a:endCxn id="20" idx="2"/>
          </p:cNvCxnSpPr>
          <p:nvPr/>
        </p:nvCxnSpPr>
        <p:spPr>
          <a:xfrm rot="16200000" flipV="1">
            <a:off x="4754631" y="4792970"/>
            <a:ext cx="245408" cy="1071003"/>
          </a:xfrm>
          <a:prstGeom prst="bentConnector3">
            <a:avLst>
              <a:gd name="adj1" fmla="val 50000"/>
            </a:avLst>
          </a:prstGeom>
          <a:ln w="19050">
            <a:solidFill>
              <a:srgbClr val="F06E14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Gewinkelte Verbindung 6"/>
          <p:cNvCxnSpPr>
            <a:stCxn id="14" idx="0"/>
            <a:endCxn id="12" idx="2"/>
          </p:cNvCxnSpPr>
          <p:nvPr/>
        </p:nvCxnSpPr>
        <p:spPr>
          <a:xfrm rot="16200000" flipV="1">
            <a:off x="3903178" y="3941518"/>
            <a:ext cx="247766" cy="2771550"/>
          </a:xfrm>
          <a:prstGeom prst="bentConnector3">
            <a:avLst>
              <a:gd name="adj1" fmla="val 50000"/>
            </a:avLst>
          </a:prstGeom>
          <a:ln w="19050">
            <a:solidFill>
              <a:srgbClr val="F06E14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Gewinkelte Verbindung 6"/>
          <p:cNvCxnSpPr>
            <a:stCxn id="14" idx="0"/>
            <a:endCxn id="21" idx="2"/>
          </p:cNvCxnSpPr>
          <p:nvPr/>
        </p:nvCxnSpPr>
        <p:spPr>
          <a:xfrm rot="5400000" flipH="1" flipV="1">
            <a:off x="5878357" y="4740247"/>
            <a:ext cx="245408" cy="1176451"/>
          </a:xfrm>
          <a:prstGeom prst="bentConnector3">
            <a:avLst>
              <a:gd name="adj1" fmla="val 50000"/>
            </a:avLst>
          </a:prstGeom>
          <a:ln w="19050">
            <a:solidFill>
              <a:srgbClr val="F06E14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15 Conector recto de flecha"/>
          <p:cNvCxnSpPr/>
          <p:nvPr/>
        </p:nvCxnSpPr>
        <p:spPr bwMode="auto">
          <a:xfrm>
            <a:off x="6624042" y="3050958"/>
            <a:ext cx="0" cy="35100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stealth"/>
            <a:tailEnd type="stealth"/>
          </a:ln>
          <a:effectLst/>
        </p:spPr>
      </p:cxnSp>
      <p:sp>
        <p:nvSpPr>
          <p:cNvPr id="25" name="Elipse 24"/>
          <p:cNvSpPr/>
          <p:nvPr/>
        </p:nvSpPr>
        <p:spPr>
          <a:xfrm>
            <a:off x="4193958" y="2774250"/>
            <a:ext cx="270000" cy="810000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6" name="Elipse 25"/>
          <p:cNvSpPr/>
          <p:nvPr/>
        </p:nvSpPr>
        <p:spPr>
          <a:xfrm>
            <a:off x="6473613" y="2666250"/>
            <a:ext cx="300859" cy="1167912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6907130" y="3768892"/>
            <a:ext cx="208566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500" dirty="0">
                <a:latin typeface="+mn-lt"/>
                <a:ea typeface="Tahoma" pitchFamily="34" charset="0"/>
                <a:cs typeface="Tahoma" pitchFamily="34" charset="0"/>
              </a:rPr>
              <a:t>Impact is measured as difference from the baseline in the chosen simulation year</a:t>
            </a:r>
            <a:endParaRPr lang="en-GB" sz="1500" dirty="0">
              <a:latin typeface="+mn-lt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6732240" y="3074912"/>
            <a:ext cx="70207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buFontTx/>
              <a:buNone/>
            </a:pPr>
            <a:r>
              <a:rPr lang="en-GB" sz="1500" dirty="0">
                <a:latin typeface="+mn-lt"/>
                <a:ea typeface="Tahoma" pitchFamily="34" charset="0"/>
                <a:cs typeface="Tahoma" pitchFamily="34" charset="0"/>
              </a:rPr>
              <a:t>impact</a:t>
            </a:r>
          </a:p>
        </p:txBody>
      </p:sp>
    </p:spTree>
    <p:extLst>
      <p:ext uri="{BB962C8B-B14F-4D97-AF65-F5344CB8AC3E}">
        <p14:creationId xmlns:p14="http://schemas.microsoft.com/office/powerpoint/2010/main" val="3402284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/>
              <a:t>CAPRI </a:t>
            </a:r>
            <a:r>
              <a:rPr lang="en-US" altLang="de-DE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CAPMOD</a:t>
            </a:r>
            <a:r>
              <a:rPr lang="en-US" altLang="de-DE" dirty="0"/>
              <a:t> – Architecture</a:t>
            </a:r>
            <a:endParaRPr lang="en-GB" dirty="0"/>
          </a:p>
        </p:txBody>
      </p:sp>
      <p:sp>
        <p:nvSpPr>
          <p:cNvPr id="5" name="Abgerundetes Rechteck 4"/>
          <p:cNvSpPr/>
          <p:nvPr/>
        </p:nvSpPr>
        <p:spPr>
          <a:xfrm>
            <a:off x="1787456" y="2851842"/>
            <a:ext cx="1412341" cy="642796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Scenario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Definition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(GAMS)</a:t>
            </a:r>
          </a:p>
        </p:txBody>
      </p:sp>
      <p:cxnSp>
        <p:nvCxnSpPr>
          <p:cNvPr id="6" name="Gewinkelte Verbindung 30"/>
          <p:cNvCxnSpPr>
            <a:stCxn id="21" idx="1"/>
            <a:endCxn id="5" idx="0"/>
          </p:cNvCxnSpPr>
          <p:nvPr/>
        </p:nvCxnSpPr>
        <p:spPr>
          <a:xfrm rot="10800000" flipV="1">
            <a:off x="2493627" y="2053964"/>
            <a:ext cx="1015062" cy="797878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Abgerundetes Rechteck 6"/>
          <p:cNvSpPr/>
          <p:nvPr/>
        </p:nvSpPr>
        <p:spPr>
          <a:xfrm>
            <a:off x="3508689" y="2826266"/>
            <a:ext cx="1920159" cy="71986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00"/>
                </a:solidFill>
              </a:rPr>
              <a:t>Simulation engine GAMS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3508689" y="3856239"/>
            <a:ext cx="1920159" cy="68361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000000"/>
                </a:solidFill>
              </a:rPr>
              <a:t>Post-model Processing GAMS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3508689" y="4828783"/>
            <a:ext cx="1920159" cy="71986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Analysis (GUI, Java)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5683816" y="2826097"/>
            <a:ext cx="1920159" cy="719861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00"/>
                </a:solidFill>
              </a:rPr>
              <a:t>Baseline (</a:t>
            </a:r>
            <a:r>
              <a:rPr lang="en-US" sz="1600" dirty="0" err="1">
                <a:solidFill>
                  <a:srgbClr val="000000"/>
                </a:solidFill>
              </a:rPr>
              <a:t>agr</a:t>
            </a:r>
            <a:r>
              <a:rPr lang="en-US" sz="1600" dirty="0">
                <a:solidFill>
                  <a:srgbClr val="000000"/>
                </a:solidFill>
              </a:rPr>
              <a:t>. world in 2030/2050)</a:t>
            </a:r>
          </a:p>
        </p:txBody>
      </p:sp>
      <p:cxnSp>
        <p:nvCxnSpPr>
          <p:cNvPr id="13" name="Gerade Verbindung mit Pfeil 12"/>
          <p:cNvCxnSpPr>
            <a:stCxn id="5" idx="3"/>
            <a:endCxn id="7" idx="1"/>
          </p:cNvCxnSpPr>
          <p:nvPr/>
        </p:nvCxnSpPr>
        <p:spPr>
          <a:xfrm>
            <a:off x="3199797" y="3173240"/>
            <a:ext cx="308892" cy="129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stCxn id="7" idx="2"/>
            <a:endCxn id="8" idx="0"/>
          </p:cNvCxnSpPr>
          <p:nvPr/>
        </p:nvCxnSpPr>
        <p:spPr>
          <a:xfrm>
            <a:off x="4468769" y="3546127"/>
            <a:ext cx="0" cy="3101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8" idx="2"/>
            <a:endCxn id="9" idx="0"/>
          </p:cNvCxnSpPr>
          <p:nvPr/>
        </p:nvCxnSpPr>
        <p:spPr>
          <a:xfrm>
            <a:off x="4468769" y="4539854"/>
            <a:ext cx="0" cy="2889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Abgerundetes Rechteck 20"/>
          <p:cNvSpPr/>
          <p:nvPr/>
        </p:nvSpPr>
        <p:spPr>
          <a:xfrm>
            <a:off x="3508689" y="1694033"/>
            <a:ext cx="1920159" cy="71986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00"/>
                </a:solidFill>
              </a:rPr>
              <a:t>Policy problem</a:t>
            </a:r>
          </a:p>
        </p:txBody>
      </p:sp>
      <p:cxnSp>
        <p:nvCxnSpPr>
          <p:cNvPr id="23" name="Gewinkelte Verbindung 30"/>
          <p:cNvCxnSpPr>
            <a:stCxn id="21" idx="3"/>
          </p:cNvCxnSpPr>
          <p:nvPr/>
        </p:nvCxnSpPr>
        <p:spPr>
          <a:xfrm>
            <a:off x="5428848" y="2053964"/>
            <a:ext cx="1264838" cy="758869"/>
          </a:xfrm>
          <a:prstGeom prst="bentConnector3">
            <a:avLst>
              <a:gd name="adj1" fmla="val 10005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11" idx="1"/>
            <a:endCxn id="7" idx="3"/>
          </p:cNvCxnSpPr>
          <p:nvPr/>
        </p:nvCxnSpPr>
        <p:spPr>
          <a:xfrm flipH="1">
            <a:off x="5428848" y="3186028"/>
            <a:ext cx="254968" cy="1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Abgerundetes Rechteck 29"/>
          <p:cNvSpPr/>
          <p:nvPr/>
        </p:nvSpPr>
        <p:spPr>
          <a:xfrm>
            <a:off x="5924708" y="4828783"/>
            <a:ext cx="1920159" cy="71986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00"/>
                </a:solidFill>
              </a:rPr>
              <a:t>Policy problem</a:t>
            </a:r>
          </a:p>
        </p:txBody>
      </p:sp>
      <p:cxnSp>
        <p:nvCxnSpPr>
          <p:cNvPr id="31" name="Gerade Verbindung mit Pfeil 30"/>
          <p:cNvCxnSpPr>
            <a:endCxn id="30" idx="1"/>
          </p:cNvCxnSpPr>
          <p:nvPr/>
        </p:nvCxnSpPr>
        <p:spPr>
          <a:xfrm>
            <a:off x="5428848" y="5188713"/>
            <a:ext cx="49586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9" idx="1"/>
          </p:cNvCxnSpPr>
          <p:nvPr/>
        </p:nvCxnSpPr>
        <p:spPr>
          <a:xfrm flipH="1" flipV="1">
            <a:off x="3199797" y="5188713"/>
            <a:ext cx="308892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Abgerundetes Rechteck 35"/>
          <p:cNvSpPr/>
          <p:nvPr/>
        </p:nvSpPr>
        <p:spPr>
          <a:xfrm>
            <a:off x="1279638" y="4828783"/>
            <a:ext cx="1920159" cy="71986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00"/>
                </a:solidFill>
              </a:rPr>
              <a:t>Consulting</a:t>
            </a:r>
          </a:p>
        </p:txBody>
      </p:sp>
    </p:spTree>
    <p:extLst>
      <p:ext uri="{BB962C8B-B14F-4D97-AF65-F5344CB8AC3E}">
        <p14:creationId xmlns:p14="http://schemas.microsoft.com/office/powerpoint/2010/main" val="417174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/>
              <a:t>CAPRI </a:t>
            </a:r>
            <a:r>
              <a:rPr lang="en-US" altLang="de-DE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CAPMOD</a:t>
            </a:r>
            <a:r>
              <a:rPr lang="en-US" altLang="de-DE" dirty="0"/>
              <a:t> – </a:t>
            </a:r>
            <a:r>
              <a:rPr lang="en-US" altLang="es-ES" dirty="0"/>
              <a:t>Architecture: Simulation engine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2683619" y="1828222"/>
            <a:ext cx="3194050" cy="358775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Abgerundetes Rechteck 23"/>
          <p:cNvSpPr/>
          <p:nvPr/>
        </p:nvSpPr>
        <p:spPr>
          <a:xfrm>
            <a:off x="2931269" y="2874385"/>
            <a:ext cx="1189037" cy="109696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Supply</a:t>
            </a:r>
            <a:br>
              <a:rPr lang="en-US" sz="1800" dirty="0"/>
            </a:br>
            <a:r>
              <a:rPr lang="en-US" sz="1800" dirty="0"/>
              <a:t>module</a:t>
            </a:r>
          </a:p>
        </p:txBody>
      </p:sp>
      <p:sp>
        <p:nvSpPr>
          <p:cNvPr id="25" name="Abgerundetes Rechteck 24"/>
          <p:cNvSpPr/>
          <p:nvPr/>
        </p:nvSpPr>
        <p:spPr>
          <a:xfrm>
            <a:off x="4428281" y="2874385"/>
            <a:ext cx="1187450" cy="109696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Global</a:t>
            </a:r>
          </a:p>
          <a:p>
            <a:pPr algn="ctr">
              <a:defRPr/>
            </a:pPr>
            <a:r>
              <a:rPr lang="en-US" sz="1800" dirty="0"/>
              <a:t>trade</a:t>
            </a:r>
            <a:br>
              <a:rPr lang="en-US" sz="1800" dirty="0"/>
            </a:br>
            <a:r>
              <a:rPr lang="en-US" sz="1800" dirty="0"/>
              <a:t>module</a:t>
            </a:r>
          </a:p>
        </p:txBody>
      </p:sp>
      <p:cxnSp>
        <p:nvCxnSpPr>
          <p:cNvPr id="26" name="Gewinkelte Verbindung 25"/>
          <p:cNvCxnSpPr>
            <a:stCxn id="24" idx="2"/>
            <a:endCxn id="25" idx="2"/>
          </p:cNvCxnSpPr>
          <p:nvPr/>
        </p:nvCxnSpPr>
        <p:spPr>
          <a:xfrm rot="16200000" flipH="1">
            <a:off x="4274294" y="3223634"/>
            <a:ext cx="1588" cy="1497013"/>
          </a:xfrm>
          <a:prstGeom prst="bentConnector3">
            <a:avLst>
              <a:gd name="adj1" fmla="val 14395466"/>
            </a:avLst>
          </a:prstGeom>
          <a:ln>
            <a:solidFill>
              <a:srgbClr val="3333CC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Gewinkelte Verbindung 26"/>
          <p:cNvCxnSpPr>
            <a:stCxn id="25" idx="0"/>
            <a:endCxn id="24" idx="0"/>
          </p:cNvCxnSpPr>
          <p:nvPr/>
        </p:nvCxnSpPr>
        <p:spPr>
          <a:xfrm rot="16200000" flipV="1">
            <a:off x="4274294" y="2125084"/>
            <a:ext cx="1588" cy="1497013"/>
          </a:xfrm>
          <a:prstGeom prst="bentConnector3">
            <a:avLst>
              <a:gd name="adj1" fmla="val 14395466"/>
            </a:avLst>
          </a:prstGeom>
          <a:ln>
            <a:solidFill>
              <a:srgbClr val="3333CC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346" name="Textfeld 27"/>
          <p:cNvSpPr txBox="1">
            <a:spLocks noChangeArrowheads="1"/>
          </p:cNvSpPr>
          <p:nvPr/>
        </p:nvSpPr>
        <p:spPr bwMode="auto">
          <a:xfrm>
            <a:off x="3821856" y="2312410"/>
            <a:ext cx="825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s-ES" sz="1800" dirty="0"/>
              <a:t>Prices</a:t>
            </a:r>
          </a:p>
        </p:txBody>
      </p:sp>
      <p:sp>
        <p:nvSpPr>
          <p:cNvPr id="14347" name="Textfeld 28"/>
          <p:cNvSpPr txBox="1">
            <a:spLocks noChangeArrowheads="1"/>
          </p:cNvSpPr>
          <p:nvPr/>
        </p:nvSpPr>
        <p:spPr bwMode="auto">
          <a:xfrm>
            <a:off x="3688506" y="4257097"/>
            <a:ext cx="12239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s-ES" sz="1800" dirty="0"/>
              <a:t>Quantities</a:t>
            </a:r>
          </a:p>
          <a:p>
            <a:pPr eaLnBrk="1" hangingPunct="1"/>
            <a:r>
              <a:rPr lang="en-US" altLang="es-ES" sz="1800" dirty="0"/>
              <a:t>(Europe)</a:t>
            </a:r>
          </a:p>
        </p:txBody>
      </p:sp>
      <p:sp>
        <p:nvSpPr>
          <p:cNvPr id="30" name="Ovale Legende 29"/>
          <p:cNvSpPr/>
          <p:nvPr/>
        </p:nvSpPr>
        <p:spPr>
          <a:xfrm>
            <a:off x="5924028" y="1879022"/>
            <a:ext cx="2774950" cy="993775"/>
          </a:xfrm>
          <a:prstGeom prst="wedgeEllipseCallout">
            <a:avLst>
              <a:gd name="adj1" fmla="val -76981"/>
              <a:gd name="adj2" fmla="val 3090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Sequential</a:t>
            </a:r>
          </a:p>
          <a:p>
            <a:pPr algn="ctr">
              <a:defRPr/>
            </a:pPr>
            <a:r>
              <a:rPr lang="en-US" sz="1400" dirty="0"/>
              <a:t>Calibration:</a:t>
            </a:r>
          </a:p>
          <a:p>
            <a:pPr algn="ctr">
              <a:defRPr/>
            </a:pPr>
            <a:r>
              <a:rPr lang="en-US" sz="1400" dirty="0"/>
              <a:t>Iterate till convergence</a:t>
            </a:r>
          </a:p>
        </p:txBody>
      </p:sp>
    </p:spTree>
    <p:extLst>
      <p:ext uri="{BB962C8B-B14F-4D97-AF65-F5344CB8AC3E}">
        <p14:creationId xmlns:p14="http://schemas.microsoft.com/office/powerpoint/2010/main" val="143678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>
          <a:xfrm>
            <a:off x="360363" y="-142875"/>
            <a:ext cx="8423275" cy="971550"/>
          </a:xfrm>
        </p:spPr>
        <p:txBody>
          <a:bodyPr/>
          <a:lstStyle/>
          <a:p>
            <a:r>
              <a:rPr lang="en-US" altLang="de-DE" sz="3200" dirty="0"/>
              <a:t>CAPRI </a:t>
            </a:r>
            <a:r>
              <a:rPr lang="en-US" altLang="de-DE" sz="32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CAPMOD</a:t>
            </a:r>
            <a:r>
              <a:rPr lang="en-US" altLang="de-DE" sz="3200" dirty="0"/>
              <a:t> – Supply module: MP-Models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Abgerundetes Rechteck 4"/>
          <p:cNvSpPr/>
          <p:nvPr/>
        </p:nvSpPr>
        <p:spPr>
          <a:xfrm>
            <a:off x="2975768" y="1844675"/>
            <a:ext cx="3192463" cy="3470275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rgbClr val="000000"/>
                </a:solidFill>
              </a:rPr>
              <a:t>Max revenues – costs</a:t>
            </a:r>
          </a:p>
          <a:p>
            <a:pPr algn="ctr">
              <a:defRPr/>
            </a:pPr>
            <a:r>
              <a:rPr lang="en-US" sz="1800" i="1" dirty="0">
                <a:solidFill>
                  <a:srgbClr val="000000"/>
                </a:solidFill>
              </a:rPr>
              <a:t>(Leontief + dual cost function)</a:t>
            </a:r>
          </a:p>
          <a:p>
            <a:pPr algn="ctr">
              <a:defRPr/>
            </a:pPr>
            <a:r>
              <a:rPr lang="en-US" sz="1800" dirty="0" err="1">
                <a:solidFill>
                  <a:srgbClr val="000000"/>
                </a:solidFill>
              </a:rPr>
              <a:t>s.t</a:t>
            </a:r>
            <a:r>
              <a:rPr lang="en-US" sz="1800" dirty="0">
                <a:solidFill>
                  <a:srgbClr val="000000"/>
                </a:solidFill>
              </a:rPr>
              <a:t>.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Feed requirements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Nutrient requirements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Land balances/supply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Balances non-</a:t>
            </a:r>
            <a:r>
              <a:rPr lang="en-US" sz="1800" dirty="0" err="1">
                <a:solidFill>
                  <a:srgbClr val="000000"/>
                </a:solidFill>
              </a:rPr>
              <a:t>tradeables</a:t>
            </a:r>
            <a:endParaRPr lang="en-US" sz="1800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Policy restrictions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Environmental restriction</a:t>
            </a:r>
          </a:p>
          <a:p>
            <a:pPr algn="ctr">
              <a:defRPr/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404813" y="2008188"/>
            <a:ext cx="2182812" cy="7969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I/O coefficients</a:t>
            </a:r>
          </a:p>
        </p:txBody>
      </p:sp>
      <p:cxnSp>
        <p:nvCxnSpPr>
          <p:cNvPr id="8" name="Gewinkelte Verbindung 7"/>
          <p:cNvCxnSpPr>
            <a:stCxn id="7" idx="3"/>
            <a:endCxn id="5" idx="1"/>
          </p:cNvCxnSpPr>
          <p:nvPr/>
        </p:nvCxnSpPr>
        <p:spPr>
          <a:xfrm>
            <a:off x="2587625" y="2406651"/>
            <a:ext cx="388143" cy="117316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Abgerundetes Rechteck 16"/>
          <p:cNvSpPr/>
          <p:nvPr/>
        </p:nvSpPr>
        <p:spPr>
          <a:xfrm>
            <a:off x="6653213" y="1992313"/>
            <a:ext cx="1997075" cy="307975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Supply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Feed demand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(bulks)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Areas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Herds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Yields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Input demand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GVA</a:t>
            </a:r>
          </a:p>
        </p:txBody>
      </p:sp>
      <p:cxnSp>
        <p:nvCxnSpPr>
          <p:cNvPr id="18" name="Gewinkelte Verbindung 17"/>
          <p:cNvCxnSpPr>
            <a:stCxn id="5" idx="3"/>
            <a:endCxn id="17" idx="1"/>
          </p:cNvCxnSpPr>
          <p:nvPr/>
        </p:nvCxnSpPr>
        <p:spPr>
          <a:xfrm flipV="1">
            <a:off x="6168231" y="3532188"/>
            <a:ext cx="484982" cy="476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Abgerundetes Rechteck 32"/>
          <p:cNvSpPr/>
          <p:nvPr/>
        </p:nvSpPr>
        <p:spPr>
          <a:xfrm>
            <a:off x="404813" y="3130550"/>
            <a:ext cx="2182812" cy="7969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Prices</a:t>
            </a:r>
          </a:p>
        </p:txBody>
      </p:sp>
      <p:cxnSp>
        <p:nvCxnSpPr>
          <p:cNvPr id="34" name="Gewinkelte Verbindung 33"/>
          <p:cNvCxnSpPr>
            <a:stCxn id="33" idx="3"/>
            <a:endCxn id="5" idx="1"/>
          </p:cNvCxnSpPr>
          <p:nvPr/>
        </p:nvCxnSpPr>
        <p:spPr>
          <a:xfrm>
            <a:off x="2587625" y="3529013"/>
            <a:ext cx="388143" cy="50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Abgerundetes Rechteck 36"/>
          <p:cNvSpPr/>
          <p:nvPr/>
        </p:nvSpPr>
        <p:spPr>
          <a:xfrm>
            <a:off x="401638" y="4291013"/>
            <a:ext cx="2181225" cy="7969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Farm policy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instruments</a:t>
            </a:r>
          </a:p>
        </p:txBody>
      </p:sp>
      <p:cxnSp>
        <p:nvCxnSpPr>
          <p:cNvPr id="38" name="Gewinkelte Verbindung 37"/>
          <p:cNvCxnSpPr>
            <a:stCxn id="37" idx="3"/>
            <a:endCxn id="5" idx="1"/>
          </p:cNvCxnSpPr>
          <p:nvPr/>
        </p:nvCxnSpPr>
        <p:spPr>
          <a:xfrm flipV="1">
            <a:off x="2582863" y="3579813"/>
            <a:ext cx="392905" cy="110966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3" name="Ovale Legende 52"/>
          <p:cNvSpPr/>
          <p:nvPr/>
        </p:nvSpPr>
        <p:spPr>
          <a:xfrm>
            <a:off x="954088" y="5314950"/>
            <a:ext cx="2773362" cy="1117600"/>
          </a:xfrm>
          <a:prstGeom prst="wedgeEllipseCallout">
            <a:avLst>
              <a:gd name="adj1" fmla="val 40202"/>
              <a:gd name="adj2" fmla="val -7141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280 NUTS 2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2500 Farm types (EU 28)</a:t>
            </a:r>
          </a:p>
        </p:txBody>
      </p:sp>
      <p:sp>
        <p:nvSpPr>
          <p:cNvPr id="54" name="Ovale Legende 53"/>
          <p:cNvSpPr/>
          <p:nvPr/>
        </p:nvSpPr>
        <p:spPr>
          <a:xfrm>
            <a:off x="5170488" y="5314950"/>
            <a:ext cx="2773362" cy="1117600"/>
          </a:xfrm>
          <a:prstGeom prst="wedgeEllipseCallout">
            <a:avLst>
              <a:gd name="adj1" fmla="val -27404"/>
              <a:gd name="adj2" fmla="val -70016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EU28 / Norway / 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Western Balkans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Turkey</a:t>
            </a:r>
          </a:p>
        </p:txBody>
      </p:sp>
      <p:sp>
        <p:nvSpPr>
          <p:cNvPr id="66" name="Ovale Legende 65"/>
          <p:cNvSpPr/>
          <p:nvPr/>
        </p:nvSpPr>
        <p:spPr>
          <a:xfrm>
            <a:off x="5900738" y="1047750"/>
            <a:ext cx="2774950" cy="812800"/>
          </a:xfrm>
          <a:prstGeom prst="wedgeEllipseCallout">
            <a:avLst>
              <a:gd name="adj1" fmla="val -52756"/>
              <a:gd name="adj2" fmla="val 7098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rgbClr val="000000"/>
                </a:solidFill>
              </a:rPr>
              <a:t>CONOPT, parallel solve, ~30 sec</a:t>
            </a:r>
          </a:p>
          <a:p>
            <a:pPr algn="ctr">
              <a:defRPr/>
            </a:pPr>
            <a:r>
              <a:rPr lang="en-US" sz="1100" dirty="0">
                <a:solidFill>
                  <a:srgbClr val="000000"/>
                </a:solidFill>
              </a:rPr>
              <a:t>for 2500 models</a:t>
            </a:r>
          </a:p>
        </p:txBody>
      </p:sp>
      <p:sp>
        <p:nvSpPr>
          <p:cNvPr id="67" name="Ovale Legende 66"/>
          <p:cNvSpPr/>
          <p:nvPr/>
        </p:nvSpPr>
        <p:spPr>
          <a:xfrm>
            <a:off x="574675" y="1031875"/>
            <a:ext cx="2774950" cy="812800"/>
          </a:xfrm>
          <a:prstGeom prst="wedgeEllipseCallout">
            <a:avLst>
              <a:gd name="adj1" fmla="val 51470"/>
              <a:gd name="adj2" fmla="val 7674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rgbClr val="000000"/>
                </a:solidFill>
              </a:rPr>
              <a:t>400x400x1900</a:t>
            </a:r>
          </a:p>
          <a:p>
            <a:pPr algn="ctr">
              <a:defRPr/>
            </a:pPr>
            <a:r>
              <a:rPr lang="en-US" sz="1100" dirty="0">
                <a:solidFill>
                  <a:srgbClr val="000000"/>
                </a:solidFill>
              </a:rPr>
              <a:t>= ~0.75 Mio variables/equations</a:t>
            </a:r>
          </a:p>
        </p:txBody>
      </p:sp>
    </p:spTree>
    <p:extLst>
      <p:ext uri="{BB962C8B-B14F-4D97-AF65-F5344CB8AC3E}">
        <p14:creationId xmlns:p14="http://schemas.microsoft.com/office/powerpoint/2010/main" val="2057769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/>
              <a:t>CAPRI </a:t>
            </a:r>
            <a:r>
              <a:rPr lang="en-US" altLang="de-DE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CAPMOD</a:t>
            </a:r>
            <a:r>
              <a:rPr lang="en-US" altLang="de-DE" dirty="0"/>
              <a:t> – </a:t>
            </a:r>
            <a:r>
              <a:rPr lang="en-US" altLang="es-ES" dirty="0"/>
              <a:t>Architecture: Simulation engine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2683619" y="1828222"/>
            <a:ext cx="3194050" cy="358775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Abgerundetes Rechteck 23"/>
          <p:cNvSpPr/>
          <p:nvPr/>
        </p:nvSpPr>
        <p:spPr>
          <a:xfrm>
            <a:off x="2931269" y="2874385"/>
            <a:ext cx="1189037" cy="109696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Supply</a:t>
            </a:r>
            <a:br>
              <a:rPr lang="en-US" sz="1800" dirty="0"/>
            </a:br>
            <a:r>
              <a:rPr lang="en-US" sz="1800" dirty="0"/>
              <a:t>module</a:t>
            </a:r>
          </a:p>
        </p:txBody>
      </p:sp>
      <p:sp>
        <p:nvSpPr>
          <p:cNvPr id="25" name="Abgerundetes Rechteck 24"/>
          <p:cNvSpPr/>
          <p:nvPr/>
        </p:nvSpPr>
        <p:spPr>
          <a:xfrm>
            <a:off x="4428281" y="2874385"/>
            <a:ext cx="1187450" cy="109696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Global</a:t>
            </a:r>
          </a:p>
          <a:p>
            <a:pPr algn="ctr">
              <a:defRPr/>
            </a:pPr>
            <a:r>
              <a:rPr lang="en-US" sz="1800" dirty="0"/>
              <a:t>trade</a:t>
            </a:r>
            <a:br>
              <a:rPr lang="en-US" sz="1800" dirty="0"/>
            </a:br>
            <a:r>
              <a:rPr lang="en-US" sz="1800" dirty="0"/>
              <a:t>module</a:t>
            </a:r>
          </a:p>
        </p:txBody>
      </p:sp>
      <p:cxnSp>
        <p:nvCxnSpPr>
          <p:cNvPr id="26" name="Gewinkelte Verbindung 25"/>
          <p:cNvCxnSpPr>
            <a:stCxn id="24" idx="2"/>
            <a:endCxn id="25" idx="2"/>
          </p:cNvCxnSpPr>
          <p:nvPr/>
        </p:nvCxnSpPr>
        <p:spPr>
          <a:xfrm rot="16200000" flipH="1">
            <a:off x="4274294" y="3223634"/>
            <a:ext cx="1588" cy="1497013"/>
          </a:xfrm>
          <a:prstGeom prst="bentConnector3">
            <a:avLst>
              <a:gd name="adj1" fmla="val 14395466"/>
            </a:avLst>
          </a:prstGeom>
          <a:ln>
            <a:solidFill>
              <a:srgbClr val="3333CC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Gewinkelte Verbindung 26"/>
          <p:cNvCxnSpPr>
            <a:stCxn id="25" idx="0"/>
            <a:endCxn id="24" idx="0"/>
          </p:cNvCxnSpPr>
          <p:nvPr/>
        </p:nvCxnSpPr>
        <p:spPr>
          <a:xfrm rot="16200000" flipV="1">
            <a:off x="4274294" y="2125084"/>
            <a:ext cx="1588" cy="1497013"/>
          </a:xfrm>
          <a:prstGeom prst="bentConnector3">
            <a:avLst>
              <a:gd name="adj1" fmla="val 14395466"/>
            </a:avLst>
          </a:prstGeom>
          <a:ln>
            <a:solidFill>
              <a:srgbClr val="3333CC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346" name="Textfeld 27"/>
          <p:cNvSpPr txBox="1">
            <a:spLocks noChangeArrowheads="1"/>
          </p:cNvSpPr>
          <p:nvPr/>
        </p:nvSpPr>
        <p:spPr bwMode="auto">
          <a:xfrm>
            <a:off x="3821856" y="2312410"/>
            <a:ext cx="825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s-ES" sz="1800" dirty="0"/>
              <a:t>Prices</a:t>
            </a:r>
          </a:p>
        </p:txBody>
      </p:sp>
      <p:sp>
        <p:nvSpPr>
          <p:cNvPr id="14347" name="Textfeld 28"/>
          <p:cNvSpPr txBox="1">
            <a:spLocks noChangeArrowheads="1"/>
          </p:cNvSpPr>
          <p:nvPr/>
        </p:nvSpPr>
        <p:spPr bwMode="auto">
          <a:xfrm>
            <a:off x="3688506" y="4257097"/>
            <a:ext cx="12239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s-ES" sz="1800" dirty="0"/>
              <a:t>Quantities</a:t>
            </a:r>
          </a:p>
          <a:p>
            <a:pPr eaLnBrk="1" hangingPunct="1"/>
            <a:r>
              <a:rPr lang="en-US" altLang="es-ES" sz="1800" dirty="0"/>
              <a:t>(Europe)</a:t>
            </a:r>
          </a:p>
        </p:txBody>
      </p:sp>
      <p:sp>
        <p:nvSpPr>
          <p:cNvPr id="30" name="Ovale Legende 29"/>
          <p:cNvSpPr/>
          <p:nvPr/>
        </p:nvSpPr>
        <p:spPr>
          <a:xfrm>
            <a:off x="5924028" y="1879022"/>
            <a:ext cx="2774950" cy="993775"/>
          </a:xfrm>
          <a:prstGeom prst="wedgeEllipseCallout">
            <a:avLst>
              <a:gd name="adj1" fmla="val -76981"/>
              <a:gd name="adj2" fmla="val 3090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Sequential</a:t>
            </a:r>
          </a:p>
          <a:p>
            <a:pPr algn="ctr">
              <a:defRPr/>
            </a:pPr>
            <a:r>
              <a:rPr lang="en-US" sz="1400" dirty="0"/>
              <a:t>Calibration:</a:t>
            </a:r>
          </a:p>
          <a:p>
            <a:pPr algn="ctr">
              <a:defRPr/>
            </a:pPr>
            <a:r>
              <a:rPr lang="en-US" sz="1400" dirty="0"/>
              <a:t>Iterate till convergence</a:t>
            </a:r>
          </a:p>
        </p:txBody>
      </p:sp>
    </p:spTree>
    <p:extLst>
      <p:ext uri="{BB962C8B-B14F-4D97-AF65-F5344CB8AC3E}">
        <p14:creationId xmlns:p14="http://schemas.microsoft.com/office/powerpoint/2010/main" val="132589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38" y="1001713"/>
            <a:ext cx="99218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Titel 1"/>
          <p:cNvSpPr>
            <a:spLocks noGrp="1"/>
          </p:cNvSpPr>
          <p:nvPr>
            <p:ph type="title"/>
          </p:nvPr>
        </p:nvSpPr>
        <p:spPr>
          <a:xfrm>
            <a:off x="360363" y="-114300"/>
            <a:ext cx="8423275" cy="971550"/>
          </a:xfrm>
        </p:spPr>
        <p:txBody>
          <a:bodyPr/>
          <a:lstStyle/>
          <a:p>
            <a:r>
              <a:rPr lang="en-US" altLang="de-DE" dirty="0"/>
              <a:t>CAPRI </a:t>
            </a:r>
            <a:r>
              <a:rPr lang="en-US" altLang="de-DE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CAPMOD</a:t>
            </a:r>
            <a:r>
              <a:rPr lang="en-US" altLang="de-DE" dirty="0"/>
              <a:t> – Global Trade Module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Abgerundetes Rechteck 4"/>
          <p:cNvSpPr/>
          <p:nvPr/>
        </p:nvSpPr>
        <p:spPr>
          <a:xfrm>
            <a:off x="3067050" y="1797050"/>
            <a:ext cx="3192463" cy="3470275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rgbClr val="000000"/>
                </a:solidFill>
              </a:rPr>
              <a:t>Comparative static</a:t>
            </a:r>
            <a:br>
              <a:rPr lang="en-US" sz="1800" b="1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00"/>
                </a:solidFill>
              </a:rPr>
              <a:t>Spatial</a:t>
            </a:r>
          </a:p>
          <a:p>
            <a:pPr algn="ctr">
              <a:defRPr/>
            </a:pPr>
            <a:r>
              <a:rPr lang="en-US" sz="1800" b="1" dirty="0">
                <a:solidFill>
                  <a:srgbClr val="000000"/>
                </a:solidFill>
              </a:rPr>
              <a:t>Multi-Commodity Model</a:t>
            </a:r>
          </a:p>
          <a:p>
            <a:pPr algn="ctr">
              <a:defRPr/>
            </a:pP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(Find fix point</a:t>
            </a:r>
          </a:p>
          <a:p>
            <a:pPr algn="ctr">
              <a:defRPr/>
            </a:pPr>
            <a:r>
              <a:rPr lang="en-US" sz="1100" dirty="0">
                <a:solidFill>
                  <a:srgbClr val="000000"/>
                </a:solidFill>
              </a:rPr>
              <a:t>in global markets)</a:t>
            </a:r>
          </a:p>
          <a:p>
            <a:pPr algn="ctr">
              <a:defRPr/>
            </a:pPr>
            <a:endParaRPr lang="en-US" sz="1800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1800" dirty="0" err="1">
                <a:solidFill>
                  <a:srgbClr val="000000"/>
                </a:solidFill>
              </a:rPr>
              <a:t>Armington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assumption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Flexible function form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Well behaved parameterization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404813" y="2008188"/>
            <a:ext cx="2182812" cy="7969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Exchange rates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Population/GDP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Taste shifts</a:t>
            </a:r>
          </a:p>
        </p:txBody>
      </p:sp>
      <p:cxnSp>
        <p:nvCxnSpPr>
          <p:cNvPr id="8" name="Gewinkelte Verbindung 7"/>
          <p:cNvCxnSpPr>
            <a:stCxn id="7" idx="3"/>
            <a:endCxn id="5" idx="1"/>
          </p:cNvCxnSpPr>
          <p:nvPr/>
        </p:nvCxnSpPr>
        <p:spPr>
          <a:xfrm>
            <a:off x="2587625" y="2406650"/>
            <a:ext cx="479425" cy="11255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Abgerundetes Rechteck 16"/>
          <p:cNvSpPr/>
          <p:nvPr/>
        </p:nvSpPr>
        <p:spPr>
          <a:xfrm>
            <a:off x="6653213" y="1992313"/>
            <a:ext cx="1997075" cy="307975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Supply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Final demand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Feed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Processing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Prices (producer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/consumer)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Trade flows</a:t>
            </a:r>
            <a:br>
              <a:rPr lang="en-US" sz="1800" dirty="0">
                <a:solidFill>
                  <a:srgbClr val="000000"/>
                </a:solidFill>
              </a:rPr>
            </a:br>
            <a:endParaRPr lang="en-US" sz="1800" dirty="0">
              <a:solidFill>
                <a:srgbClr val="000000"/>
              </a:solidFill>
            </a:endParaRPr>
          </a:p>
        </p:txBody>
      </p:sp>
      <p:cxnSp>
        <p:nvCxnSpPr>
          <p:cNvPr id="18" name="Gewinkelte Verbindung 17"/>
          <p:cNvCxnSpPr>
            <a:stCxn id="5" idx="3"/>
            <a:endCxn id="17" idx="1"/>
          </p:cNvCxnSpPr>
          <p:nvPr/>
        </p:nvCxnSpPr>
        <p:spPr>
          <a:xfrm flipV="1">
            <a:off x="6259513" y="3532188"/>
            <a:ext cx="393700" cy="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Abgerundetes Rechteck 32"/>
          <p:cNvSpPr/>
          <p:nvPr/>
        </p:nvSpPr>
        <p:spPr>
          <a:xfrm>
            <a:off x="404813" y="3130550"/>
            <a:ext cx="2182812" cy="7969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Supply/Feed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demand from supply module</a:t>
            </a:r>
          </a:p>
        </p:txBody>
      </p:sp>
      <p:cxnSp>
        <p:nvCxnSpPr>
          <p:cNvPr id="34" name="Gewinkelte Verbindung 33"/>
          <p:cNvCxnSpPr>
            <a:stCxn id="33" idx="3"/>
            <a:endCxn id="5" idx="1"/>
          </p:cNvCxnSpPr>
          <p:nvPr/>
        </p:nvCxnSpPr>
        <p:spPr>
          <a:xfrm>
            <a:off x="2587625" y="3529013"/>
            <a:ext cx="479425" cy="317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Abgerundetes Rechteck 36"/>
          <p:cNvSpPr/>
          <p:nvPr/>
        </p:nvSpPr>
        <p:spPr>
          <a:xfrm>
            <a:off x="401638" y="4291013"/>
            <a:ext cx="2181225" cy="7810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Border Protection, EU market policies</a:t>
            </a:r>
          </a:p>
        </p:txBody>
      </p:sp>
      <p:cxnSp>
        <p:nvCxnSpPr>
          <p:cNvPr id="38" name="Gewinkelte Verbindung 37"/>
          <p:cNvCxnSpPr>
            <a:stCxn id="37" idx="3"/>
            <a:endCxn id="5" idx="1"/>
          </p:cNvCxnSpPr>
          <p:nvPr/>
        </p:nvCxnSpPr>
        <p:spPr>
          <a:xfrm flipV="1">
            <a:off x="2582863" y="3532188"/>
            <a:ext cx="484187" cy="11493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3" name="Ovale Legende 52"/>
          <p:cNvSpPr/>
          <p:nvPr/>
        </p:nvSpPr>
        <p:spPr>
          <a:xfrm>
            <a:off x="954088" y="5314950"/>
            <a:ext cx="2773362" cy="1117600"/>
          </a:xfrm>
          <a:prstGeom prst="wedgeEllipseCallout">
            <a:avLst>
              <a:gd name="adj1" fmla="val 40202"/>
              <a:gd name="adj2" fmla="val -7141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~80  countries/country blocks in 40 trade blocks</a:t>
            </a:r>
          </a:p>
        </p:txBody>
      </p:sp>
      <p:sp>
        <p:nvSpPr>
          <p:cNvPr id="54" name="Ovale Legende 53"/>
          <p:cNvSpPr/>
          <p:nvPr/>
        </p:nvSpPr>
        <p:spPr>
          <a:xfrm>
            <a:off x="5170488" y="5314950"/>
            <a:ext cx="2773362" cy="1117600"/>
          </a:xfrm>
          <a:prstGeom prst="wedgeEllipseCallout">
            <a:avLst>
              <a:gd name="adj1" fmla="val -27404"/>
              <a:gd name="adj2" fmla="val -70016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Globally closed</a:t>
            </a:r>
          </a:p>
        </p:txBody>
      </p:sp>
      <p:sp>
        <p:nvSpPr>
          <p:cNvPr id="66" name="Ovale Legende 65"/>
          <p:cNvSpPr/>
          <p:nvPr/>
        </p:nvSpPr>
        <p:spPr>
          <a:xfrm>
            <a:off x="5900738" y="1047750"/>
            <a:ext cx="2774950" cy="812800"/>
          </a:xfrm>
          <a:prstGeom prst="wedgeEllipseCallout">
            <a:avLst>
              <a:gd name="adj1" fmla="val -52756"/>
              <a:gd name="adj2" fmla="val 7098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rgbClr val="000000"/>
                </a:solidFill>
              </a:rPr>
              <a:t>CONOPT, parallel pre-solves, ~5 sec with good starting point</a:t>
            </a:r>
          </a:p>
        </p:txBody>
      </p:sp>
      <p:sp>
        <p:nvSpPr>
          <p:cNvPr id="67" name="Ovale Legende 66"/>
          <p:cNvSpPr/>
          <p:nvPr/>
        </p:nvSpPr>
        <p:spPr>
          <a:xfrm>
            <a:off x="574675" y="1031875"/>
            <a:ext cx="2774950" cy="812800"/>
          </a:xfrm>
          <a:prstGeom prst="wedgeEllipseCallout">
            <a:avLst>
              <a:gd name="adj1" fmla="val 51470"/>
              <a:gd name="adj2" fmla="val 7674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rgbClr val="000000"/>
                </a:solidFill>
              </a:rPr>
              <a:t>CNS</a:t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~40.000 x 40.000</a:t>
            </a:r>
          </a:p>
          <a:p>
            <a:pPr algn="ctr">
              <a:defRPr/>
            </a:pPr>
            <a:r>
              <a:rPr lang="en-US" sz="1100" dirty="0">
                <a:solidFill>
                  <a:srgbClr val="000000"/>
                </a:solidFill>
              </a:rPr>
              <a:t>Highly non-linear</a:t>
            </a:r>
          </a:p>
        </p:txBody>
      </p:sp>
    </p:spTree>
    <p:extLst>
      <p:ext uri="{BB962C8B-B14F-4D97-AF65-F5344CB8AC3E}">
        <p14:creationId xmlns:p14="http://schemas.microsoft.com/office/powerpoint/2010/main" val="60973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/>
              <a:t>CAPRI </a:t>
            </a:r>
            <a:r>
              <a:rPr lang="en-US" altLang="de-DE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CAPMOD</a:t>
            </a:r>
            <a:r>
              <a:rPr lang="en-US" altLang="de-DE" dirty="0"/>
              <a:t> – </a:t>
            </a:r>
            <a:r>
              <a:rPr lang="en-US" altLang="es-ES" dirty="0"/>
              <a:t>Architecture: Simulation engine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2683619" y="1828222"/>
            <a:ext cx="3194050" cy="358775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Abgerundetes Rechteck 23"/>
          <p:cNvSpPr/>
          <p:nvPr/>
        </p:nvSpPr>
        <p:spPr>
          <a:xfrm>
            <a:off x="2931269" y="2874385"/>
            <a:ext cx="1189037" cy="109696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Supply</a:t>
            </a:r>
            <a:br>
              <a:rPr lang="en-US" sz="1800" dirty="0"/>
            </a:br>
            <a:r>
              <a:rPr lang="en-US" sz="1800" dirty="0"/>
              <a:t>module</a:t>
            </a:r>
          </a:p>
        </p:txBody>
      </p:sp>
      <p:sp>
        <p:nvSpPr>
          <p:cNvPr id="25" name="Abgerundetes Rechteck 24"/>
          <p:cNvSpPr/>
          <p:nvPr/>
        </p:nvSpPr>
        <p:spPr>
          <a:xfrm>
            <a:off x="4428281" y="2874385"/>
            <a:ext cx="1187450" cy="109696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Global</a:t>
            </a:r>
          </a:p>
          <a:p>
            <a:pPr algn="ctr">
              <a:defRPr/>
            </a:pPr>
            <a:r>
              <a:rPr lang="en-US" sz="1800" dirty="0"/>
              <a:t>trade</a:t>
            </a:r>
            <a:br>
              <a:rPr lang="en-US" sz="1800" dirty="0"/>
            </a:br>
            <a:r>
              <a:rPr lang="en-US" sz="1800" dirty="0"/>
              <a:t>module</a:t>
            </a:r>
          </a:p>
        </p:txBody>
      </p:sp>
      <p:cxnSp>
        <p:nvCxnSpPr>
          <p:cNvPr id="26" name="Gewinkelte Verbindung 25"/>
          <p:cNvCxnSpPr>
            <a:stCxn id="24" idx="2"/>
            <a:endCxn id="25" idx="2"/>
          </p:cNvCxnSpPr>
          <p:nvPr/>
        </p:nvCxnSpPr>
        <p:spPr>
          <a:xfrm rot="16200000" flipH="1">
            <a:off x="4274294" y="3223634"/>
            <a:ext cx="1588" cy="1497013"/>
          </a:xfrm>
          <a:prstGeom prst="bentConnector3">
            <a:avLst>
              <a:gd name="adj1" fmla="val 14395466"/>
            </a:avLst>
          </a:prstGeom>
          <a:ln>
            <a:solidFill>
              <a:srgbClr val="3333CC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Gewinkelte Verbindung 26"/>
          <p:cNvCxnSpPr>
            <a:stCxn id="25" idx="0"/>
            <a:endCxn id="24" idx="0"/>
          </p:cNvCxnSpPr>
          <p:nvPr/>
        </p:nvCxnSpPr>
        <p:spPr>
          <a:xfrm rot="16200000" flipV="1">
            <a:off x="4274294" y="2125084"/>
            <a:ext cx="1588" cy="1497013"/>
          </a:xfrm>
          <a:prstGeom prst="bentConnector3">
            <a:avLst>
              <a:gd name="adj1" fmla="val 14395466"/>
            </a:avLst>
          </a:prstGeom>
          <a:ln>
            <a:solidFill>
              <a:srgbClr val="3333CC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346" name="Textfeld 27"/>
          <p:cNvSpPr txBox="1">
            <a:spLocks noChangeArrowheads="1"/>
          </p:cNvSpPr>
          <p:nvPr/>
        </p:nvSpPr>
        <p:spPr bwMode="auto">
          <a:xfrm>
            <a:off x="3821856" y="2312410"/>
            <a:ext cx="825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s-ES" sz="1800" dirty="0"/>
              <a:t>Prices</a:t>
            </a:r>
          </a:p>
        </p:txBody>
      </p:sp>
      <p:sp>
        <p:nvSpPr>
          <p:cNvPr id="14347" name="Textfeld 28"/>
          <p:cNvSpPr txBox="1">
            <a:spLocks noChangeArrowheads="1"/>
          </p:cNvSpPr>
          <p:nvPr/>
        </p:nvSpPr>
        <p:spPr bwMode="auto">
          <a:xfrm>
            <a:off x="3688506" y="4257097"/>
            <a:ext cx="12239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s-ES" sz="1800" dirty="0"/>
              <a:t>Quantities</a:t>
            </a:r>
          </a:p>
          <a:p>
            <a:pPr eaLnBrk="1" hangingPunct="1"/>
            <a:r>
              <a:rPr lang="en-US" altLang="es-ES" sz="1800" dirty="0"/>
              <a:t>(Europe)</a:t>
            </a:r>
          </a:p>
        </p:txBody>
      </p:sp>
      <p:sp>
        <p:nvSpPr>
          <p:cNvPr id="30" name="Ovale Legende 29"/>
          <p:cNvSpPr/>
          <p:nvPr/>
        </p:nvSpPr>
        <p:spPr>
          <a:xfrm>
            <a:off x="5924028" y="1879022"/>
            <a:ext cx="2774950" cy="993775"/>
          </a:xfrm>
          <a:prstGeom prst="wedgeEllipseCallout">
            <a:avLst>
              <a:gd name="adj1" fmla="val -76981"/>
              <a:gd name="adj2" fmla="val 3090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Sequential</a:t>
            </a:r>
          </a:p>
          <a:p>
            <a:pPr algn="ctr">
              <a:defRPr/>
            </a:pPr>
            <a:r>
              <a:rPr lang="en-US" sz="1400" dirty="0"/>
              <a:t>Calibration:</a:t>
            </a:r>
          </a:p>
          <a:p>
            <a:pPr algn="ctr">
              <a:defRPr/>
            </a:pPr>
            <a:r>
              <a:rPr lang="en-US" sz="1400" dirty="0"/>
              <a:t>Iterate till convergence</a:t>
            </a:r>
          </a:p>
        </p:txBody>
      </p:sp>
    </p:spTree>
    <p:extLst>
      <p:ext uri="{BB962C8B-B14F-4D97-AF65-F5344CB8AC3E}">
        <p14:creationId xmlns:p14="http://schemas.microsoft.com/office/powerpoint/2010/main" val="145657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z="3600"/>
              <a:t>Comparative Static Equilibrium</a:t>
            </a:r>
          </a:p>
        </p:txBody>
      </p:sp>
      <p:sp>
        <p:nvSpPr>
          <p:cNvPr id="626721" name="Rectangle 33"/>
          <p:cNvSpPr>
            <a:spLocks noGrp="1" noChangeArrowheads="1"/>
          </p:cNvSpPr>
          <p:nvPr>
            <p:ph type="body" sz="quarter" idx="11"/>
          </p:nvPr>
        </p:nvSpPr>
        <p:spPr>
          <a:xfrm>
            <a:off x="256825" y="1243662"/>
            <a:ext cx="5277213" cy="4370675"/>
          </a:xfrm>
        </p:spPr>
        <p:txBody>
          <a:bodyPr/>
          <a:lstStyle/>
          <a:p>
            <a:pPr>
              <a:defRPr/>
            </a:pPr>
            <a:r>
              <a:rPr lang="en-GB" sz="2000" dirty="0"/>
              <a:t>Sequential iteration between the reg. supply and the market model:</a:t>
            </a:r>
          </a:p>
          <a:p>
            <a:pPr>
              <a:defRPr/>
            </a:pPr>
            <a:r>
              <a:rPr lang="en-GB" sz="2000" dirty="0"/>
              <a:t>Supply function of NUTS2 models is 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unknown</a:t>
            </a:r>
            <a:r>
              <a:rPr lang="en-GB" sz="2000" dirty="0"/>
              <a:t> (black)</a:t>
            </a:r>
          </a:p>
          <a:p>
            <a:pPr>
              <a:defRPr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Assume</a:t>
            </a:r>
            <a:r>
              <a:rPr lang="en-GB" sz="2000" dirty="0"/>
              <a:t> any supply function (red) in market model for EU East and EU West</a:t>
            </a:r>
          </a:p>
          <a:p>
            <a:pPr>
              <a:defRPr/>
            </a:pPr>
            <a:r>
              <a:rPr lang="en-GB" sz="2000" dirty="0"/>
              <a:t>Starting with some 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price</a:t>
            </a:r>
            <a:r>
              <a:rPr lang="en-GB" sz="2000" dirty="0"/>
              <a:t>, simulate 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supply </a:t>
            </a:r>
            <a:r>
              <a:rPr lang="en-GB" sz="2000" dirty="0">
                <a:solidFill>
                  <a:schemeClr val="accent6"/>
                </a:solidFill>
              </a:rPr>
              <a:t>with NUTS2 models in EU E-W</a:t>
            </a:r>
          </a:p>
          <a:p>
            <a:pPr>
              <a:defRPr/>
            </a:pPr>
            <a:r>
              <a:rPr lang="en-GB" sz="2000" dirty="0"/>
              <a:t>Calibrate the assumed supply function to that point</a:t>
            </a:r>
          </a:p>
          <a:p>
            <a:pPr>
              <a:defRPr/>
            </a:pPr>
            <a:r>
              <a:rPr lang="en-GB" sz="2000" dirty="0"/>
              <a:t>Solve supply + demand in market model simultaneously for 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new price</a:t>
            </a:r>
          </a:p>
          <a:p>
            <a:pPr>
              <a:defRPr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Iterate until convergence</a:t>
            </a:r>
            <a:r>
              <a:rPr lang="en-GB" sz="2000" dirty="0"/>
              <a:t>…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443410" y="4365632"/>
            <a:ext cx="1341437" cy="371476"/>
            <a:chOff x="398" y="2750"/>
            <a:chExt cx="758" cy="234"/>
          </a:xfrm>
          <a:noFill/>
        </p:grpSpPr>
        <p:sp>
          <p:nvSpPr>
            <p:cNvPr id="626692" name="Text Box 4"/>
            <p:cNvSpPr txBox="1">
              <a:spLocks noChangeArrowheads="1"/>
            </p:cNvSpPr>
            <p:nvPr/>
          </p:nvSpPr>
          <p:spPr bwMode="auto">
            <a:xfrm>
              <a:off x="398" y="2750"/>
              <a:ext cx="223" cy="234"/>
            </a:xfrm>
            <a:prstGeom prst="rect">
              <a:avLst/>
            </a:prstGeom>
            <a:grp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800">
                  <a:solidFill>
                    <a:srgbClr val="000000"/>
                  </a:solidFill>
                  <a:latin typeface="Helvetica" pitchFamily="34" charset="0"/>
                </a:rPr>
                <a:t>p</a:t>
              </a:r>
              <a:r>
                <a:rPr lang="en-GB" sz="1800" baseline="-250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</a:p>
          </p:txBody>
        </p:sp>
        <p:sp>
          <p:nvSpPr>
            <p:cNvPr id="626693" name="Line 5"/>
            <p:cNvSpPr>
              <a:spLocks noChangeShapeType="1"/>
            </p:cNvSpPr>
            <p:nvPr/>
          </p:nvSpPr>
          <p:spPr bwMode="auto">
            <a:xfrm>
              <a:off x="703" y="2886"/>
              <a:ext cx="453" cy="0"/>
            </a:xfrm>
            <a:prstGeom prst="line">
              <a:avLst/>
            </a:prstGeom>
            <a:grp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 lIns="90000" tIns="46800" rIns="90000" bIns="46800"/>
            <a:lstStyle/>
            <a:p>
              <a:pPr>
                <a:defRPr/>
              </a:pPr>
              <a:endParaRPr lang="de-DE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9461" name="Line 6"/>
          <p:cNvSpPr>
            <a:spLocks noChangeShapeType="1"/>
          </p:cNvSpPr>
          <p:nvPr/>
        </p:nvSpPr>
        <p:spPr bwMode="auto">
          <a:xfrm>
            <a:off x="5926138" y="2925763"/>
            <a:ext cx="0" cy="2663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19462" name="Line 7"/>
          <p:cNvSpPr>
            <a:spLocks noChangeShapeType="1"/>
          </p:cNvSpPr>
          <p:nvPr/>
        </p:nvSpPr>
        <p:spPr bwMode="auto">
          <a:xfrm>
            <a:off x="5637213" y="5373688"/>
            <a:ext cx="33829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19463" name="Text Box 8"/>
          <p:cNvSpPr txBox="1">
            <a:spLocks noChangeArrowheads="1"/>
          </p:cNvSpPr>
          <p:nvPr/>
        </p:nvSpPr>
        <p:spPr bwMode="auto">
          <a:xfrm>
            <a:off x="8805863" y="5373688"/>
            <a:ext cx="3095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de-DE" sz="1800">
                <a:solidFill>
                  <a:srgbClr val="000000"/>
                </a:solidFill>
                <a:latin typeface="Helvetica" pitchFamily="34" charset="0"/>
              </a:rPr>
              <a:t>q</a:t>
            </a:r>
          </a:p>
        </p:txBody>
      </p:sp>
      <p:sp>
        <p:nvSpPr>
          <p:cNvPr id="19464" name="Text Box 9"/>
          <p:cNvSpPr txBox="1">
            <a:spLocks noChangeArrowheads="1"/>
          </p:cNvSpPr>
          <p:nvPr/>
        </p:nvSpPr>
        <p:spPr bwMode="auto">
          <a:xfrm>
            <a:off x="5565775" y="2708275"/>
            <a:ext cx="3095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de-DE" sz="1800">
                <a:solidFill>
                  <a:srgbClr val="000000"/>
                </a:solidFill>
                <a:latin typeface="Helvetica" pitchFamily="34" charset="0"/>
              </a:rPr>
              <a:t>p</a:t>
            </a:r>
          </a:p>
        </p:txBody>
      </p: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8605838" y="2994025"/>
            <a:ext cx="2968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de-DE" sz="1800">
                <a:solidFill>
                  <a:srgbClr val="000000"/>
                </a:solidFill>
                <a:latin typeface="Helvetica" pitchFamily="34" charset="0"/>
              </a:rPr>
              <a:t>s</a:t>
            </a:r>
          </a:p>
        </p:txBody>
      </p:sp>
      <p:sp>
        <p:nvSpPr>
          <p:cNvPr id="19466" name="Text Box 11"/>
          <p:cNvSpPr txBox="1">
            <a:spLocks noChangeArrowheads="1"/>
          </p:cNvSpPr>
          <p:nvPr/>
        </p:nvSpPr>
        <p:spPr bwMode="auto">
          <a:xfrm>
            <a:off x="8447088" y="4826000"/>
            <a:ext cx="3095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de-DE" sz="1800">
                <a:solidFill>
                  <a:srgbClr val="000000"/>
                </a:solidFill>
                <a:latin typeface="Helvetica" pitchFamily="34" charset="0"/>
              </a:rPr>
              <a:t>d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11577638" y="2852738"/>
            <a:ext cx="2968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de-DE" sz="1800">
                <a:solidFill>
                  <a:srgbClr val="FFFFFF"/>
                </a:solidFill>
                <a:latin typeface="Helvetica" pitchFamily="34" charset="0"/>
              </a:rPr>
              <a:t>s</a:t>
            </a:r>
          </a:p>
        </p:txBody>
      </p:sp>
      <p:sp>
        <p:nvSpPr>
          <p:cNvPr id="19468" name="Line 13"/>
          <p:cNvSpPr>
            <a:spLocks noChangeShapeType="1"/>
          </p:cNvSpPr>
          <p:nvPr/>
        </p:nvSpPr>
        <p:spPr bwMode="auto">
          <a:xfrm flipV="1">
            <a:off x="6094413" y="3238500"/>
            <a:ext cx="2487612" cy="18462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19469" name="Line 14"/>
          <p:cNvSpPr>
            <a:spLocks noChangeShapeType="1"/>
          </p:cNvSpPr>
          <p:nvPr/>
        </p:nvSpPr>
        <p:spPr bwMode="auto">
          <a:xfrm>
            <a:off x="6159500" y="3049588"/>
            <a:ext cx="2428875" cy="2176462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/>
          <a:lstStyle/>
          <a:p>
            <a:endParaRPr lang="de-DE">
              <a:solidFill>
                <a:srgbClr val="000000"/>
              </a:solidFill>
            </a:endParaRP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7019925" y="2476500"/>
            <a:ext cx="1611313" cy="2641600"/>
            <a:chOff x="3744" y="1560"/>
            <a:chExt cx="1015" cy="1664"/>
          </a:xfrm>
        </p:grpSpPr>
        <p:sp>
          <p:nvSpPr>
            <p:cNvPr id="19484" name="Line 16"/>
            <p:cNvSpPr>
              <a:spLocks noChangeShapeType="1"/>
            </p:cNvSpPr>
            <p:nvPr/>
          </p:nvSpPr>
          <p:spPr bwMode="auto">
            <a:xfrm flipV="1">
              <a:off x="3744" y="1752"/>
              <a:ext cx="784" cy="14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/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19485" name="Text Box 17"/>
            <p:cNvSpPr txBox="1">
              <a:spLocks noChangeArrowheads="1"/>
            </p:cNvSpPr>
            <p:nvPr/>
          </p:nvSpPr>
          <p:spPr bwMode="auto">
            <a:xfrm>
              <a:off x="4540" y="1560"/>
              <a:ext cx="219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altLang="de-DE" sz="1800">
                  <a:solidFill>
                    <a:srgbClr val="000000"/>
                  </a:solidFill>
                  <a:latin typeface="Helvetica" pitchFamily="34" charset="0"/>
                </a:rPr>
                <a:t>s’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473825" y="2476500"/>
            <a:ext cx="1612900" cy="2641600"/>
            <a:chOff x="3744" y="1560"/>
            <a:chExt cx="1016" cy="1664"/>
          </a:xfrm>
        </p:grpSpPr>
        <p:sp>
          <p:nvSpPr>
            <p:cNvPr id="19482" name="Line 19"/>
            <p:cNvSpPr>
              <a:spLocks noChangeShapeType="1"/>
            </p:cNvSpPr>
            <p:nvPr/>
          </p:nvSpPr>
          <p:spPr bwMode="auto">
            <a:xfrm flipV="1">
              <a:off x="3744" y="1752"/>
              <a:ext cx="784" cy="14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/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19483" name="Text Box 20"/>
            <p:cNvSpPr txBox="1">
              <a:spLocks noChangeArrowheads="1"/>
            </p:cNvSpPr>
            <p:nvPr/>
          </p:nvSpPr>
          <p:spPr bwMode="auto">
            <a:xfrm>
              <a:off x="4540" y="1560"/>
              <a:ext cx="22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altLang="de-DE" sz="1800">
                  <a:solidFill>
                    <a:srgbClr val="000000"/>
                  </a:solidFill>
                  <a:latin typeface="Helvetica" pitchFamily="34" charset="0"/>
                </a:rPr>
                <a:t>s’</a:t>
              </a:r>
            </a:p>
          </p:txBody>
        </p:sp>
      </p:grpSp>
      <p:sp>
        <p:nvSpPr>
          <p:cNvPr id="626709" name="Line 21"/>
          <p:cNvSpPr>
            <a:spLocks noChangeShapeType="1"/>
          </p:cNvSpPr>
          <p:nvPr/>
        </p:nvSpPr>
        <p:spPr bwMode="auto">
          <a:xfrm flipV="1">
            <a:off x="6767513" y="3905250"/>
            <a:ext cx="347662" cy="676275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626710" name="Line 22"/>
          <p:cNvSpPr>
            <a:spLocks noChangeShapeType="1"/>
          </p:cNvSpPr>
          <p:nvPr/>
        </p:nvSpPr>
        <p:spPr bwMode="auto">
          <a:xfrm>
            <a:off x="7110413" y="3905250"/>
            <a:ext cx="557212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626711" name="Line 23"/>
          <p:cNvSpPr>
            <a:spLocks noChangeShapeType="1"/>
          </p:cNvSpPr>
          <p:nvPr/>
        </p:nvSpPr>
        <p:spPr bwMode="auto">
          <a:xfrm flipH="1">
            <a:off x="7481888" y="3905250"/>
            <a:ext cx="190500" cy="333375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626712" name="Line 24"/>
          <p:cNvSpPr>
            <a:spLocks noChangeShapeType="1"/>
          </p:cNvSpPr>
          <p:nvPr/>
        </p:nvSpPr>
        <p:spPr bwMode="auto">
          <a:xfrm flipH="1">
            <a:off x="7224713" y="4238625"/>
            <a:ext cx="257175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626713" name="Line 25"/>
          <p:cNvSpPr>
            <a:spLocks noChangeShapeType="1"/>
          </p:cNvSpPr>
          <p:nvPr/>
        </p:nvSpPr>
        <p:spPr bwMode="auto">
          <a:xfrm flipV="1">
            <a:off x="7229475" y="4090988"/>
            <a:ext cx="90488" cy="15240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/>
          <a:lstStyle/>
          <a:p>
            <a:endParaRPr lang="de-DE">
              <a:solidFill>
                <a:srgbClr val="000000"/>
              </a:solidFill>
            </a:endParaRP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6548321" y="4581528"/>
            <a:ext cx="395288" cy="1163638"/>
            <a:chOff x="3447" y="2886"/>
            <a:chExt cx="249" cy="733"/>
          </a:xfrm>
          <a:noFill/>
        </p:grpSpPr>
        <p:sp>
          <p:nvSpPr>
            <p:cNvPr id="626715" name="Line 27"/>
            <p:cNvSpPr>
              <a:spLocks noChangeShapeType="1"/>
            </p:cNvSpPr>
            <p:nvPr/>
          </p:nvSpPr>
          <p:spPr bwMode="auto">
            <a:xfrm>
              <a:off x="3576" y="2886"/>
              <a:ext cx="0" cy="495"/>
            </a:xfrm>
            <a:prstGeom prst="line">
              <a:avLst/>
            </a:prstGeom>
            <a:grp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 lIns="90000" tIns="46800" rIns="90000" bIns="46800"/>
            <a:lstStyle/>
            <a:p>
              <a:pPr>
                <a:defRPr/>
              </a:pPr>
              <a:endParaRPr lang="de-DE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26716" name="Text Box 28"/>
            <p:cNvSpPr txBox="1">
              <a:spLocks noChangeArrowheads="1"/>
            </p:cNvSpPr>
            <p:nvPr/>
          </p:nvSpPr>
          <p:spPr bwMode="auto">
            <a:xfrm>
              <a:off x="3447" y="3385"/>
              <a:ext cx="249" cy="234"/>
            </a:xfrm>
            <a:prstGeom prst="rect">
              <a:avLst/>
            </a:prstGeom>
            <a:grp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800">
                  <a:solidFill>
                    <a:srgbClr val="000000"/>
                  </a:solidFill>
                  <a:latin typeface="Helvetica" pitchFamily="34" charset="0"/>
                </a:rPr>
                <a:t>q</a:t>
              </a:r>
              <a:r>
                <a:rPr lang="en-GB" sz="1800" baseline="-250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</a:p>
          </p:txBody>
        </p:sp>
      </p:grpSp>
      <p:sp>
        <p:nvSpPr>
          <p:cNvPr id="626717" name="Oval 29"/>
          <p:cNvSpPr>
            <a:spLocks noChangeArrowheads="1"/>
          </p:cNvSpPr>
          <p:nvPr/>
        </p:nvSpPr>
        <p:spPr bwMode="auto">
          <a:xfrm>
            <a:off x="7053263" y="3852863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prstDash val="dash"/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626718" name="Oval 30"/>
          <p:cNvSpPr>
            <a:spLocks noChangeArrowheads="1"/>
          </p:cNvSpPr>
          <p:nvPr/>
        </p:nvSpPr>
        <p:spPr bwMode="auto">
          <a:xfrm>
            <a:off x="6696075" y="4538663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prstDash val="dash"/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626719" name="Oval 31"/>
          <p:cNvSpPr>
            <a:spLocks noChangeArrowheads="1"/>
          </p:cNvSpPr>
          <p:nvPr/>
        </p:nvSpPr>
        <p:spPr bwMode="auto">
          <a:xfrm>
            <a:off x="7615238" y="3852863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prstDash val="dash"/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626720" name="Oval 32"/>
          <p:cNvSpPr>
            <a:spLocks noChangeArrowheads="1"/>
          </p:cNvSpPr>
          <p:nvPr/>
        </p:nvSpPr>
        <p:spPr bwMode="auto">
          <a:xfrm>
            <a:off x="7439025" y="4176713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prstDash val="dash"/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87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7.03704E-6 L -0.05972 7.03704E-6 " pathEditMode="relative" ptsTypes="AA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8.14815E-6 L 0.05937 8.14815E-6 " pathEditMode="relative" ptsTypes="AA">
                                      <p:cBhvr>
                                        <p:cTn id="5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721" grpId="0" build="p"/>
      <p:bldP spid="626709" grpId="0" animBg="1"/>
      <p:bldP spid="626710" grpId="0" animBg="1"/>
      <p:bldP spid="626711" grpId="0" animBg="1"/>
      <p:bldP spid="626712" grpId="0" animBg="1"/>
      <p:bldP spid="626713" grpId="0" animBg="1"/>
      <p:bldP spid="626717" grpId="0" animBg="1"/>
      <p:bldP spid="626717" grpId="1" animBg="1"/>
      <p:bldP spid="626718" grpId="0" animBg="1"/>
      <p:bldP spid="626719" grpId="0" animBg="1"/>
      <p:bldP spid="626720" grpId="0" animBg="1"/>
      <p:bldP spid="626720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/>
              <a:t>CAPRI </a:t>
            </a:r>
            <a:r>
              <a:rPr lang="en-US" altLang="de-DE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CAPMOD</a:t>
            </a:r>
            <a:r>
              <a:rPr lang="en-US" altLang="de-DE" dirty="0"/>
              <a:t> – Architecture</a:t>
            </a:r>
            <a:endParaRPr lang="en-GB" dirty="0"/>
          </a:p>
        </p:txBody>
      </p:sp>
      <p:sp>
        <p:nvSpPr>
          <p:cNvPr id="5" name="Abgerundetes Rechteck 4"/>
          <p:cNvSpPr/>
          <p:nvPr/>
        </p:nvSpPr>
        <p:spPr>
          <a:xfrm>
            <a:off x="1787456" y="2851842"/>
            <a:ext cx="1412341" cy="642796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Scenario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Definition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(GAMS)</a:t>
            </a:r>
          </a:p>
        </p:txBody>
      </p:sp>
      <p:cxnSp>
        <p:nvCxnSpPr>
          <p:cNvPr id="6" name="Gewinkelte Verbindung 30"/>
          <p:cNvCxnSpPr>
            <a:stCxn id="21" idx="1"/>
            <a:endCxn id="5" idx="0"/>
          </p:cNvCxnSpPr>
          <p:nvPr/>
        </p:nvCxnSpPr>
        <p:spPr>
          <a:xfrm rot="10800000" flipV="1">
            <a:off x="2493627" y="2053964"/>
            <a:ext cx="1015062" cy="797878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Abgerundetes Rechteck 6"/>
          <p:cNvSpPr/>
          <p:nvPr/>
        </p:nvSpPr>
        <p:spPr>
          <a:xfrm>
            <a:off x="3508689" y="2826266"/>
            <a:ext cx="1920159" cy="71986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00"/>
                </a:solidFill>
              </a:rPr>
              <a:t>Simulation engine GAMS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3508689" y="3856239"/>
            <a:ext cx="1920159" cy="68361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000000"/>
                </a:solidFill>
              </a:rPr>
              <a:t>Post-model Processing GAMS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3508689" y="4828783"/>
            <a:ext cx="1920159" cy="71986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Analysis (GUI, Java)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5683816" y="2826097"/>
            <a:ext cx="1920159" cy="719861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00"/>
                </a:solidFill>
              </a:rPr>
              <a:t>Baseline (</a:t>
            </a:r>
            <a:r>
              <a:rPr lang="en-US" sz="1600" dirty="0" err="1">
                <a:solidFill>
                  <a:srgbClr val="000000"/>
                </a:solidFill>
              </a:rPr>
              <a:t>agr</a:t>
            </a:r>
            <a:r>
              <a:rPr lang="en-US" sz="1600" dirty="0">
                <a:solidFill>
                  <a:srgbClr val="000000"/>
                </a:solidFill>
              </a:rPr>
              <a:t>. world in 2030/2050)</a:t>
            </a:r>
          </a:p>
        </p:txBody>
      </p:sp>
      <p:cxnSp>
        <p:nvCxnSpPr>
          <p:cNvPr id="13" name="Gerade Verbindung mit Pfeil 12"/>
          <p:cNvCxnSpPr>
            <a:stCxn id="5" idx="3"/>
            <a:endCxn id="7" idx="1"/>
          </p:cNvCxnSpPr>
          <p:nvPr/>
        </p:nvCxnSpPr>
        <p:spPr>
          <a:xfrm>
            <a:off x="3199797" y="3173240"/>
            <a:ext cx="308892" cy="129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stCxn id="7" idx="2"/>
            <a:endCxn id="8" idx="0"/>
          </p:cNvCxnSpPr>
          <p:nvPr/>
        </p:nvCxnSpPr>
        <p:spPr>
          <a:xfrm>
            <a:off x="4468769" y="3546127"/>
            <a:ext cx="0" cy="3101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8" idx="2"/>
            <a:endCxn id="9" idx="0"/>
          </p:cNvCxnSpPr>
          <p:nvPr/>
        </p:nvCxnSpPr>
        <p:spPr>
          <a:xfrm>
            <a:off x="4468769" y="4539854"/>
            <a:ext cx="0" cy="2889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Abgerundetes Rechteck 20"/>
          <p:cNvSpPr/>
          <p:nvPr/>
        </p:nvSpPr>
        <p:spPr>
          <a:xfrm>
            <a:off x="3508689" y="1694033"/>
            <a:ext cx="1920159" cy="71986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00"/>
                </a:solidFill>
              </a:rPr>
              <a:t>Policy problem</a:t>
            </a:r>
          </a:p>
        </p:txBody>
      </p:sp>
      <p:cxnSp>
        <p:nvCxnSpPr>
          <p:cNvPr id="23" name="Gewinkelte Verbindung 30"/>
          <p:cNvCxnSpPr>
            <a:stCxn id="21" idx="3"/>
          </p:cNvCxnSpPr>
          <p:nvPr/>
        </p:nvCxnSpPr>
        <p:spPr>
          <a:xfrm>
            <a:off x="5428848" y="2053964"/>
            <a:ext cx="1264838" cy="758869"/>
          </a:xfrm>
          <a:prstGeom prst="bentConnector3">
            <a:avLst>
              <a:gd name="adj1" fmla="val 10005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11" idx="1"/>
            <a:endCxn id="7" idx="3"/>
          </p:cNvCxnSpPr>
          <p:nvPr/>
        </p:nvCxnSpPr>
        <p:spPr>
          <a:xfrm flipH="1">
            <a:off x="5428848" y="3186028"/>
            <a:ext cx="254968" cy="1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Abgerundetes Rechteck 29"/>
          <p:cNvSpPr/>
          <p:nvPr/>
        </p:nvSpPr>
        <p:spPr>
          <a:xfrm>
            <a:off x="5924708" y="4828783"/>
            <a:ext cx="1920159" cy="71986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00"/>
                </a:solidFill>
              </a:rPr>
              <a:t>Policy problem</a:t>
            </a:r>
          </a:p>
        </p:txBody>
      </p:sp>
      <p:cxnSp>
        <p:nvCxnSpPr>
          <p:cNvPr id="31" name="Gerade Verbindung mit Pfeil 30"/>
          <p:cNvCxnSpPr>
            <a:endCxn id="30" idx="1"/>
          </p:cNvCxnSpPr>
          <p:nvPr/>
        </p:nvCxnSpPr>
        <p:spPr>
          <a:xfrm>
            <a:off x="5428848" y="5188713"/>
            <a:ext cx="49586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9" idx="1"/>
          </p:cNvCxnSpPr>
          <p:nvPr/>
        </p:nvCxnSpPr>
        <p:spPr>
          <a:xfrm flipH="1" flipV="1">
            <a:off x="3199797" y="5188713"/>
            <a:ext cx="308892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Abgerundetes Rechteck 35"/>
          <p:cNvSpPr/>
          <p:nvPr/>
        </p:nvSpPr>
        <p:spPr>
          <a:xfrm>
            <a:off x="1279638" y="4828783"/>
            <a:ext cx="1920159" cy="71986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00"/>
                </a:solidFill>
              </a:rPr>
              <a:t>Consulting</a:t>
            </a:r>
          </a:p>
        </p:txBody>
      </p:sp>
    </p:spTree>
    <p:extLst>
      <p:ext uri="{BB962C8B-B14F-4D97-AF65-F5344CB8AC3E}">
        <p14:creationId xmlns:p14="http://schemas.microsoft.com/office/powerpoint/2010/main" val="417092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CAPRI: </a:t>
            </a:r>
            <a:r>
              <a:rPr lang="de-DE" dirty="0" err="1"/>
              <a:t>Introduction</a:t>
            </a:r>
            <a:r>
              <a:rPr lang="de-DE" dirty="0"/>
              <a:t>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360000" y="1440000"/>
            <a:ext cx="8610380" cy="4438800"/>
          </a:xfrm>
        </p:spPr>
        <p:txBody>
          <a:bodyPr/>
          <a:lstStyle/>
          <a:p>
            <a:pPr lvl="1"/>
            <a:r>
              <a:rPr lang="de-DE" dirty="0"/>
              <a:t>Operational sc. 1999</a:t>
            </a:r>
          </a:p>
          <a:p>
            <a:pPr lvl="1"/>
            <a:r>
              <a:rPr lang="de-DE" dirty="0" err="1"/>
              <a:t>Until</a:t>
            </a:r>
            <a:r>
              <a:rPr lang="de-DE" dirty="0"/>
              <a:t> 2013 Leadership: University </a:t>
            </a:r>
            <a:r>
              <a:rPr lang="de-DE" dirty="0" err="1"/>
              <a:t>of</a:t>
            </a:r>
            <a:r>
              <a:rPr lang="de-DE" dirty="0"/>
              <a:t> Bonn (W. Britz)</a:t>
            </a:r>
          </a:p>
          <a:p>
            <a:pPr lvl="1"/>
            <a:r>
              <a:rPr lang="de-DE" dirty="0" err="1"/>
              <a:t>Now</a:t>
            </a:r>
            <a:r>
              <a:rPr lang="de-DE" dirty="0"/>
              <a:t>: </a:t>
            </a:r>
            <a:r>
              <a:rPr lang="de-DE" b="1" dirty="0"/>
              <a:t>Informal </a:t>
            </a:r>
            <a:r>
              <a:rPr lang="de-DE" b="1" dirty="0" err="1"/>
              <a:t>consortium</a:t>
            </a:r>
            <a:r>
              <a:rPr lang="de-DE" b="1" dirty="0"/>
              <a:t> </a:t>
            </a:r>
            <a:r>
              <a:rPr lang="de-DE" dirty="0" err="1"/>
              <a:t>with</a:t>
            </a:r>
            <a:r>
              <a:rPr lang="de-DE" dirty="0"/>
              <a:t>: </a:t>
            </a:r>
            <a:r>
              <a:rPr lang="de-DE" dirty="0" err="1"/>
              <a:t>UBonn</a:t>
            </a:r>
            <a:r>
              <a:rPr lang="de-DE" dirty="0"/>
              <a:t>/</a:t>
            </a:r>
            <a:r>
              <a:rPr lang="de-DE" dirty="0" err="1"/>
              <a:t>EuroCARE</a:t>
            </a:r>
            <a:r>
              <a:rPr lang="de-DE" dirty="0"/>
              <a:t>, </a:t>
            </a:r>
            <a:r>
              <a:rPr lang="de-DE" dirty="0" err="1"/>
              <a:t>Thünen</a:t>
            </a:r>
            <a:r>
              <a:rPr lang="de-DE" dirty="0"/>
              <a:t>, SLU, EU-JRC, UPM, WR, RURALIS, Swiss </a:t>
            </a:r>
            <a:r>
              <a:rPr lang="de-DE" dirty="0" err="1"/>
              <a:t>Ministry</a:t>
            </a:r>
            <a:r>
              <a:rPr lang="de-DE" dirty="0"/>
              <a:t>, HU-Berlin, Open-</a:t>
            </a:r>
            <a:r>
              <a:rPr lang="de-DE" dirty="0" err="1"/>
              <a:t>source</a:t>
            </a:r>
            <a:r>
              <a:rPr lang="de-DE" dirty="0"/>
              <a:t> </a:t>
            </a:r>
            <a:r>
              <a:rPr lang="de-DE" dirty="0" err="1"/>
              <a:t>community</a:t>
            </a:r>
            <a:endParaRPr lang="de-DE" dirty="0"/>
          </a:p>
          <a:p>
            <a:pPr lvl="1"/>
            <a:r>
              <a:rPr lang="en-US" dirty="0"/>
              <a:t>Modern IT infrastructure: model solution in </a:t>
            </a:r>
            <a:r>
              <a:rPr lang="en-US" b="1" dirty="0"/>
              <a:t>GAMS</a:t>
            </a:r>
            <a:r>
              <a:rPr lang="en-US" dirty="0"/>
              <a:t>, model interface in </a:t>
            </a:r>
            <a:r>
              <a:rPr lang="en-US" b="1" dirty="0"/>
              <a:t>Java </a:t>
            </a:r>
            <a:r>
              <a:rPr lang="en-US" dirty="0"/>
              <a:t>and model/data distribution through </a:t>
            </a:r>
            <a:r>
              <a:rPr lang="en-US" b="1" dirty="0"/>
              <a:t>SVN</a:t>
            </a:r>
          </a:p>
          <a:p>
            <a:pPr lvl="1"/>
            <a:r>
              <a:rPr lang="en-US" b="1" dirty="0"/>
              <a:t>Continuous financial support </a:t>
            </a:r>
            <a:r>
              <a:rPr lang="en-US" dirty="0"/>
              <a:t>by the European Commission (DG-AGRI, DG-RTD and JRC) and some national agencies (</a:t>
            </a:r>
            <a:r>
              <a:rPr lang="en-US" b="1" dirty="0"/>
              <a:t>Germany</a:t>
            </a:r>
            <a:r>
              <a:rPr lang="en-US" dirty="0"/>
              <a:t>, Norway, Sweden, Switzerland)</a:t>
            </a:r>
          </a:p>
          <a:p>
            <a:pPr lvl="1"/>
            <a:endParaRPr lang="de-DE" dirty="0"/>
          </a:p>
          <a:p>
            <a:pPr marL="457200" lvl="4" indent="-45720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05806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el 1"/>
          <p:cNvSpPr>
            <a:spLocks noGrp="1"/>
          </p:cNvSpPr>
          <p:nvPr>
            <p:ph type="title"/>
          </p:nvPr>
        </p:nvSpPr>
        <p:spPr>
          <a:xfrm>
            <a:off x="360363" y="-295275"/>
            <a:ext cx="8423275" cy="971550"/>
          </a:xfrm>
        </p:spPr>
        <p:txBody>
          <a:bodyPr/>
          <a:lstStyle/>
          <a:p>
            <a:r>
              <a:rPr lang="en-US" altLang="de-DE" dirty="0"/>
              <a:t>CAPRI </a:t>
            </a:r>
            <a:r>
              <a:rPr lang="en-US" altLang="de-DE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CAPMOD</a:t>
            </a:r>
            <a:r>
              <a:rPr lang="en-US" altLang="de-DE" dirty="0"/>
              <a:t> –</a:t>
            </a:r>
            <a:r>
              <a:rPr lang="en-US" altLang="es-ES" dirty="0"/>
              <a:t>Post Model Processing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1080277" y="782149"/>
            <a:ext cx="5014913" cy="5572125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</a:rPr>
              <a:t>Support of result analysis</a:t>
            </a:r>
          </a:p>
          <a:p>
            <a:pPr lvl="1">
              <a:defRPr/>
            </a:pPr>
            <a:r>
              <a:rPr lang="en-US" sz="1800" dirty="0"/>
              <a:t>Aggregation over scales/products/activities</a:t>
            </a:r>
          </a:p>
          <a:p>
            <a:pPr lvl="1">
              <a:defRPr/>
            </a:pPr>
            <a:r>
              <a:rPr lang="en-US" sz="1800" dirty="0"/>
              <a:t>Decomposition: yield response, behavioral functions market model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</a:rPr>
              <a:t>Economics</a:t>
            </a:r>
          </a:p>
          <a:p>
            <a:pPr lvl="1">
              <a:defRPr/>
            </a:pPr>
            <a:r>
              <a:rPr lang="en-US" sz="1800" dirty="0"/>
              <a:t>Farm income indicators (activities/regions)</a:t>
            </a:r>
          </a:p>
          <a:p>
            <a:pPr lvl="1">
              <a:defRPr/>
            </a:pPr>
            <a:r>
              <a:rPr lang="en-US" sz="1800" dirty="0"/>
              <a:t>Welfare analysis</a:t>
            </a:r>
          </a:p>
          <a:p>
            <a:pPr lvl="1">
              <a:defRPr/>
            </a:pPr>
            <a:r>
              <a:rPr lang="en-US" sz="1800" dirty="0"/>
              <a:t>CAP budget, CAP instruments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</a:rPr>
              <a:t>Environmental indicators</a:t>
            </a:r>
          </a:p>
          <a:p>
            <a:pPr lvl="1">
              <a:defRPr/>
            </a:pPr>
            <a:r>
              <a:rPr lang="en-US" sz="1800" dirty="0"/>
              <a:t>Gaseous emissions</a:t>
            </a:r>
          </a:p>
          <a:p>
            <a:pPr lvl="1">
              <a:defRPr/>
            </a:pPr>
            <a:r>
              <a:rPr lang="en-US" sz="1800" dirty="0"/>
              <a:t>N,P,K balances</a:t>
            </a:r>
          </a:p>
          <a:p>
            <a:pPr lvl="1">
              <a:defRPr/>
            </a:pPr>
            <a:r>
              <a:rPr lang="en-US" sz="1800" dirty="0"/>
              <a:t>GHG inventories (IPCC for Europe, emission coefficient based approach for regions in market model)</a:t>
            </a:r>
          </a:p>
          <a:p>
            <a:pPr lvl="1">
              <a:defRPr/>
            </a:pPr>
            <a:r>
              <a:rPr lang="en-US" sz="1800" dirty="0"/>
              <a:t>Energy use in European agriculture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</a:rPr>
              <a:t>Spatial downscaling</a:t>
            </a:r>
          </a:p>
          <a:p>
            <a:pPr algn="ctr"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571333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87624" y="67606"/>
            <a:ext cx="6324600" cy="647353"/>
          </a:xfrm>
        </p:spPr>
        <p:txBody>
          <a:bodyPr/>
          <a:lstStyle/>
          <a:p>
            <a:r>
              <a:rPr lang="sv-SE" dirty="0" err="1"/>
              <a:t>Core</a:t>
            </a:r>
            <a:r>
              <a:rPr lang="sv-SE" dirty="0"/>
              <a:t> tasks in CAPRI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488753"/>
              </p:ext>
            </p:extLst>
          </p:nvPr>
        </p:nvGraphicFramePr>
        <p:xfrm>
          <a:off x="213802" y="67606"/>
          <a:ext cx="8712969" cy="6231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0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4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0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6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064">
                <a:tc>
                  <a:txBody>
                    <a:bodyPr/>
                    <a:lstStyle/>
                    <a:p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Gams-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file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Task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Key</a:t>
                      </a:r>
                      <a:r>
                        <a:rPr lang="sv-SE" sz="10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nput 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file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(s)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Key</a:t>
                      </a:r>
                      <a:r>
                        <a:rPr lang="sv-SE" sz="10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utput 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file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(s)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589">
                <a:tc>
                  <a:txBody>
                    <a:bodyPr/>
                    <a:lstStyle/>
                    <a:p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COCO1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Prepare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national 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database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Raw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data]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coco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\coco1_output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589">
                <a:tc>
                  <a:txBody>
                    <a:bodyPr/>
                    <a:lstStyle/>
                    <a:p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COCO2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Finish national 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database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coco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\coco1_output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coco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\coco2_output</a:t>
                      </a:r>
                    </a:p>
                  </a:txBody>
                  <a:tcPr marL="68645" marR="6864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064"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Compile_rdp_data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Compile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RDP</a:t>
                      </a:r>
                      <a:r>
                        <a:rPr lang="sv-SE" sz="10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data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Raw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data]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policy\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rd_budget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589">
                <a:tc>
                  <a:txBody>
                    <a:bodyPr/>
                    <a:lstStyle/>
                    <a:p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CAPREG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Build</a:t>
                      </a:r>
                      <a:r>
                        <a:rPr lang="sv-SE" sz="10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regional </a:t>
                      </a:r>
                      <a:r>
                        <a:rPr lang="sv-SE" sz="1000" baseline="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time</a:t>
                      </a:r>
                      <a:r>
                        <a:rPr lang="sv-SE" sz="10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series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coco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\coco2_output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policy\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rd_budget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capreg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res_time_seriesBBMS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589">
                <a:tc>
                  <a:txBody>
                    <a:bodyPr/>
                    <a:lstStyle/>
                    <a:p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CAPREG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Build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regional</a:t>
                      </a:r>
                      <a:r>
                        <a:rPr lang="sv-SE" sz="10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v-SE" sz="1000" baseline="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database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capreg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res_time_seriesBBMS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capreg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res_BBMS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589"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Prepare_faostat_database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Prepare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FAOSTAT 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database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Raw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data]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fao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faodata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064"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Global_database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Build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global</a:t>
                      </a:r>
                      <a:r>
                        <a:rPr lang="sv-SE" sz="10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v-SE" sz="1000" baseline="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database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fao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faodata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?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global\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fao_agg_BB_new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589"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Est_emission_factors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Estimate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GHG emission 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coefficients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global\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fao_agg_BB_new</a:t>
                      </a:r>
                      <a:endParaRPr lang="sv-SE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capreg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res_BBMS</a:t>
                      </a:r>
                      <a:endParaRPr lang="sv-SE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Raw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data]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envind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ghg_emission_trends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589">
                <a:tc>
                  <a:txBody>
                    <a:bodyPr/>
                    <a:lstStyle/>
                    <a:p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CAPTRD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Generate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trend 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projection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capreg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res_time_seriesBBMS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baseline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trends_BBYY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8064">
                <a:tc>
                  <a:txBody>
                    <a:bodyPr/>
                    <a:lstStyle/>
                    <a:p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CAPMOD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Baseline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calibration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market</a:t>
                      </a:r>
                      <a:r>
                        <a:rPr lang="sv-SE" sz="10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v-SE" sz="1000" baseline="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model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capreg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res_BBMS</a:t>
                      </a:r>
                      <a:endParaRPr lang="sv-SE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baseline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trends_BBYY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global\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fao_agg_BB_new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baseline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data_market_BBYY</a:t>
                      </a:r>
                      <a:endParaRPr lang="sv-SE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baseline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data_uvagBBYY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8064">
                <a:tc>
                  <a:txBody>
                    <a:bodyPr/>
                    <a:lstStyle/>
                    <a:p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CAPMOD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Baseline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calibration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supply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models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capreg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res_BBMS</a:t>
                      </a:r>
                      <a:endParaRPr lang="sv-SE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baseline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trends_BBYY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baseline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data_uvagBBYY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baseline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pmppar_NBBYY</a:t>
                      </a:r>
                      <a:endParaRPr lang="sv-SE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8064">
                <a:tc>
                  <a:txBody>
                    <a:bodyPr/>
                    <a:lstStyle/>
                    <a:p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CAPMOD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Run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scenario</a:t>
                      </a:r>
                      <a:r>
                        <a:rPr lang="sv-SE" sz="10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v-SE" sz="1000" baseline="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with</a:t>
                      </a:r>
                      <a:r>
                        <a:rPr lang="sv-SE" sz="10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market </a:t>
                      </a:r>
                      <a:r>
                        <a:rPr lang="sv-SE" sz="1000" baseline="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model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baseline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pmppar_NBBYY</a:t>
                      </a:r>
                      <a:endParaRPr lang="sv-SE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baseline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data_market_BBYY</a:t>
                      </a:r>
                      <a:endParaRPr lang="sv-SE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capmod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res_NBBYYscen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8064">
                <a:tc>
                  <a:txBody>
                    <a:bodyPr/>
                    <a:lstStyle/>
                    <a:p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CAPMOD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Run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scenario 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without</a:t>
                      </a:r>
                      <a:r>
                        <a:rPr lang="sv-SE" sz="10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market </a:t>
                      </a:r>
                      <a:r>
                        <a:rPr lang="sv-SE" sz="1000" baseline="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model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baseline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pmppar_NBBYY</a:t>
                      </a:r>
                      <a:endParaRPr lang="sv-SE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baseline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data_uvagBBYY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capmod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res_NBBYYscen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8064">
                <a:tc>
                  <a:txBody>
                    <a:bodyPr/>
                    <a:lstStyle/>
                    <a:p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CAPMOD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Run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scenario 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with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only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market 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model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baseline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data_market_BBYY</a:t>
                      </a:r>
                      <a:endParaRPr lang="sv-SE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tc>
                  <a:txBody>
                    <a:bodyPr/>
                    <a:lstStyle/>
                    <a:p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capmod</a:t>
                      </a:r>
                      <a:r>
                        <a:rPr lang="sv-SE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\</a:t>
                      </a:r>
                      <a:r>
                        <a:rPr lang="sv-SE" sz="10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res_NBBYYscen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645" marR="68645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7281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CAPRI – data sources</a:t>
            </a:r>
          </a:p>
        </p:txBody>
      </p:sp>
      <p:sp>
        <p:nvSpPr>
          <p:cNvPr id="22531" name="Inhaltsplatzhalter 2"/>
          <p:cNvSpPr>
            <a:spLocks noGrp="1"/>
          </p:cNvSpPr>
          <p:nvPr>
            <p:ph type="body" sz="quarter" idx="11"/>
          </p:nvPr>
        </p:nvSpPr>
        <p:spPr>
          <a:xfrm>
            <a:off x="360000" y="1236534"/>
            <a:ext cx="8388464" cy="4370675"/>
          </a:xfrm>
        </p:spPr>
        <p:txBody>
          <a:bodyPr/>
          <a:lstStyle/>
          <a:p>
            <a:r>
              <a:rPr lang="en-US" altLang="de-DE" sz="2400" dirty="0"/>
              <a:t>EUROSTAT: </a:t>
            </a:r>
            <a:r>
              <a:rPr lang="en-US" altLang="de-DE" sz="2400" b="0" dirty="0"/>
              <a:t>market balances, acreages, herd sizes, yields, slaughtering statistics, Economic Accounts for Agriculture, household surveys, macro-econ indicators, regional agricultural and land use statistics, farm structure survey, standard gross margins ..</a:t>
            </a:r>
          </a:p>
          <a:p>
            <a:r>
              <a:rPr lang="en-US" altLang="de-DE" sz="2400" dirty="0"/>
              <a:t>FAOSTAT: </a:t>
            </a:r>
            <a:r>
              <a:rPr lang="en-US" altLang="de-DE" sz="2400" b="0" dirty="0"/>
              <a:t>supply utilization accounts, trade matrices</a:t>
            </a:r>
          </a:p>
          <a:p>
            <a:pPr marL="0" lvl="1" indent="0">
              <a:spcAft>
                <a:spcPts val="1200"/>
              </a:spcAft>
              <a:buClrTx/>
              <a:buNone/>
            </a:pPr>
            <a:r>
              <a:rPr lang="en-US" altLang="de-DE" b="1" dirty="0"/>
              <a:t>AMAD: </a:t>
            </a:r>
            <a:r>
              <a:rPr lang="en-US" altLang="de-DE" dirty="0"/>
              <a:t>tariffs </a:t>
            </a:r>
            <a:endParaRPr lang="en-US" alt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spcAft>
                <a:spcPts val="1200"/>
              </a:spcAft>
              <a:buClrTx/>
              <a:buNone/>
            </a:pPr>
            <a:r>
              <a:rPr lang="en-US" altLang="de-DE" b="1" dirty="0"/>
              <a:t>FADN/FSS: </a:t>
            </a:r>
            <a:r>
              <a:rPr lang="en-US" altLang="de-DE" sz="2000" b="0" dirty="0"/>
              <a:t>for the farm type module and estimation of parameters like input allocation</a:t>
            </a:r>
          </a:p>
          <a:p>
            <a:r>
              <a:rPr lang="en-US" altLang="de-DE" sz="2400" dirty="0"/>
              <a:t>Policy: </a:t>
            </a:r>
            <a:r>
              <a:rPr lang="en-US" altLang="de-DE" sz="2400" b="0" dirty="0"/>
              <a:t>WTO commitments, CAP policies, FTAs ..</a:t>
            </a:r>
          </a:p>
        </p:txBody>
      </p:sp>
    </p:spTree>
    <p:extLst>
      <p:ext uri="{BB962C8B-B14F-4D97-AF65-F5344CB8AC3E}">
        <p14:creationId xmlns:p14="http://schemas.microsoft.com/office/powerpoint/2010/main" val="3047982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" dirty="0"/>
              <a:t>CAPRI – data sources: input from other models</a:t>
            </a:r>
          </a:p>
        </p:txBody>
      </p:sp>
      <p:sp>
        <p:nvSpPr>
          <p:cNvPr id="22531" name="Inhalts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s-ES" dirty="0"/>
              <a:t>Data base / parameterization:</a:t>
            </a:r>
          </a:p>
          <a:p>
            <a:pPr lvl="1"/>
            <a:r>
              <a:rPr lang="en-US" altLang="es-ES" dirty="0"/>
              <a:t>GTAP/</a:t>
            </a:r>
            <a:r>
              <a:rPr lang="en-US" altLang="es-ES" dirty="0" err="1"/>
              <a:t>DynaClue</a:t>
            </a:r>
            <a:r>
              <a:rPr lang="en-US" altLang="es-ES" dirty="0"/>
              <a:t>: land supply curve</a:t>
            </a:r>
          </a:p>
          <a:p>
            <a:pPr lvl="1"/>
            <a:r>
              <a:rPr lang="en-US" altLang="es-ES" dirty="0"/>
              <a:t>MITERRA/GAINS: nitrogen emission factors</a:t>
            </a:r>
          </a:p>
          <a:p>
            <a:r>
              <a:rPr lang="en-US" altLang="es-ES" dirty="0"/>
              <a:t>Baseline:</a:t>
            </a:r>
          </a:p>
          <a:p>
            <a:pPr lvl="1"/>
            <a:r>
              <a:rPr lang="en-US" altLang="es-ES" dirty="0"/>
              <a:t>AGLINK/COSIMO: market balances, prices </a:t>
            </a:r>
          </a:p>
          <a:p>
            <a:pPr lvl="1"/>
            <a:r>
              <a:rPr lang="en-US" altLang="es-ES" dirty="0"/>
              <a:t>PRIMES and POLES: bio-energy</a:t>
            </a:r>
          </a:p>
          <a:p>
            <a:pPr lvl="1"/>
            <a:r>
              <a:rPr lang="en-US" altLang="es-ES" dirty="0"/>
              <a:t>IMPACT and GLOBIOM: long term trends</a:t>
            </a:r>
          </a:p>
          <a:p>
            <a:pPr lvl="1"/>
            <a:endParaRPr lang="en-US" altLang="es-ES" dirty="0"/>
          </a:p>
        </p:txBody>
      </p:sp>
    </p:spTree>
    <p:extLst>
      <p:ext uri="{BB962C8B-B14F-4D97-AF65-F5344CB8AC3E}">
        <p14:creationId xmlns:p14="http://schemas.microsoft.com/office/powerpoint/2010/main" val="25397519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Wrap-up: Some not so nice features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345486" y="1508124"/>
            <a:ext cx="8388464" cy="4370675"/>
          </a:xfrm>
        </p:spPr>
        <p:txBody>
          <a:bodyPr/>
          <a:lstStyle/>
          <a:p>
            <a:pPr lvl="1"/>
            <a:r>
              <a:rPr lang="en-GB" dirty="0"/>
              <a:t>Most of the work is on the database “consolidation”</a:t>
            </a:r>
            <a:endParaRPr lang="de-DE" dirty="0"/>
          </a:p>
          <a:p>
            <a:pPr lvl="1"/>
            <a:r>
              <a:rPr lang="en-GB" dirty="0"/>
              <a:t>black box feeling, high learning costs</a:t>
            </a:r>
            <a:endParaRPr lang="de-DE" dirty="0"/>
          </a:p>
          <a:p>
            <a:pPr lvl="1"/>
            <a:r>
              <a:rPr lang="en-US" dirty="0"/>
              <a:t>One approach fits all (template approach)</a:t>
            </a:r>
            <a:endParaRPr lang="de-DE" dirty="0"/>
          </a:p>
          <a:p>
            <a:pPr lvl="1"/>
            <a:r>
              <a:rPr lang="en-US" dirty="0"/>
              <a:t>Long execution time</a:t>
            </a:r>
            <a:r>
              <a:rPr lang="de-DE" dirty="0"/>
              <a:t>: </a:t>
            </a:r>
            <a:r>
              <a:rPr lang="en-US" dirty="0"/>
              <a:t>iteration between the modules time consuming or sometimes does not converge</a:t>
            </a:r>
          </a:p>
          <a:p>
            <a:pPr lvl="1"/>
            <a:endParaRPr lang="en-US" dirty="0"/>
          </a:p>
          <a:p>
            <a:pPr marL="216000" lvl="1" indent="0">
              <a:buNone/>
            </a:pPr>
            <a:r>
              <a:rPr lang="de-DE" dirty="0"/>
              <a:t>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310582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Wrap-up: Some nice feature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74900" lvl="1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AU" dirty="0">
                <a:ea typeface="Calibri" panose="020F0502020204030204" pitchFamily="34" charset="0"/>
                <a:cs typeface="Times New Roman" panose="02020603050405020304" pitchFamily="18" charset="0"/>
              </a:rPr>
              <a:t>full representation of the ag. sector </a:t>
            </a:r>
          </a:p>
          <a:p>
            <a:pPr marL="774900" lvl="1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AU" dirty="0">
                <a:ea typeface="Calibri" panose="020F0502020204030204" pitchFamily="34" charset="0"/>
                <a:cs typeface="Times New Roman" panose="02020603050405020304" pitchFamily="18" charset="0"/>
              </a:rPr>
              <a:t>technological details</a:t>
            </a:r>
          </a:p>
          <a:p>
            <a:pPr marL="774900" lvl="1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AU" dirty="0">
                <a:ea typeface="Calibri" panose="020F0502020204030204" pitchFamily="34" charset="0"/>
                <a:cs typeface="Times New Roman" panose="02020603050405020304" pitchFamily="18" charset="0"/>
              </a:rPr>
              <a:t>real units: number of animals, hectare, tones </a:t>
            </a:r>
          </a:p>
          <a:p>
            <a:pPr marL="774900" lvl="1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AU" dirty="0">
                <a:ea typeface="Calibri" panose="020F0502020204030204" pitchFamily="34" charset="0"/>
                <a:cs typeface="Times New Roman" panose="02020603050405020304" pitchFamily="18" charset="0"/>
              </a:rPr>
              <a:t>TRQ, import tariffs, …</a:t>
            </a:r>
          </a:p>
          <a:p>
            <a:pPr marL="77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AU" dirty="0">
                <a:ea typeface="Calibri" panose="020F0502020204030204" pitchFamily="34" charset="0"/>
                <a:cs typeface="Times New Roman" panose="02020603050405020304" pitchFamily="18" charset="0"/>
              </a:rPr>
              <a:t>Many economic and environmental indicators</a:t>
            </a:r>
          </a:p>
          <a:p>
            <a:pPr marL="7749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AU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934484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quarter" idx="11"/>
          </p:nvPr>
        </p:nvSpPr>
        <p:spPr/>
        <p:txBody>
          <a:bodyPr/>
          <a:lstStyle/>
          <a:p>
            <a:pPr algn="ctr" eaLnBrk="1" hangingPunct="1"/>
            <a:r>
              <a:rPr lang="en-GB" altLang="de-DE" sz="3600" dirty="0"/>
              <a:t>Questions? Comments?</a:t>
            </a:r>
          </a:p>
          <a:p>
            <a:pPr algn="ctr" eaLnBrk="1" hangingPunct="1"/>
            <a:endParaRPr lang="en-GB" altLang="de-DE" sz="3600" dirty="0"/>
          </a:p>
          <a:p>
            <a:pPr algn="ctr" eaLnBrk="1" hangingPunct="1"/>
            <a:endParaRPr lang="en-GB" altLang="de-DE" sz="3600" dirty="0"/>
          </a:p>
          <a:p>
            <a:pPr algn="ctr" eaLnBrk="1" hangingPunct="1"/>
            <a:r>
              <a:rPr lang="en-GB" altLang="de-DE" sz="3600" dirty="0"/>
              <a:t>See also </a:t>
            </a:r>
            <a:r>
              <a:rPr lang="en-GB" altLang="de-DE" sz="3600" dirty="0" err="1"/>
              <a:t>www.capri-model.org</a:t>
            </a:r>
            <a:r>
              <a:rPr lang="en-GB" altLang="de-DE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7672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246380165"/>
              </p:ext>
            </p:extLst>
          </p:nvPr>
        </p:nvGraphicFramePr>
        <p:xfrm>
          <a:off x="953598" y="611482"/>
          <a:ext cx="6750750" cy="3996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Abgerundetes Rechteck 6"/>
          <p:cNvSpPr/>
          <p:nvPr/>
        </p:nvSpPr>
        <p:spPr>
          <a:xfrm>
            <a:off x="305526" y="4283890"/>
            <a:ext cx="1242138" cy="594066"/>
          </a:xfrm>
          <a:prstGeom prst="roundRect">
            <a:avLst/>
          </a:prstGeom>
          <a:solidFill>
            <a:srgbClr val="E6E6E6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kern="0" dirty="0">
                <a:solidFill>
                  <a:sysClr val="windowText" lastClr="000000"/>
                </a:solidFill>
              </a:rPr>
              <a:t>CAPRI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kern="0" dirty="0">
                <a:solidFill>
                  <a:sysClr val="windowText" lastClr="000000"/>
                </a:solidFill>
              </a:rPr>
              <a:t>1</a:t>
            </a:r>
            <a:r>
              <a:rPr lang="en-GB" sz="1200" kern="0" baseline="30000" dirty="0">
                <a:solidFill>
                  <a:sysClr val="windowText" lastClr="000000"/>
                </a:solidFill>
              </a:rPr>
              <a:t>st</a:t>
            </a:r>
            <a:r>
              <a:rPr lang="en-GB" sz="1200" kern="0" dirty="0">
                <a:solidFill>
                  <a:sysClr val="windowText" lastClr="000000"/>
                </a:solidFill>
              </a:rPr>
              <a:t> Operational version 1999</a:t>
            </a:r>
          </a:p>
        </p:txBody>
      </p:sp>
      <p:sp>
        <p:nvSpPr>
          <p:cNvPr id="7" name="Abgerundetes Rechteck 9"/>
          <p:cNvSpPr/>
          <p:nvPr/>
        </p:nvSpPr>
        <p:spPr>
          <a:xfrm>
            <a:off x="7109932" y="1203484"/>
            <a:ext cx="1404506" cy="409380"/>
          </a:xfrm>
          <a:prstGeom prst="roundRect">
            <a:avLst/>
          </a:prstGeom>
          <a:solidFill>
            <a:srgbClr val="E6E6E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200" kern="0" dirty="0">
                <a:solidFill>
                  <a:sysClr val="windowText" lastClr="000000"/>
                </a:solidFill>
                <a:latin typeface="Arial"/>
              </a:rPr>
              <a:t>20</a:t>
            </a:r>
            <a:r>
              <a:rPr lang="en-GB" sz="1200" kern="0" baseline="30000" dirty="0">
                <a:solidFill>
                  <a:sysClr val="windowText" lastClr="000000"/>
                </a:solidFill>
                <a:latin typeface="Arial"/>
              </a:rPr>
              <a:t>th</a:t>
            </a:r>
            <a:r>
              <a:rPr lang="en-GB" sz="1200" kern="0" dirty="0">
                <a:solidFill>
                  <a:sysClr val="windowText" lastClr="000000"/>
                </a:solidFill>
                <a:latin typeface="Arial"/>
              </a:rPr>
              <a:t> Anniversary</a:t>
            </a:r>
            <a:endParaRPr lang="en-GB" sz="900" kern="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8" name="20 Rectángulo"/>
          <p:cNvSpPr/>
          <p:nvPr/>
        </p:nvSpPr>
        <p:spPr>
          <a:xfrm>
            <a:off x="5315995" y="4266319"/>
            <a:ext cx="3320897" cy="1034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" tIns="34529" rIns="27000" bIns="34529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b="1" kern="0" dirty="0">
                <a:solidFill>
                  <a:schemeClr val="accent5">
                    <a:lumMod val="75000"/>
                  </a:schemeClr>
                </a:solidFill>
                <a:latin typeface="Lucida Sans" panose="020B0602030504020204" pitchFamily="34" charset="0"/>
                <a:ea typeface="Tahoma" pitchFamily="34" charset="0"/>
                <a:cs typeface="Tahoma" pitchFamily="34" charset="0"/>
              </a:rPr>
              <a:t>Model development </a:t>
            </a:r>
          </a:p>
          <a:p>
            <a:pPr algn="ctr"/>
            <a:r>
              <a:rPr lang="en-GB" sz="1800" kern="0" dirty="0">
                <a:latin typeface="Lucida Sans" panose="020B0602030504020204" pitchFamily="34" charset="0"/>
                <a:ea typeface="Tahoma" pitchFamily="34" charset="0"/>
                <a:cs typeface="Tahoma" pitchFamily="34" charset="0"/>
              </a:rPr>
              <a:t>and</a:t>
            </a:r>
          </a:p>
          <a:p>
            <a:pPr algn="ctr"/>
            <a:r>
              <a:rPr lang="en-GB" sz="1800" b="1" kern="0" dirty="0">
                <a:solidFill>
                  <a:schemeClr val="accent6">
                    <a:lumMod val="75000"/>
                  </a:schemeClr>
                </a:solidFill>
                <a:latin typeface="Lucida Sans" panose="020B0602030504020204" pitchFamily="34" charset="0"/>
                <a:ea typeface="Tahoma" pitchFamily="34" charset="0"/>
                <a:cs typeface="Tahoma" pitchFamily="34" charset="0"/>
              </a:rPr>
              <a:t>topics</a:t>
            </a:r>
            <a:r>
              <a:rPr lang="en-GB" sz="1800" b="1" kern="0" dirty="0">
                <a:solidFill>
                  <a:schemeClr val="accent6">
                    <a:lumMod val="50000"/>
                  </a:schemeClr>
                </a:solidFill>
                <a:latin typeface="Lucida Sans" panose="020B0602030504020204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1800" b="1" kern="0" dirty="0">
                <a:solidFill>
                  <a:schemeClr val="accent6">
                    <a:lumMod val="75000"/>
                  </a:schemeClr>
                </a:solidFill>
                <a:latin typeface="Lucida Sans" panose="020B0602030504020204" pitchFamily="34" charset="0"/>
                <a:ea typeface="Tahoma" pitchFamily="34" charset="0"/>
                <a:cs typeface="Tahoma" pitchFamily="34" charset="0"/>
              </a:rPr>
              <a:t>analysed </a:t>
            </a:r>
          </a:p>
          <a:p>
            <a:pPr algn="ctr"/>
            <a:r>
              <a:rPr lang="en-GB" sz="1800" kern="0" dirty="0">
                <a:latin typeface="Lucida Sans" panose="020B0602030504020204" pitchFamily="34" charset="0"/>
                <a:ea typeface="Tahoma" pitchFamily="34" charset="0"/>
                <a:cs typeface="Tahoma" pitchFamily="34" charset="0"/>
              </a:rPr>
              <a:t>follow policy challenges</a:t>
            </a:r>
            <a:endParaRPr lang="en-GB" sz="1500" kern="0" dirty="0">
              <a:latin typeface="Lucida Sans" panose="020B06020305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Flowchart: Process 4"/>
          <p:cNvSpPr/>
          <p:nvPr/>
        </p:nvSpPr>
        <p:spPr bwMode="auto">
          <a:xfrm>
            <a:off x="467544" y="3544953"/>
            <a:ext cx="1296144" cy="291436"/>
          </a:xfrm>
          <a:prstGeom prst="flowChart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200" dirty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Agenda 2000</a:t>
            </a:r>
          </a:p>
        </p:txBody>
      </p:sp>
      <p:sp>
        <p:nvSpPr>
          <p:cNvPr id="10" name="Flowchart: Process 5"/>
          <p:cNvSpPr/>
          <p:nvPr/>
        </p:nvSpPr>
        <p:spPr bwMode="auto">
          <a:xfrm>
            <a:off x="777612" y="3177605"/>
            <a:ext cx="1053428" cy="296195"/>
          </a:xfrm>
          <a:prstGeom prst="flowChart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200" dirty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Dairy reforms</a:t>
            </a:r>
          </a:p>
        </p:txBody>
      </p:sp>
      <p:sp>
        <p:nvSpPr>
          <p:cNvPr id="11" name="Flowchart: Process 6"/>
          <p:cNvSpPr/>
          <p:nvPr/>
        </p:nvSpPr>
        <p:spPr bwMode="auto">
          <a:xfrm>
            <a:off x="1493658" y="2582780"/>
            <a:ext cx="2268252" cy="296954"/>
          </a:xfrm>
          <a:prstGeom prst="flowChart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200" dirty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GHG permits</a:t>
            </a:r>
          </a:p>
          <a:p>
            <a:endParaRPr lang="en-GB" sz="1200" dirty="0">
              <a:solidFill>
                <a:schemeClr val="accent6">
                  <a:lumMod val="7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Flowchart: Process 7"/>
          <p:cNvSpPr/>
          <p:nvPr/>
        </p:nvSpPr>
        <p:spPr bwMode="auto">
          <a:xfrm>
            <a:off x="2303748" y="2016451"/>
            <a:ext cx="2268252" cy="269218"/>
          </a:xfrm>
          <a:prstGeom prst="flowChart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200" dirty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Modulation </a:t>
            </a:r>
          </a:p>
        </p:txBody>
      </p:sp>
      <p:sp>
        <p:nvSpPr>
          <p:cNvPr id="13" name="Flowchart: Process 8"/>
          <p:cNvSpPr/>
          <p:nvPr/>
        </p:nvSpPr>
        <p:spPr bwMode="auto">
          <a:xfrm>
            <a:off x="2681790" y="1759006"/>
            <a:ext cx="1380607" cy="256632"/>
          </a:xfrm>
          <a:prstGeom prst="flowChart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200" dirty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Trade reforms (FTA)</a:t>
            </a:r>
          </a:p>
        </p:txBody>
      </p:sp>
      <p:sp>
        <p:nvSpPr>
          <p:cNvPr id="14" name="Flowchart: Process 16"/>
          <p:cNvSpPr/>
          <p:nvPr/>
        </p:nvSpPr>
        <p:spPr bwMode="auto">
          <a:xfrm>
            <a:off x="1817694" y="2286481"/>
            <a:ext cx="2268252" cy="269218"/>
          </a:xfrm>
          <a:prstGeom prst="flowChart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200" dirty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Sugar reform</a:t>
            </a:r>
          </a:p>
          <a:p>
            <a:endParaRPr lang="en-GB" sz="1200" dirty="0">
              <a:solidFill>
                <a:schemeClr val="accent6">
                  <a:lumMod val="7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Flowchart: Process 17"/>
          <p:cNvSpPr/>
          <p:nvPr/>
        </p:nvSpPr>
        <p:spPr bwMode="auto">
          <a:xfrm>
            <a:off x="575556" y="2879734"/>
            <a:ext cx="1555831" cy="252769"/>
          </a:xfrm>
          <a:prstGeom prst="flowChart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200" dirty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CAP Mid-Term Review</a:t>
            </a:r>
          </a:p>
          <a:p>
            <a:endParaRPr lang="en-GB" sz="1200" dirty="0">
              <a:solidFill>
                <a:schemeClr val="accent6">
                  <a:lumMod val="7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Flowchart: Process 18"/>
          <p:cNvSpPr/>
          <p:nvPr/>
        </p:nvSpPr>
        <p:spPr bwMode="auto">
          <a:xfrm>
            <a:off x="4305327" y="1151542"/>
            <a:ext cx="1674186" cy="256632"/>
          </a:xfrm>
          <a:prstGeom prst="flowChart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200" dirty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CC adaptation</a:t>
            </a:r>
          </a:p>
        </p:txBody>
      </p:sp>
      <p:sp>
        <p:nvSpPr>
          <p:cNvPr id="17" name="Flowchart: Process 19"/>
          <p:cNvSpPr/>
          <p:nvPr/>
        </p:nvSpPr>
        <p:spPr bwMode="auto">
          <a:xfrm>
            <a:off x="3059832" y="1542982"/>
            <a:ext cx="2268252" cy="256632"/>
          </a:xfrm>
          <a:prstGeom prst="flowChart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200" dirty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CAP 2014-2023 (greening)</a:t>
            </a:r>
          </a:p>
        </p:txBody>
      </p:sp>
      <p:sp>
        <p:nvSpPr>
          <p:cNvPr id="18" name="Flowchart: Process 20"/>
          <p:cNvSpPr/>
          <p:nvPr/>
        </p:nvSpPr>
        <p:spPr bwMode="auto">
          <a:xfrm>
            <a:off x="3599892" y="1326958"/>
            <a:ext cx="2268252" cy="256632"/>
          </a:xfrm>
          <a:prstGeom prst="flowChart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200" dirty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GHG Mitigation</a:t>
            </a:r>
          </a:p>
        </p:txBody>
      </p:sp>
      <p:sp>
        <p:nvSpPr>
          <p:cNvPr id="19" name="Flowchart: Process 21"/>
          <p:cNvSpPr/>
          <p:nvPr/>
        </p:nvSpPr>
        <p:spPr bwMode="auto">
          <a:xfrm>
            <a:off x="5315995" y="773500"/>
            <a:ext cx="1578263" cy="256632"/>
          </a:xfrm>
          <a:prstGeom prst="flowChart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200" dirty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Global land-use</a:t>
            </a:r>
          </a:p>
        </p:txBody>
      </p:sp>
      <p:sp>
        <p:nvSpPr>
          <p:cNvPr id="31" name="Flowchart: Process 21"/>
          <p:cNvSpPr/>
          <p:nvPr/>
        </p:nvSpPr>
        <p:spPr bwMode="auto">
          <a:xfrm>
            <a:off x="5004049" y="989524"/>
            <a:ext cx="1578263" cy="256632"/>
          </a:xfrm>
          <a:prstGeom prst="flowChart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200" dirty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Water use</a:t>
            </a:r>
          </a:p>
        </p:txBody>
      </p:sp>
      <p:sp>
        <p:nvSpPr>
          <p:cNvPr id="20" name="Flowchart: Process 21">
            <a:extLst>
              <a:ext uri="{FF2B5EF4-FFF2-40B4-BE49-F238E27FC236}">
                <a16:creationId xmlns:a16="http://schemas.microsoft.com/office/drawing/2014/main" id="{68D710B6-4213-DD48-A7BE-CD1DB456FFBD}"/>
              </a:ext>
            </a:extLst>
          </p:cNvPr>
          <p:cNvSpPr/>
          <p:nvPr/>
        </p:nvSpPr>
        <p:spPr bwMode="auto">
          <a:xfrm>
            <a:off x="6105126" y="591178"/>
            <a:ext cx="1578263" cy="256632"/>
          </a:xfrm>
          <a:prstGeom prst="flowChart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200" dirty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Brexit</a:t>
            </a:r>
          </a:p>
        </p:txBody>
      </p:sp>
    </p:spTree>
    <p:extLst>
      <p:ext uri="{BB962C8B-B14F-4D97-AF65-F5344CB8AC3E}">
        <p14:creationId xmlns:p14="http://schemas.microsoft.com/office/powerpoint/2010/main" val="894984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Model types and classification</a:t>
            </a:r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sz="quarter" idx="1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de-DE" sz="2400" dirty="0"/>
              <a:t>Product/agent coverage:</a:t>
            </a:r>
          </a:p>
          <a:p>
            <a:pPr lvl="1">
              <a:lnSpc>
                <a:spcPct val="80000"/>
              </a:lnSpc>
            </a:pPr>
            <a:r>
              <a:rPr lang="en-US" altLang="de-DE" sz="1800" b="1" dirty="0">
                <a:solidFill>
                  <a:srgbClr val="FF0000"/>
                </a:solidFill>
              </a:rPr>
              <a:t>partial</a:t>
            </a:r>
            <a:r>
              <a:rPr lang="en-US" altLang="de-DE" sz="1800" b="0" dirty="0"/>
              <a:t> equilibrium / general equilibrium</a:t>
            </a:r>
          </a:p>
          <a:p>
            <a:pPr lvl="1">
              <a:lnSpc>
                <a:spcPct val="80000"/>
              </a:lnSpc>
            </a:pPr>
            <a:r>
              <a:rPr lang="en-US" altLang="de-DE" sz="1800" b="1" dirty="0">
                <a:solidFill>
                  <a:srgbClr val="FF0000"/>
                </a:solidFill>
              </a:rPr>
              <a:t>supply / market models</a:t>
            </a:r>
          </a:p>
          <a:p>
            <a:pPr>
              <a:lnSpc>
                <a:spcPct val="80000"/>
              </a:lnSpc>
            </a:pPr>
            <a:r>
              <a:rPr lang="en-US" altLang="de-DE" sz="2400" dirty="0"/>
              <a:t>Spatial coverage and representation:</a:t>
            </a:r>
          </a:p>
          <a:p>
            <a:pPr lvl="1">
              <a:lnSpc>
                <a:spcPct val="80000"/>
              </a:lnSpc>
            </a:pPr>
            <a:r>
              <a:rPr lang="en-US" altLang="de-DE" sz="1800" b="1" dirty="0">
                <a:solidFill>
                  <a:srgbClr val="FF0000"/>
                </a:solidFill>
              </a:rPr>
              <a:t>global</a:t>
            </a:r>
            <a:r>
              <a:rPr lang="en-US" altLang="de-DE" sz="1800" b="0" dirty="0"/>
              <a:t> / national / regional models, </a:t>
            </a:r>
            <a:r>
              <a:rPr lang="en-US" altLang="de-DE" sz="1800" b="1" dirty="0">
                <a:solidFill>
                  <a:srgbClr val="FF0000"/>
                </a:solidFill>
              </a:rPr>
              <a:t>regionalized models</a:t>
            </a:r>
            <a:r>
              <a:rPr lang="en-US" altLang="de-DE" sz="1800" b="0" dirty="0"/>
              <a:t>,</a:t>
            </a:r>
          </a:p>
          <a:p>
            <a:pPr lvl="1">
              <a:lnSpc>
                <a:spcPct val="80000"/>
              </a:lnSpc>
            </a:pPr>
            <a:r>
              <a:rPr lang="en-US" altLang="de-DE" sz="1800" b="0" dirty="0"/>
              <a:t>net trade / </a:t>
            </a:r>
            <a:r>
              <a:rPr lang="en-US" altLang="de-DE" sz="1800" b="1" dirty="0">
                <a:solidFill>
                  <a:srgbClr val="FF0000"/>
                </a:solidFill>
              </a:rPr>
              <a:t>spatial representation</a:t>
            </a:r>
          </a:p>
          <a:p>
            <a:pPr>
              <a:lnSpc>
                <a:spcPct val="80000"/>
              </a:lnSpc>
            </a:pPr>
            <a:r>
              <a:rPr lang="en-US" altLang="de-DE" sz="2400" dirty="0"/>
              <a:t>Representation of time:</a:t>
            </a:r>
          </a:p>
          <a:p>
            <a:pPr lvl="1">
              <a:lnSpc>
                <a:spcPct val="80000"/>
              </a:lnSpc>
            </a:pPr>
            <a:r>
              <a:rPr lang="en-US" altLang="de-DE" sz="1800" b="1" dirty="0">
                <a:solidFill>
                  <a:srgbClr val="FF0000"/>
                </a:solidFill>
              </a:rPr>
              <a:t>comparative static</a:t>
            </a:r>
            <a:r>
              <a:rPr lang="en-US" altLang="de-DE" sz="1800" b="0" dirty="0"/>
              <a:t> / recursive dynamic / fully dynamic /</a:t>
            </a:r>
            <a:r>
              <a:rPr lang="en-US" altLang="de-DE" sz="1800" b="1" dirty="0">
                <a:solidFill>
                  <a:srgbClr val="FF0000"/>
                </a:solidFill>
              </a:rPr>
              <a:t>ex-ante</a:t>
            </a:r>
            <a:r>
              <a:rPr lang="en-US" altLang="de-DE" sz="1800" b="0" dirty="0"/>
              <a:t>, ex-post</a:t>
            </a:r>
          </a:p>
          <a:p>
            <a:pPr>
              <a:lnSpc>
                <a:spcPct val="80000"/>
              </a:lnSpc>
            </a:pPr>
            <a:r>
              <a:rPr lang="en-US" altLang="de-DE" sz="2400" dirty="0"/>
              <a:t>Source of parameters:</a:t>
            </a:r>
          </a:p>
          <a:p>
            <a:pPr lvl="1">
              <a:lnSpc>
                <a:spcPct val="80000"/>
              </a:lnSpc>
            </a:pPr>
            <a:r>
              <a:rPr lang="en-US" altLang="de-DE" sz="1800" b="1" dirty="0">
                <a:solidFill>
                  <a:srgbClr val="FF0000"/>
                </a:solidFill>
              </a:rPr>
              <a:t>econometric models / synthetic models</a:t>
            </a:r>
          </a:p>
          <a:p>
            <a:pPr>
              <a:lnSpc>
                <a:spcPct val="80000"/>
              </a:lnSpc>
            </a:pPr>
            <a:r>
              <a:rPr lang="en-GB" altLang="de-DE" sz="2400" dirty="0"/>
              <a:t>Representation of chance:</a:t>
            </a:r>
          </a:p>
          <a:p>
            <a:pPr lvl="1">
              <a:lnSpc>
                <a:spcPct val="80000"/>
              </a:lnSpc>
            </a:pPr>
            <a:r>
              <a:rPr lang="en-GB" altLang="de-DE" sz="1800" dirty="0"/>
              <a:t>Stochastic </a:t>
            </a:r>
            <a:r>
              <a:rPr lang="en-GB" altLang="de-DE" sz="1800" b="0" dirty="0"/>
              <a:t>/ </a:t>
            </a:r>
            <a:r>
              <a:rPr lang="en-GB" altLang="de-DE" sz="1800" b="1" dirty="0">
                <a:solidFill>
                  <a:srgbClr val="FF0000"/>
                </a:solidFill>
              </a:rPr>
              <a:t>deterministic</a:t>
            </a:r>
            <a:r>
              <a:rPr lang="en-GB" altLang="de-DE" sz="1800" b="0" dirty="0"/>
              <a:t> models</a:t>
            </a:r>
          </a:p>
          <a:p>
            <a:pPr marL="216100" lvl="1" indent="0">
              <a:lnSpc>
                <a:spcPct val="80000"/>
              </a:lnSpc>
              <a:buNone/>
            </a:pPr>
            <a:endParaRPr lang="en-GB" altLang="de-DE" sz="1800" b="0" dirty="0"/>
          </a:p>
          <a:p>
            <a:pPr>
              <a:lnSpc>
                <a:spcPct val="80000"/>
              </a:lnSpc>
            </a:pPr>
            <a:r>
              <a:rPr lang="en-GB" altLang="de-DE" sz="2400" b="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0512838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/>
              <a:t>CAPRI </a:t>
            </a:r>
            <a:r>
              <a:rPr lang="en-US" altLang="de-DE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CAPMOD</a:t>
            </a:r>
            <a:r>
              <a:rPr lang="en-US" altLang="de-DE" dirty="0"/>
              <a:t> – core characteristics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quarter" idx="11"/>
          </p:nvPr>
        </p:nvSpPr>
        <p:spPr>
          <a:xfrm>
            <a:off x="377768" y="1405254"/>
            <a:ext cx="8388464" cy="4370675"/>
          </a:xfrm>
        </p:spPr>
        <p:txBody>
          <a:bodyPr/>
          <a:lstStyle/>
          <a:p>
            <a:pPr marL="400050" eaLnBrk="1" hangingPunct="1"/>
            <a:r>
              <a:rPr lang="en-US" altLang="de-DE" sz="2000" dirty="0">
                <a:solidFill>
                  <a:srgbClr val="FF0000"/>
                </a:solidFill>
              </a:rPr>
              <a:t>Global</a:t>
            </a:r>
            <a:r>
              <a:rPr lang="en-US" altLang="de-DE" sz="2000" dirty="0">
                <a:solidFill>
                  <a:srgbClr val="002060"/>
                </a:solidFill>
              </a:rPr>
              <a:t>, </a:t>
            </a:r>
            <a:r>
              <a:rPr lang="en-US" altLang="de-DE" sz="2000" dirty="0">
                <a:solidFill>
                  <a:srgbClr val="FF0000"/>
                </a:solidFill>
              </a:rPr>
              <a:t>comparative static</a:t>
            </a:r>
            <a:r>
              <a:rPr lang="en-US" altLang="de-DE" sz="2000" dirty="0">
                <a:solidFill>
                  <a:srgbClr val="002060"/>
                </a:solidFill>
              </a:rPr>
              <a:t>, </a:t>
            </a:r>
            <a:r>
              <a:rPr lang="en-US" altLang="de-DE" sz="2000" dirty="0">
                <a:solidFill>
                  <a:srgbClr val="FF0000"/>
                </a:solidFill>
              </a:rPr>
              <a:t>partial equilibrium </a:t>
            </a:r>
            <a:r>
              <a:rPr lang="en-US" altLang="de-DE" sz="2000" b="0" dirty="0">
                <a:solidFill>
                  <a:srgbClr val="002060"/>
                </a:solidFill>
              </a:rPr>
              <a:t>model for primary and secondary agricultural commodities</a:t>
            </a:r>
          </a:p>
          <a:p>
            <a:pPr marL="400050" eaLnBrk="1" hangingPunct="1"/>
            <a:r>
              <a:rPr lang="en-US" altLang="de-DE" sz="2000" b="0" dirty="0">
                <a:solidFill>
                  <a:srgbClr val="002060"/>
                </a:solidFill>
              </a:rPr>
              <a:t>Designed for </a:t>
            </a:r>
            <a:r>
              <a:rPr lang="en-US" altLang="de-DE" sz="2000" dirty="0">
                <a:solidFill>
                  <a:srgbClr val="FF0000"/>
                </a:solidFill>
              </a:rPr>
              <a:t>ex-ante impact assessment</a:t>
            </a:r>
          </a:p>
          <a:p>
            <a:pPr marL="400050" eaLnBrk="1" hangingPunct="1"/>
            <a:r>
              <a:rPr lang="en-US" altLang="de-DE" sz="2000" dirty="0">
                <a:solidFill>
                  <a:srgbClr val="FF0000"/>
                </a:solidFill>
              </a:rPr>
              <a:t>European focus</a:t>
            </a:r>
            <a:r>
              <a:rPr lang="en-US" altLang="de-DE" sz="2000" b="0" dirty="0">
                <a:solidFill>
                  <a:srgbClr val="002060"/>
                </a:solidFill>
              </a:rPr>
              <a:t>: </a:t>
            </a:r>
          </a:p>
          <a:p>
            <a:pPr marL="800100" lvl="1" eaLnBrk="1" hangingPunct="1"/>
            <a:r>
              <a:rPr lang="en-US" altLang="de-DE" sz="2000" b="0" dirty="0">
                <a:solidFill>
                  <a:srgbClr val="002060"/>
                </a:solidFill>
              </a:rPr>
              <a:t>EU, Norway, Turkey and Western Balkans are covered by </a:t>
            </a:r>
            <a:r>
              <a:rPr lang="en-US" altLang="de-DE" sz="2000" b="1" dirty="0">
                <a:solidFill>
                  <a:srgbClr val="FF0000"/>
                </a:solidFill>
              </a:rPr>
              <a:t>regional/farm type programming models</a:t>
            </a:r>
            <a:r>
              <a:rPr lang="en-US" altLang="de-DE" sz="2000" b="0" dirty="0">
                <a:solidFill>
                  <a:srgbClr val="002060"/>
                </a:solidFill>
              </a:rPr>
              <a:t> which deliver detailed results, 1x1 km downscaling component for EU27 </a:t>
            </a:r>
          </a:p>
          <a:p>
            <a:pPr marL="800100" lvl="1" eaLnBrk="1" hangingPunct="1"/>
            <a:r>
              <a:rPr lang="en-US" altLang="de-DE" sz="2000" b="0" dirty="0">
                <a:solidFill>
                  <a:srgbClr val="002060"/>
                </a:solidFill>
              </a:rPr>
              <a:t>CAP premiums and market instruments well represented</a:t>
            </a:r>
          </a:p>
          <a:p>
            <a:pPr marL="800100" lvl="1" eaLnBrk="1" hangingPunct="1"/>
            <a:r>
              <a:rPr lang="en-US" altLang="de-DE" sz="2000" b="0" dirty="0">
                <a:solidFill>
                  <a:srgbClr val="002060"/>
                </a:solidFill>
              </a:rPr>
              <a:t>Regional and commodity coverage of global, spatial trade model targeted to analysis of EU </a:t>
            </a:r>
            <a:r>
              <a:rPr lang="en-US" altLang="de-DE" sz="2000" b="0" dirty="0" err="1">
                <a:solidFill>
                  <a:srgbClr val="002060"/>
                </a:solidFill>
              </a:rPr>
              <a:t>agri</a:t>
            </a:r>
            <a:r>
              <a:rPr lang="en-US" altLang="de-DE" sz="2000" b="0" dirty="0">
                <a:solidFill>
                  <a:srgbClr val="002060"/>
                </a:solidFill>
              </a:rPr>
              <a:t>-food policy questions</a:t>
            </a:r>
          </a:p>
          <a:p>
            <a:pPr marL="400050" eaLnBrk="1" hangingPunct="1"/>
            <a:r>
              <a:rPr lang="en-US" altLang="de-DE" sz="2000" b="0" dirty="0">
                <a:solidFill>
                  <a:srgbClr val="002060"/>
                </a:solidFill>
              </a:rPr>
              <a:t>Rather </a:t>
            </a:r>
            <a:r>
              <a:rPr lang="en-US" altLang="de-DE" sz="2000" dirty="0">
                <a:solidFill>
                  <a:srgbClr val="FF0000"/>
                </a:solidFill>
              </a:rPr>
              <a:t>unique combination </a:t>
            </a:r>
            <a:r>
              <a:rPr lang="en-US" altLang="de-DE" sz="2000" b="0" dirty="0">
                <a:solidFill>
                  <a:srgbClr val="002060"/>
                </a:solidFill>
              </a:rPr>
              <a:t>of </a:t>
            </a:r>
            <a:r>
              <a:rPr lang="en-US" altLang="de-DE" sz="2000" dirty="0">
                <a:solidFill>
                  <a:srgbClr val="FF0000"/>
                </a:solidFill>
              </a:rPr>
              <a:t>spatial global trade </a:t>
            </a:r>
            <a:r>
              <a:rPr lang="en-US" altLang="de-DE" sz="2000" b="0" dirty="0">
                <a:solidFill>
                  <a:srgbClr val="002060"/>
                </a:solidFill>
              </a:rPr>
              <a:t>model with </a:t>
            </a:r>
            <a:r>
              <a:rPr lang="en-US" altLang="de-DE" sz="2000" dirty="0">
                <a:solidFill>
                  <a:srgbClr val="FF0000"/>
                </a:solidFill>
              </a:rPr>
              <a:t>regional, aggregate programming</a:t>
            </a:r>
            <a:r>
              <a:rPr lang="en-US" altLang="de-DE" sz="2000" b="0" dirty="0">
                <a:solidFill>
                  <a:srgbClr val="002060"/>
                </a:solidFill>
              </a:rPr>
              <a:t> models based on sequential calibration – allows for a wide range of applications</a:t>
            </a:r>
            <a:endParaRPr lang="en-GB" altLang="de-DE" sz="2000" b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685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-351420"/>
            <a:ext cx="8424000" cy="972000"/>
          </a:xfrm>
        </p:spPr>
        <p:txBody>
          <a:bodyPr/>
          <a:lstStyle/>
          <a:p>
            <a:r>
              <a:rPr lang="en-AU" dirty="0"/>
              <a:t>www.capri-model.org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6" y="764704"/>
            <a:ext cx="9168666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061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/>
              <a:t>CAPRI </a:t>
            </a:r>
            <a:r>
              <a:rPr lang="en-US" altLang="de-DE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CAPMOD</a:t>
            </a:r>
            <a:r>
              <a:rPr lang="en-US" altLang="de-DE" dirty="0"/>
              <a:t> – Architecture</a:t>
            </a:r>
            <a:endParaRPr lang="en-GB" dirty="0"/>
          </a:p>
        </p:txBody>
      </p:sp>
      <p:sp>
        <p:nvSpPr>
          <p:cNvPr id="5" name="Abgerundetes Rechteck 4"/>
          <p:cNvSpPr/>
          <p:nvPr/>
        </p:nvSpPr>
        <p:spPr>
          <a:xfrm>
            <a:off x="1787456" y="2851842"/>
            <a:ext cx="1412341" cy="642796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Scenario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Definition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(GAMS)</a:t>
            </a:r>
          </a:p>
        </p:txBody>
      </p:sp>
      <p:cxnSp>
        <p:nvCxnSpPr>
          <p:cNvPr id="6" name="Gewinkelte Verbindung 30"/>
          <p:cNvCxnSpPr>
            <a:stCxn id="21" idx="1"/>
            <a:endCxn id="5" idx="0"/>
          </p:cNvCxnSpPr>
          <p:nvPr/>
        </p:nvCxnSpPr>
        <p:spPr>
          <a:xfrm rot="10800000" flipV="1">
            <a:off x="2493627" y="2053964"/>
            <a:ext cx="1015062" cy="797878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Abgerundetes Rechteck 6"/>
          <p:cNvSpPr/>
          <p:nvPr/>
        </p:nvSpPr>
        <p:spPr>
          <a:xfrm>
            <a:off x="3508689" y="2826266"/>
            <a:ext cx="1920159" cy="71986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00"/>
                </a:solidFill>
              </a:rPr>
              <a:t>Simulation engine GAMS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3508689" y="3856239"/>
            <a:ext cx="1920159" cy="68361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000000"/>
                </a:solidFill>
              </a:rPr>
              <a:t>Post-model Processing GAMS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3508689" y="4828783"/>
            <a:ext cx="1920159" cy="71986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Analysis (GUI, Java)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5683816" y="2826097"/>
            <a:ext cx="1920159" cy="719861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00"/>
                </a:solidFill>
              </a:rPr>
              <a:t>Baseline (</a:t>
            </a:r>
            <a:r>
              <a:rPr lang="en-US" sz="1600" dirty="0" err="1">
                <a:solidFill>
                  <a:srgbClr val="000000"/>
                </a:solidFill>
              </a:rPr>
              <a:t>agr</a:t>
            </a:r>
            <a:r>
              <a:rPr lang="en-US" sz="1600" dirty="0">
                <a:solidFill>
                  <a:srgbClr val="000000"/>
                </a:solidFill>
              </a:rPr>
              <a:t>. world in 2030/2050)</a:t>
            </a:r>
          </a:p>
        </p:txBody>
      </p:sp>
      <p:cxnSp>
        <p:nvCxnSpPr>
          <p:cNvPr id="13" name="Gerade Verbindung mit Pfeil 12"/>
          <p:cNvCxnSpPr>
            <a:stCxn id="5" idx="3"/>
            <a:endCxn id="7" idx="1"/>
          </p:cNvCxnSpPr>
          <p:nvPr/>
        </p:nvCxnSpPr>
        <p:spPr>
          <a:xfrm>
            <a:off x="3199797" y="3173240"/>
            <a:ext cx="308892" cy="129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stCxn id="7" idx="2"/>
            <a:endCxn id="8" idx="0"/>
          </p:cNvCxnSpPr>
          <p:nvPr/>
        </p:nvCxnSpPr>
        <p:spPr>
          <a:xfrm>
            <a:off x="4468769" y="3546127"/>
            <a:ext cx="0" cy="3101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8" idx="2"/>
            <a:endCxn id="9" idx="0"/>
          </p:cNvCxnSpPr>
          <p:nvPr/>
        </p:nvCxnSpPr>
        <p:spPr>
          <a:xfrm>
            <a:off x="4468769" y="4539854"/>
            <a:ext cx="0" cy="2889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Abgerundetes Rechteck 20"/>
          <p:cNvSpPr/>
          <p:nvPr/>
        </p:nvSpPr>
        <p:spPr>
          <a:xfrm>
            <a:off x="3508689" y="1694033"/>
            <a:ext cx="1920159" cy="71986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00"/>
                </a:solidFill>
              </a:rPr>
              <a:t>Policy problem</a:t>
            </a:r>
          </a:p>
        </p:txBody>
      </p:sp>
      <p:cxnSp>
        <p:nvCxnSpPr>
          <p:cNvPr id="23" name="Gewinkelte Verbindung 30"/>
          <p:cNvCxnSpPr>
            <a:stCxn id="21" idx="3"/>
          </p:cNvCxnSpPr>
          <p:nvPr/>
        </p:nvCxnSpPr>
        <p:spPr>
          <a:xfrm>
            <a:off x="5428848" y="2053964"/>
            <a:ext cx="1264838" cy="758869"/>
          </a:xfrm>
          <a:prstGeom prst="bentConnector3">
            <a:avLst>
              <a:gd name="adj1" fmla="val 10005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11" idx="1"/>
            <a:endCxn id="7" idx="3"/>
          </p:cNvCxnSpPr>
          <p:nvPr/>
        </p:nvCxnSpPr>
        <p:spPr>
          <a:xfrm flipH="1">
            <a:off x="5428848" y="3186028"/>
            <a:ext cx="254968" cy="1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Abgerundetes Rechteck 29"/>
          <p:cNvSpPr/>
          <p:nvPr/>
        </p:nvSpPr>
        <p:spPr>
          <a:xfrm>
            <a:off x="5924708" y="4828783"/>
            <a:ext cx="1920159" cy="71986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00"/>
                </a:solidFill>
              </a:rPr>
              <a:t>Policy problem</a:t>
            </a:r>
          </a:p>
        </p:txBody>
      </p:sp>
      <p:cxnSp>
        <p:nvCxnSpPr>
          <p:cNvPr id="31" name="Gerade Verbindung mit Pfeil 30"/>
          <p:cNvCxnSpPr>
            <a:endCxn id="30" idx="1"/>
          </p:cNvCxnSpPr>
          <p:nvPr/>
        </p:nvCxnSpPr>
        <p:spPr>
          <a:xfrm>
            <a:off x="5428848" y="5188713"/>
            <a:ext cx="49586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9" idx="1"/>
          </p:cNvCxnSpPr>
          <p:nvPr/>
        </p:nvCxnSpPr>
        <p:spPr>
          <a:xfrm flipH="1" flipV="1">
            <a:off x="3199797" y="5188713"/>
            <a:ext cx="308892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Abgerundetes Rechteck 35"/>
          <p:cNvSpPr/>
          <p:nvPr/>
        </p:nvSpPr>
        <p:spPr>
          <a:xfrm>
            <a:off x="1279638" y="4828783"/>
            <a:ext cx="1920159" cy="71986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00"/>
                </a:solidFill>
              </a:rPr>
              <a:t>Consulting</a:t>
            </a:r>
          </a:p>
        </p:txBody>
      </p:sp>
    </p:spTree>
    <p:extLst>
      <p:ext uri="{BB962C8B-B14F-4D97-AF65-F5344CB8AC3E}">
        <p14:creationId xmlns:p14="http://schemas.microsoft.com/office/powerpoint/2010/main" val="36281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/>
              <a:t>CAPRI </a:t>
            </a:r>
            <a:r>
              <a:rPr lang="en-US" altLang="de-DE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CAPMOD</a:t>
            </a:r>
            <a:r>
              <a:rPr lang="en-US" altLang="de-DE" dirty="0"/>
              <a:t> – Scenario definition</a:t>
            </a:r>
          </a:p>
        </p:txBody>
      </p:sp>
      <p:sp>
        <p:nvSpPr>
          <p:cNvPr id="14339" name="Inhalts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de-DE" b="0" dirty="0"/>
              <a:t>At the </a:t>
            </a:r>
            <a:r>
              <a:rPr lang="en-US" altLang="de-DE" dirty="0"/>
              <a:t>core of the art of economic modelling</a:t>
            </a:r>
            <a:r>
              <a:rPr lang="en-US" altLang="de-DE" b="0" dirty="0"/>
              <a:t>:</a:t>
            </a:r>
          </a:p>
          <a:p>
            <a:pPr lvl="1"/>
            <a:r>
              <a:rPr lang="en-US" altLang="de-DE" b="0" dirty="0"/>
              <a:t>Policy instruments typically not easily mapped into “shocks” for economic model</a:t>
            </a:r>
          </a:p>
          <a:p>
            <a:pPr lvl="1"/>
            <a:r>
              <a:rPr lang="en-US" altLang="de-DE" b="0" dirty="0"/>
              <a:t>Requires a </a:t>
            </a:r>
            <a:r>
              <a:rPr lang="en-US" altLang="de-DE" b="1" dirty="0"/>
              <a:t>good understanding of policy instruments</a:t>
            </a:r>
            <a:r>
              <a:rPr lang="en-US" altLang="de-DE" b="0" dirty="0"/>
              <a:t>, </a:t>
            </a:r>
            <a:r>
              <a:rPr lang="en-US" altLang="de-DE" b="1" dirty="0"/>
              <a:t>economic theory </a:t>
            </a:r>
            <a:r>
              <a:rPr lang="en-US" altLang="de-DE" b="0" dirty="0"/>
              <a:t>and </a:t>
            </a:r>
            <a:r>
              <a:rPr lang="en-US" altLang="de-DE" b="1" dirty="0"/>
              <a:t>profound knowledge about the structure of the model</a:t>
            </a:r>
          </a:p>
          <a:p>
            <a:pPr lvl="1"/>
            <a:r>
              <a:rPr lang="en-US" altLang="de-DE" b="0" dirty="0"/>
              <a:t>Nevertheless: Subjective element will remain high! Careful communication with clients necessary and is very helpful</a:t>
            </a:r>
          </a:p>
        </p:txBody>
      </p:sp>
    </p:spTree>
    <p:extLst>
      <p:ext uri="{BB962C8B-B14F-4D97-AF65-F5344CB8AC3E}">
        <p14:creationId xmlns:p14="http://schemas.microsoft.com/office/powerpoint/2010/main" val="3651326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z="3200" dirty="0"/>
              <a:t>CAPRI </a:t>
            </a:r>
            <a:r>
              <a:rPr lang="en-US" altLang="de-DE" sz="32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CAPMOD</a:t>
            </a:r>
            <a:r>
              <a:rPr lang="en-US" altLang="de-DE" sz="3200" dirty="0"/>
              <a:t> –Scenario definition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3298293" y="4427258"/>
            <a:ext cx="2245979" cy="1348509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Scenario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Definition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(GAMS)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75669" y="1620456"/>
            <a:ext cx="2789237" cy="2327377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rgbClr val="000000"/>
                </a:solidFill>
              </a:rPr>
              <a:t>Farm policy</a:t>
            </a:r>
            <a:br>
              <a:rPr lang="en-US" sz="1800" dirty="0">
                <a:solidFill>
                  <a:srgbClr val="000000"/>
                </a:solidFill>
              </a:rPr>
            </a:br>
            <a:endParaRPr lang="en-US" sz="1800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Premiums (BPS,VCS ..)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Environmental standards (N Limits)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Opt-in measures (Pillar II)</a:t>
            </a:r>
          </a:p>
        </p:txBody>
      </p:sp>
      <p:cxnSp>
        <p:nvCxnSpPr>
          <p:cNvPr id="12" name="Gewinkelte Verbindung 6"/>
          <p:cNvCxnSpPr>
            <a:cxnSpLocks/>
            <a:stCxn id="10" idx="2"/>
            <a:endCxn id="6" idx="0"/>
          </p:cNvCxnSpPr>
          <p:nvPr/>
        </p:nvCxnSpPr>
        <p:spPr>
          <a:xfrm rot="16200000" flipH="1">
            <a:off x="2706073" y="2712047"/>
            <a:ext cx="479425" cy="295099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Abgerundetes Rechteck 16"/>
          <p:cNvSpPr/>
          <p:nvPr/>
        </p:nvSpPr>
        <p:spPr>
          <a:xfrm>
            <a:off x="3060169" y="1620456"/>
            <a:ext cx="2723354" cy="2327377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rgbClr val="000000"/>
                </a:solidFill>
              </a:rPr>
              <a:t>Border/market</a:t>
            </a:r>
            <a:br>
              <a:rPr lang="en-US" sz="1800" b="1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00"/>
                </a:solidFill>
              </a:rPr>
              <a:t>policy </a:t>
            </a:r>
            <a:br>
              <a:rPr lang="en-US" sz="1800" dirty="0">
                <a:solidFill>
                  <a:srgbClr val="000000"/>
                </a:solidFill>
              </a:rPr>
            </a:br>
            <a:endParaRPr lang="en-US" sz="1800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Tariffs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TRQs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Intervention …</a:t>
            </a:r>
          </a:p>
          <a:p>
            <a:pPr algn="ctr">
              <a:defRPr/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5933544" y="1620456"/>
            <a:ext cx="2723354" cy="2327377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rgbClr val="000000"/>
                </a:solidFill>
              </a:rPr>
              <a:t>Other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Population, GDP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Exchange rates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Input prices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Technical progress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Biofuel mandates, CO</a:t>
            </a:r>
            <a:r>
              <a:rPr lang="en-US" sz="1800" baseline="-25000" dirty="0">
                <a:solidFill>
                  <a:srgbClr val="000000"/>
                </a:solidFill>
              </a:rPr>
              <a:t>2</a:t>
            </a:r>
            <a:r>
              <a:rPr lang="en-US" sz="1800" dirty="0">
                <a:solidFill>
                  <a:srgbClr val="000000"/>
                </a:solidFill>
              </a:rPr>
              <a:t>Pricing</a:t>
            </a:r>
          </a:p>
          <a:p>
            <a:pPr algn="ctr">
              <a:defRPr/>
            </a:pPr>
            <a:endParaRPr lang="en-US" sz="1800" dirty="0">
              <a:solidFill>
                <a:srgbClr val="000000"/>
              </a:solidFill>
            </a:endParaRPr>
          </a:p>
        </p:txBody>
      </p:sp>
      <p:cxnSp>
        <p:nvCxnSpPr>
          <p:cNvPr id="20" name="Gewinkelte Verbindung 6"/>
          <p:cNvCxnSpPr>
            <a:cxnSpLocks/>
            <a:stCxn id="17" idx="2"/>
            <a:endCxn id="6" idx="0"/>
          </p:cNvCxnSpPr>
          <p:nvPr/>
        </p:nvCxnSpPr>
        <p:spPr>
          <a:xfrm rot="5400000">
            <a:off x="4181853" y="4187264"/>
            <a:ext cx="479425" cy="56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Gewinkelte Verbindung 6"/>
          <p:cNvCxnSpPr>
            <a:cxnSpLocks/>
            <a:stCxn id="18" idx="2"/>
            <a:endCxn id="6" idx="0"/>
          </p:cNvCxnSpPr>
          <p:nvPr/>
        </p:nvCxnSpPr>
        <p:spPr>
          <a:xfrm rot="5400000">
            <a:off x="5618540" y="2750576"/>
            <a:ext cx="479425" cy="28739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169476"/>
      </p:ext>
    </p:extLst>
  </p:cSld>
  <p:clrMapOvr>
    <a:masterClrMapping/>
  </p:clrMapOvr>
</p:sld>
</file>

<file path=ppt/theme/theme1.xml><?xml version="1.0" encoding="utf-8"?>
<a:theme xmlns:a="http://schemas.openxmlformats.org/drawingml/2006/main" name="Thünen blau">
  <a:themeElements>
    <a:clrScheme name="THÜNEN Primärfarben">
      <a:dk1>
        <a:sysClr val="windowText" lastClr="000000"/>
      </a:dk1>
      <a:lt1>
        <a:sysClr val="window" lastClr="FFFFFF"/>
      </a:lt1>
      <a:dk2>
        <a:srgbClr val="37464B"/>
      </a:dk2>
      <a:lt2>
        <a:srgbClr val="FFFFFF"/>
      </a:lt2>
      <a:accent1>
        <a:srgbClr val="37464B"/>
      </a:accent1>
      <a:accent2>
        <a:srgbClr val="008CD2"/>
      </a:accent2>
      <a:accent3>
        <a:srgbClr val="00A0FF"/>
      </a:accent3>
      <a:accent4>
        <a:srgbClr val="00AAAA"/>
      </a:accent4>
      <a:accent5>
        <a:srgbClr val="00AA82"/>
      </a:accent5>
      <a:accent6>
        <a:srgbClr val="78BE1E"/>
      </a:accent6>
      <a:hlink>
        <a:srgbClr val="0000FF"/>
      </a:hlink>
      <a:folHlink>
        <a:srgbClr val="800080"/>
      </a:folHlink>
    </a:clrScheme>
    <a:fontScheme name="Thüne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marL="0">
          <a:lnSpc>
            <a:spcPts val="2400"/>
          </a:lnSpc>
          <a:spcAft>
            <a:spcPts val="1200"/>
          </a:spcAft>
          <a:defRPr sz="2000" dirty="0" err="1" smtClean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Thünen blau">
  <a:themeElements>
    <a:clrScheme name="THÜNEN Primärfarben">
      <a:dk1>
        <a:sysClr val="windowText" lastClr="000000"/>
      </a:dk1>
      <a:lt1>
        <a:sysClr val="window" lastClr="FFFFFF"/>
      </a:lt1>
      <a:dk2>
        <a:srgbClr val="37464B"/>
      </a:dk2>
      <a:lt2>
        <a:srgbClr val="FFFFFF"/>
      </a:lt2>
      <a:accent1>
        <a:srgbClr val="37464B"/>
      </a:accent1>
      <a:accent2>
        <a:srgbClr val="008CD2"/>
      </a:accent2>
      <a:accent3>
        <a:srgbClr val="00A0FF"/>
      </a:accent3>
      <a:accent4>
        <a:srgbClr val="00AAAA"/>
      </a:accent4>
      <a:accent5>
        <a:srgbClr val="00AA82"/>
      </a:accent5>
      <a:accent6>
        <a:srgbClr val="78BE1E"/>
      </a:accent6>
      <a:hlink>
        <a:srgbClr val="0000FF"/>
      </a:hlink>
      <a:folHlink>
        <a:srgbClr val="800080"/>
      </a:folHlink>
    </a:clrScheme>
    <a:fontScheme name="Thüne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0">
          <a:lnSpc>
            <a:spcPts val="2400"/>
          </a:lnSpc>
          <a:spcAft>
            <a:spcPts val="1200"/>
          </a:spcAft>
          <a:defRPr sz="2000" dirty="0" err="1" smtClean="0">
            <a:solidFill>
              <a:schemeClr val="tx2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Grundlage_BW-de">
  <a:themeElements>
    <a:clrScheme name="Grundlage_BW-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rundlage_BW-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rundlage_BW-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undlage_BW-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undlage_BW-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undlage_BW-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undlage_BW-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undlage_BW-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undlage_BW-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1690</Words>
  <Application>Microsoft Macintosh PowerPoint</Application>
  <PresentationFormat>Bildschirmpräsentation (4:3)</PresentationFormat>
  <Paragraphs>370</Paragraphs>
  <Slides>26</Slides>
  <Notes>13</Notes>
  <HiddenSlides>2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26</vt:i4>
      </vt:variant>
    </vt:vector>
  </HeadingPairs>
  <TitlesOfParts>
    <vt:vector size="39" baseType="lpstr">
      <vt:lpstr>Arial</vt:lpstr>
      <vt:lpstr>Calibri</vt:lpstr>
      <vt:lpstr>Helvetica</vt:lpstr>
      <vt:lpstr>Lucida Sans</vt:lpstr>
      <vt:lpstr>Symbol</vt:lpstr>
      <vt:lpstr>Tahoma</vt:lpstr>
      <vt:lpstr>Times New Roman</vt:lpstr>
      <vt:lpstr>Verdana</vt:lpstr>
      <vt:lpstr>Wingdings</vt:lpstr>
      <vt:lpstr>Wingdings 2</vt:lpstr>
      <vt:lpstr>Thünen blau</vt:lpstr>
      <vt:lpstr>1_Thünen blau</vt:lpstr>
      <vt:lpstr>1_Grundlage_BW-de</vt:lpstr>
      <vt:lpstr>PowerPoint-Präsentation</vt:lpstr>
      <vt:lpstr>CAPRI: Introduction </vt:lpstr>
      <vt:lpstr>PowerPoint-Präsentation</vt:lpstr>
      <vt:lpstr>Model types and classification</vt:lpstr>
      <vt:lpstr>CAPRI CAPMOD – core characteristics</vt:lpstr>
      <vt:lpstr>www.capri-model.org </vt:lpstr>
      <vt:lpstr>CAPRI CAPMOD – Architecture</vt:lpstr>
      <vt:lpstr>CAPRI CAPMOD – Scenario definition</vt:lpstr>
      <vt:lpstr>CAPRI CAPMOD –Scenario definition</vt:lpstr>
      <vt:lpstr>Scenario analysis: baseline</vt:lpstr>
      <vt:lpstr>Scenario analysis: policy impact assessment</vt:lpstr>
      <vt:lpstr>CAPRI CAPMOD – Architecture</vt:lpstr>
      <vt:lpstr>CAPRI CAPMOD – Architecture: Simulation engine</vt:lpstr>
      <vt:lpstr>CAPRI CAPMOD – Supply module: MP-Models</vt:lpstr>
      <vt:lpstr>CAPRI CAPMOD – Architecture: Simulation engine</vt:lpstr>
      <vt:lpstr>CAPRI CAPMOD – Global Trade Module</vt:lpstr>
      <vt:lpstr>CAPRI CAPMOD – Architecture: Simulation engine</vt:lpstr>
      <vt:lpstr>Comparative Static Equilibrium</vt:lpstr>
      <vt:lpstr>CAPRI CAPMOD – Architecture</vt:lpstr>
      <vt:lpstr>CAPRI CAPMOD –Post Model Processing</vt:lpstr>
      <vt:lpstr>Core tasks in CAPRI</vt:lpstr>
      <vt:lpstr>CAPRI – data sources</vt:lpstr>
      <vt:lpstr>CAPRI – data sources: input from other models</vt:lpstr>
      <vt:lpstr>Wrap-up: Some not so nice features</vt:lpstr>
      <vt:lpstr>Wrap-up: Some nice feature</vt:lpstr>
      <vt:lpstr>PowerPoint-Präsentation</vt:lpstr>
    </vt:vector>
  </TitlesOfParts>
  <Company>Inst. für Agrarpolitik, Universität Bonn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Gast</dc:creator>
  <cp:lastModifiedBy>Alex Gocht</cp:lastModifiedBy>
  <cp:revision>357</cp:revision>
  <cp:lastPrinted>2021-09-19T14:15:00Z</cp:lastPrinted>
  <dcterms:created xsi:type="dcterms:W3CDTF">1999-03-03T10:45:26Z</dcterms:created>
  <dcterms:modified xsi:type="dcterms:W3CDTF">2022-09-18T10:17:55Z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70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o:\agpo\rsrch\capri\ppt</vt:lpwstr>
  </property>
</Properties>
</file>