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0"/>
  </p:notesMasterIdLst>
  <p:sldIdLst>
    <p:sldId id="256" r:id="rId2"/>
    <p:sldId id="275" r:id="rId3"/>
    <p:sldId id="258" r:id="rId4"/>
    <p:sldId id="271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76" r:id="rId13"/>
    <p:sldId id="272" r:id="rId14"/>
    <p:sldId id="274" r:id="rId15"/>
    <p:sldId id="269" r:id="rId16"/>
    <p:sldId id="267" r:id="rId17"/>
    <p:sldId id="273" r:id="rId18"/>
    <p:sldId id="270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05" autoAdjust="0"/>
    <p:restoredTop sz="81170" autoAdjust="0"/>
  </p:normalViewPr>
  <p:slideViewPr>
    <p:cSldViewPr>
      <p:cViewPr varScale="1">
        <p:scale>
          <a:sx n="93" d="100"/>
          <a:sy n="93" d="100"/>
        </p:scale>
        <p:origin x="174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tepanyan\Nextcloud\module%20TS%202022\Block%20III%20Lecture%20&amp;%20Computer%20exercises\2.%20Tuesday\PMP\graph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LP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Sheet1!$B$36</c:f>
              <c:strCache>
                <c:ptCount val="1"/>
                <c:pt idx="0">
                  <c:v>Wheat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Sheet1!$A$37:$A$41</c:f>
              <c:strCache>
                <c:ptCount val="5"/>
                <c:pt idx="0">
                  <c:v>Original</c:v>
                </c:pt>
                <c:pt idx="1">
                  <c:v>Scenario 1</c:v>
                </c:pt>
                <c:pt idx="2">
                  <c:v>Scenario 2</c:v>
                </c:pt>
                <c:pt idx="3">
                  <c:v>Scenario 3</c:v>
                </c:pt>
                <c:pt idx="4">
                  <c:v>Scenario 4</c:v>
                </c:pt>
              </c:strCache>
            </c:strRef>
          </c:cat>
          <c:val>
            <c:numRef>
              <c:f>Sheet1!$B$37:$B$41</c:f>
              <c:numCache>
                <c:formatCode>0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806-46BC-ACD1-0CD5DE718233}"/>
            </c:ext>
          </c:extLst>
        </c:ser>
        <c:ser>
          <c:idx val="1"/>
          <c:order val="1"/>
          <c:tx>
            <c:strRef>
              <c:f>Sheet1!$C$36</c:f>
              <c:strCache>
                <c:ptCount val="1"/>
                <c:pt idx="0">
                  <c:v>Barley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Sheet1!$A$37:$A$41</c:f>
              <c:strCache>
                <c:ptCount val="5"/>
                <c:pt idx="0">
                  <c:v>Original</c:v>
                </c:pt>
                <c:pt idx="1">
                  <c:v>Scenario 1</c:v>
                </c:pt>
                <c:pt idx="2">
                  <c:v>Scenario 2</c:v>
                </c:pt>
                <c:pt idx="3">
                  <c:v>Scenario 3</c:v>
                </c:pt>
                <c:pt idx="4">
                  <c:v>Scenario 4</c:v>
                </c:pt>
              </c:strCache>
            </c:strRef>
          </c:cat>
          <c:val>
            <c:numRef>
              <c:f>Sheet1!$C$37:$C$41</c:f>
              <c:numCache>
                <c:formatCode>0</c:formatCode>
                <c:ptCount val="5"/>
                <c:pt idx="0">
                  <c:v>145.09803921568624</c:v>
                </c:pt>
                <c:pt idx="1">
                  <c:v>145.09803921568624</c:v>
                </c:pt>
                <c:pt idx="2">
                  <c:v>145.09803921568624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806-46BC-ACD1-0CD5DE718233}"/>
            </c:ext>
          </c:extLst>
        </c:ser>
        <c:ser>
          <c:idx val="2"/>
          <c:order val="2"/>
          <c:tx>
            <c:strRef>
              <c:f>Sheet1!$D$36</c:f>
              <c:strCache>
                <c:ptCount val="1"/>
                <c:pt idx="0">
                  <c:v>Rapeseed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Sheet1!$A$37:$A$41</c:f>
              <c:strCache>
                <c:ptCount val="5"/>
                <c:pt idx="0">
                  <c:v>Original</c:v>
                </c:pt>
                <c:pt idx="1">
                  <c:v>Scenario 1</c:v>
                </c:pt>
                <c:pt idx="2">
                  <c:v>Scenario 2</c:v>
                </c:pt>
                <c:pt idx="3">
                  <c:v>Scenario 3</c:v>
                </c:pt>
                <c:pt idx="4">
                  <c:v>Scenario 4</c:v>
                </c:pt>
              </c:strCache>
            </c:strRef>
          </c:cat>
          <c:val>
            <c:numRef>
              <c:f>Sheet1!$D$37:$D$41</c:f>
              <c:numCache>
                <c:formatCode>0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123.33333333333333</c:v>
                </c:pt>
                <c:pt idx="4">
                  <c:v>200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806-46BC-ACD1-0CD5DE718233}"/>
            </c:ext>
          </c:extLst>
        </c:ser>
        <c:ser>
          <c:idx val="3"/>
          <c:order val="3"/>
          <c:tx>
            <c:strRef>
              <c:f>Sheet1!$E$36</c:f>
              <c:strCache>
                <c:ptCount val="1"/>
                <c:pt idx="0">
                  <c:v>Sugarbeet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Sheet1!$A$37:$A$41</c:f>
              <c:strCache>
                <c:ptCount val="5"/>
                <c:pt idx="0">
                  <c:v>Original</c:v>
                </c:pt>
                <c:pt idx="1">
                  <c:v>Scenario 1</c:v>
                </c:pt>
                <c:pt idx="2">
                  <c:v>Scenario 2</c:v>
                </c:pt>
                <c:pt idx="3">
                  <c:v>Scenario 3</c:v>
                </c:pt>
                <c:pt idx="4">
                  <c:v>Scenario 4</c:v>
                </c:pt>
              </c:strCache>
            </c:strRef>
          </c:cat>
          <c:val>
            <c:numRef>
              <c:f>Sheet1!$E$37:$E$41</c:f>
              <c:numCache>
                <c:formatCode>0</c:formatCode>
                <c:ptCount val="5"/>
                <c:pt idx="0">
                  <c:v>54.901960784313736</c:v>
                </c:pt>
                <c:pt idx="1">
                  <c:v>54.901960784313736</c:v>
                </c:pt>
                <c:pt idx="2">
                  <c:v>54.901960784313729</c:v>
                </c:pt>
                <c:pt idx="3">
                  <c:v>76.666666666666657</c:v>
                </c:pt>
                <c:pt idx="4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5806-46BC-ACD1-0CD5DE7182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269810095"/>
        <c:axId val="1270383151"/>
      </c:lineChart>
      <c:catAx>
        <c:axId val="126981009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70383151"/>
        <c:crosses val="autoZero"/>
        <c:auto val="1"/>
        <c:lblAlgn val="ctr"/>
        <c:lblOffset val="100"/>
        <c:noMultiLvlLbl val="0"/>
      </c:catAx>
      <c:valAx>
        <c:axId val="127038315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ha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69810095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Standard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Wheat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Sheet1!$A$3:$A$7</c:f>
              <c:strCache>
                <c:ptCount val="5"/>
                <c:pt idx="0">
                  <c:v>Original</c:v>
                </c:pt>
                <c:pt idx="1">
                  <c:v>Scenario 1</c:v>
                </c:pt>
                <c:pt idx="2">
                  <c:v>Scenario 2</c:v>
                </c:pt>
                <c:pt idx="3">
                  <c:v>Scenario 3</c:v>
                </c:pt>
                <c:pt idx="4">
                  <c:v>Scenario 4</c:v>
                </c:pt>
              </c:strCache>
            </c:strRef>
          </c:cat>
          <c:val>
            <c:numRef>
              <c:f>Sheet1!$B$3:$B$7</c:f>
              <c:numCache>
                <c:formatCode>0</c:formatCode>
                <c:ptCount val="5"/>
                <c:pt idx="0">
                  <c:v>55.000032314193149</c:v>
                </c:pt>
                <c:pt idx="1">
                  <c:v>11.040072104385573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643-4368-9F34-CA9C13FB8ADF}"/>
            </c:ext>
          </c:extLst>
        </c:ser>
        <c:ser>
          <c:idx val="1"/>
          <c:order val="1"/>
          <c:tx>
            <c:strRef>
              <c:f>Sheet1!$C$2</c:f>
              <c:strCache>
                <c:ptCount val="1"/>
                <c:pt idx="0">
                  <c:v>Barley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Sheet1!$A$3:$A$7</c:f>
              <c:strCache>
                <c:ptCount val="5"/>
                <c:pt idx="0">
                  <c:v>Original</c:v>
                </c:pt>
                <c:pt idx="1">
                  <c:v>Scenario 1</c:v>
                </c:pt>
                <c:pt idx="2">
                  <c:v>Scenario 2</c:v>
                </c:pt>
                <c:pt idx="3">
                  <c:v>Scenario 3</c:v>
                </c:pt>
                <c:pt idx="4">
                  <c:v>Scenario 4</c:v>
                </c:pt>
              </c:strCache>
            </c:strRef>
          </c:cat>
          <c:val>
            <c:numRef>
              <c:f>Sheet1!$C$3:$C$7</c:f>
              <c:numCache>
                <c:formatCode>0</c:formatCode>
                <c:ptCount val="5"/>
                <c:pt idx="0">
                  <c:v>30.000004444814898</c:v>
                </c:pt>
                <c:pt idx="1">
                  <c:v>23.684194328953716</c:v>
                </c:pt>
                <c:pt idx="2">
                  <c:v>15.643745158984212</c:v>
                </c:pt>
                <c:pt idx="3">
                  <c:v>7.0249473966268878</c:v>
                </c:pt>
                <c:pt idx="4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643-4368-9F34-CA9C13FB8ADF}"/>
            </c:ext>
          </c:extLst>
        </c:ser>
        <c:ser>
          <c:idx val="2"/>
          <c:order val="2"/>
          <c:tx>
            <c:strRef>
              <c:f>Sheet1!$D$2</c:f>
              <c:strCache>
                <c:ptCount val="1"/>
                <c:pt idx="0">
                  <c:v>Rapeseed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Sheet1!$A$3:$A$7</c:f>
              <c:strCache>
                <c:ptCount val="5"/>
                <c:pt idx="0">
                  <c:v>Original</c:v>
                </c:pt>
                <c:pt idx="1">
                  <c:v>Scenario 1</c:v>
                </c:pt>
                <c:pt idx="2">
                  <c:v>Scenario 2</c:v>
                </c:pt>
                <c:pt idx="3">
                  <c:v>Scenario 3</c:v>
                </c:pt>
                <c:pt idx="4">
                  <c:v>Scenario 4</c:v>
                </c:pt>
              </c:strCache>
            </c:strRef>
          </c:cat>
          <c:val>
            <c:numRef>
              <c:f>Sheet1!$D$3:$D$7</c:f>
              <c:numCache>
                <c:formatCode>0</c:formatCode>
                <c:ptCount val="5"/>
                <c:pt idx="0">
                  <c:v>84.999973012040712</c:v>
                </c:pt>
                <c:pt idx="1">
                  <c:v>139.83848784381388</c:v>
                </c:pt>
                <c:pt idx="2">
                  <c:v>164.72768901134708</c:v>
                </c:pt>
                <c:pt idx="3">
                  <c:v>179.57300245651831</c:v>
                </c:pt>
                <c:pt idx="4">
                  <c:v>192.88812616979078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643-4368-9F34-CA9C13FB8ADF}"/>
            </c:ext>
          </c:extLst>
        </c:ser>
        <c:ser>
          <c:idx val="3"/>
          <c:order val="3"/>
          <c:tx>
            <c:strRef>
              <c:f>Sheet1!$E$2</c:f>
              <c:strCache>
                <c:ptCount val="1"/>
                <c:pt idx="0">
                  <c:v>Sugarbeet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Sheet1!$A$3:$A$7</c:f>
              <c:strCache>
                <c:ptCount val="5"/>
                <c:pt idx="0">
                  <c:v>Original</c:v>
                </c:pt>
                <c:pt idx="1">
                  <c:v>Scenario 1</c:v>
                </c:pt>
                <c:pt idx="2">
                  <c:v>Scenario 2</c:v>
                </c:pt>
                <c:pt idx="3">
                  <c:v>Scenario 3</c:v>
                </c:pt>
                <c:pt idx="4">
                  <c:v>Scenario 4</c:v>
                </c:pt>
              </c:strCache>
            </c:strRef>
          </c:cat>
          <c:val>
            <c:numRef>
              <c:f>Sheet1!$E$3:$E$7</c:f>
              <c:numCache>
                <c:formatCode>0</c:formatCode>
                <c:ptCount val="5"/>
                <c:pt idx="0">
                  <c:v>29.999990228951209</c:v>
                </c:pt>
                <c:pt idx="1">
                  <c:v>25.437244742480981</c:v>
                </c:pt>
                <c:pt idx="2">
                  <c:v>19.628564120840473</c:v>
                </c:pt>
                <c:pt idx="3">
                  <c:v>13.402049103576175</c:v>
                </c:pt>
                <c:pt idx="4">
                  <c:v>7.1118732307248882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643-4368-9F34-CA9C13FB8A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123767823"/>
        <c:axId val="1116104191"/>
      </c:lineChart>
      <c:catAx>
        <c:axId val="11237678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16104191"/>
        <c:crosses val="autoZero"/>
        <c:auto val="1"/>
        <c:lblAlgn val="ctr"/>
        <c:lblOffset val="100"/>
        <c:noMultiLvlLbl val="0"/>
      </c:catAx>
      <c:valAx>
        <c:axId val="11161041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ha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23767823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Average</a:t>
            </a:r>
            <a:r>
              <a:rPr lang="en-US" baseline="0"/>
              <a:t> Cost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Sheet1!$B$10</c:f>
              <c:strCache>
                <c:ptCount val="1"/>
                <c:pt idx="0">
                  <c:v>Wheat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Sheet1!$A$11:$A$15</c:f>
              <c:strCache>
                <c:ptCount val="5"/>
                <c:pt idx="0">
                  <c:v>Original</c:v>
                </c:pt>
                <c:pt idx="1">
                  <c:v>Scenario 1</c:v>
                </c:pt>
                <c:pt idx="2">
                  <c:v>Scenario 2</c:v>
                </c:pt>
                <c:pt idx="3">
                  <c:v>Scenario 3</c:v>
                </c:pt>
                <c:pt idx="4">
                  <c:v>Scenario 4</c:v>
                </c:pt>
              </c:strCache>
            </c:strRef>
          </c:cat>
          <c:val>
            <c:numRef>
              <c:f>Sheet1!$B$11:$B$15</c:f>
              <c:numCache>
                <c:formatCode>0</c:formatCode>
                <c:ptCount val="5"/>
                <c:pt idx="0">
                  <c:v>54.999998715624024</c:v>
                </c:pt>
                <c:pt idx="1">
                  <c:v>33.019904656506846</c:v>
                </c:pt>
                <c:pt idx="2">
                  <c:v>11.039812724938441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159-4BBA-A192-4DB699923FC0}"/>
            </c:ext>
          </c:extLst>
        </c:ser>
        <c:ser>
          <c:idx val="1"/>
          <c:order val="1"/>
          <c:tx>
            <c:strRef>
              <c:f>Sheet1!$C$10</c:f>
              <c:strCache>
                <c:ptCount val="1"/>
                <c:pt idx="0">
                  <c:v>Barley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Sheet1!$A$11:$A$15</c:f>
              <c:strCache>
                <c:ptCount val="5"/>
                <c:pt idx="0">
                  <c:v>Original</c:v>
                </c:pt>
                <c:pt idx="1">
                  <c:v>Scenario 1</c:v>
                </c:pt>
                <c:pt idx="2">
                  <c:v>Scenario 2</c:v>
                </c:pt>
                <c:pt idx="3">
                  <c:v>Scenario 3</c:v>
                </c:pt>
                <c:pt idx="4">
                  <c:v>Scenario 4</c:v>
                </c:pt>
              </c:strCache>
            </c:strRef>
          </c:cat>
          <c:val>
            <c:numRef>
              <c:f>Sheet1!$C$11:$C$15</c:f>
              <c:numCache>
                <c:formatCode>0</c:formatCode>
                <c:ptCount val="5"/>
                <c:pt idx="0">
                  <c:v>30.000000757975485</c:v>
                </c:pt>
                <c:pt idx="1">
                  <c:v>26.8421051677444</c:v>
                </c:pt>
                <c:pt idx="2">
                  <c:v>23.684210054652699</c:v>
                </c:pt>
                <c:pt idx="3">
                  <c:v>19.953167049885639</c:v>
                </c:pt>
                <c:pt idx="4">
                  <c:v>15.643761419991298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159-4BBA-A192-4DB699923FC0}"/>
            </c:ext>
          </c:extLst>
        </c:ser>
        <c:ser>
          <c:idx val="2"/>
          <c:order val="2"/>
          <c:tx>
            <c:strRef>
              <c:f>Sheet1!$D$10</c:f>
              <c:strCache>
                <c:ptCount val="1"/>
                <c:pt idx="0">
                  <c:v>Rapeseed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Sheet1!$A$11:$A$15</c:f>
              <c:strCache>
                <c:ptCount val="5"/>
                <c:pt idx="0">
                  <c:v>Original</c:v>
                </c:pt>
                <c:pt idx="1">
                  <c:v>Scenario 1</c:v>
                </c:pt>
                <c:pt idx="2">
                  <c:v>Scenario 2</c:v>
                </c:pt>
                <c:pt idx="3">
                  <c:v>Scenario 3</c:v>
                </c:pt>
                <c:pt idx="4">
                  <c:v>Scenario 4</c:v>
                </c:pt>
              </c:strCache>
            </c:strRef>
          </c:cat>
          <c:val>
            <c:numRef>
              <c:f>Sheet1!$D$11:$D$15</c:f>
              <c:numCache>
                <c:formatCode>0</c:formatCode>
                <c:ptCount val="5"/>
                <c:pt idx="0">
                  <c:v>85.000000415098057</c:v>
                </c:pt>
                <c:pt idx="1">
                  <c:v>112.41935897805138</c:v>
                </c:pt>
                <c:pt idx="2">
                  <c:v>139.83871467436919</c:v>
                </c:pt>
                <c:pt idx="3">
                  <c:v>157.30500095770583</c:v>
                </c:pt>
                <c:pt idx="4">
                  <c:v>164.72766641706917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159-4BBA-A192-4DB699923FC0}"/>
            </c:ext>
          </c:extLst>
        </c:ser>
        <c:ser>
          <c:idx val="3"/>
          <c:order val="3"/>
          <c:tx>
            <c:strRef>
              <c:f>Sheet1!$E$10</c:f>
              <c:strCache>
                <c:ptCount val="1"/>
                <c:pt idx="0">
                  <c:v>Sugarbeet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Sheet1!$A$11:$A$15</c:f>
              <c:strCache>
                <c:ptCount val="5"/>
                <c:pt idx="0">
                  <c:v>Original</c:v>
                </c:pt>
                <c:pt idx="1">
                  <c:v>Scenario 1</c:v>
                </c:pt>
                <c:pt idx="2">
                  <c:v>Scenario 2</c:v>
                </c:pt>
                <c:pt idx="3">
                  <c:v>Scenario 3</c:v>
                </c:pt>
                <c:pt idx="4">
                  <c:v>Scenario 4</c:v>
                </c:pt>
              </c:strCache>
            </c:strRef>
          </c:cat>
          <c:val>
            <c:numRef>
              <c:f>Sheet1!$E$11:$E$15</c:f>
              <c:numCache>
                <c:formatCode>0</c:formatCode>
                <c:ptCount val="5"/>
                <c:pt idx="0">
                  <c:v>30.000000111302459</c:v>
                </c:pt>
                <c:pt idx="1">
                  <c:v>27.71863119769742</c:v>
                </c:pt>
                <c:pt idx="2">
                  <c:v>25.437262546039697</c:v>
                </c:pt>
                <c:pt idx="3">
                  <c:v>22.741831992408567</c:v>
                </c:pt>
                <c:pt idx="4">
                  <c:v>19.628572162939562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C159-4BBA-A192-4DB699923F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53180383"/>
        <c:axId val="1116998319"/>
      </c:lineChart>
      <c:catAx>
        <c:axId val="10531803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16998319"/>
        <c:crosses val="autoZero"/>
        <c:auto val="1"/>
        <c:lblAlgn val="ctr"/>
        <c:lblOffset val="100"/>
        <c:noMultiLvlLbl val="0"/>
      </c:catAx>
      <c:valAx>
        <c:axId val="111699831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ha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53180383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Paris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Sheet1!$B$18</c:f>
              <c:strCache>
                <c:ptCount val="1"/>
                <c:pt idx="0">
                  <c:v>Wheat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Sheet1!$A$19:$A$23</c:f>
              <c:strCache>
                <c:ptCount val="5"/>
                <c:pt idx="0">
                  <c:v>Original</c:v>
                </c:pt>
                <c:pt idx="1">
                  <c:v>Scenario 1</c:v>
                </c:pt>
                <c:pt idx="2">
                  <c:v>Scenario 2</c:v>
                </c:pt>
                <c:pt idx="3">
                  <c:v>Scenario 3</c:v>
                </c:pt>
                <c:pt idx="4">
                  <c:v>Scenario 4</c:v>
                </c:pt>
              </c:strCache>
            </c:strRef>
          </c:cat>
          <c:val>
            <c:numRef>
              <c:f>Sheet1!$B$19:$B$23</c:f>
              <c:numCache>
                <c:formatCode>0</c:formatCode>
                <c:ptCount val="5"/>
                <c:pt idx="0">
                  <c:v>55.000012065101103</c:v>
                </c:pt>
                <c:pt idx="1">
                  <c:v>46.636536133297035</c:v>
                </c:pt>
                <c:pt idx="2">
                  <c:v>38.273013245695786</c:v>
                </c:pt>
                <c:pt idx="3">
                  <c:v>29.909508190189349</c:v>
                </c:pt>
                <c:pt idx="4">
                  <c:v>21.545951151419711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05B-492B-99A3-6EEA00DF46A3}"/>
            </c:ext>
          </c:extLst>
        </c:ser>
        <c:ser>
          <c:idx val="1"/>
          <c:order val="1"/>
          <c:tx>
            <c:strRef>
              <c:f>Sheet1!$C$18</c:f>
              <c:strCache>
                <c:ptCount val="1"/>
                <c:pt idx="0">
                  <c:v>Barley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Sheet1!$A$19:$A$23</c:f>
              <c:strCache>
                <c:ptCount val="5"/>
                <c:pt idx="0">
                  <c:v>Original</c:v>
                </c:pt>
                <c:pt idx="1">
                  <c:v>Scenario 1</c:v>
                </c:pt>
                <c:pt idx="2">
                  <c:v>Scenario 2</c:v>
                </c:pt>
                <c:pt idx="3">
                  <c:v>Scenario 3</c:v>
                </c:pt>
                <c:pt idx="4">
                  <c:v>Scenario 4</c:v>
                </c:pt>
              </c:strCache>
            </c:strRef>
          </c:cat>
          <c:val>
            <c:numRef>
              <c:f>Sheet1!$C$19:$C$23</c:f>
              <c:numCache>
                <c:formatCode>0</c:formatCode>
                <c:ptCount val="5"/>
                <c:pt idx="0">
                  <c:v>29.999988699797015</c:v>
                </c:pt>
                <c:pt idx="1">
                  <c:v>24.470086052355278</c:v>
                </c:pt>
                <c:pt idx="2">
                  <c:v>18.940179772610598</c:v>
                </c:pt>
                <c:pt idx="3">
                  <c:v>13.410271606813057</c:v>
                </c:pt>
                <c:pt idx="4">
                  <c:v>7.8803689153522862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05B-492B-99A3-6EEA00DF46A3}"/>
            </c:ext>
          </c:extLst>
        </c:ser>
        <c:ser>
          <c:idx val="2"/>
          <c:order val="2"/>
          <c:tx>
            <c:strRef>
              <c:f>Sheet1!$D$18</c:f>
              <c:strCache>
                <c:ptCount val="1"/>
                <c:pt idx="0">
                  <c:v>Rapeseed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Sheet1!$A$19:$A$23</c:f>
              <c:strCache>
                <c:ptCount val="5"/>
                <c:pt idx="0">
                  <c:v>Original</c:v>
                </c:pt>
                <c:pt idx="1">
                  <c:v>Scenario 1</c:v>
                </c:pt>
                <c:pt idx="2">
                  <c:v>Scenario 2</c:v>
                </c:pt>
                <c:pt idx="3">
                  <c:v>Scenario 3</c:v>
                </c:pt>
                <c:pt idx="4">
                  <c:v>Scenario 4</c:v>
                </c:pt>
              </c:strCache>
            </c:strRef>
          </c:cat>
          <c:val>
            <c:numRef>
              <c:f>Sheet1!$D$19:$D$23</c:f>
              <c:numCache>
                <c:formatCode>0</c:formatCode>
                <c:ptCount val="5"/>
                <c:pt idx="0">
                  <c:v>84.999999951526846</c:v>
                </c:pt>
                <c:pt idx="1">
                  <c:v>102.92392963917504</c:v>
                </c:pt>
                <c:pt idx="2">
                  <c:v>120.84790808179672</c:v>
                </c:pt>
                <c:pt idx="3">
                  <c:v>138.77186188730948</c:v>
                </c:pt>
                <c:pt idx="4">
                  <c:v>156.6958635393211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05B-492B-99A3-6EEA00DF46A3}"/>
            </c:ext>
          </c:extLst>
        </c:ser>
        <c:ser>
          <c:idx val="3"/>
          <c:order val="3"/>
          <c:tx>
            <c:strRef>
              <c:f>Sheet1!$E$18</c:f>
              <c:strCache>
                <c:ptCount val="1"/>
                <c:pt idx="0">
                  <c:v>Sugarbeet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Sheet1!$A$19:$A$23</c:f>
              <c:strCache>
                <c:ptCount val="5"/>
                <c:pt idx="0">
                  <c:v>Original</c:v>
                </c:pt>
                <c:pt idx="1">
                  <c:v>Scenario 1</c:v>
                </c:pt>
                <c:pt idx="2">
                  <c:v>Scenario 2</c:v>
                </c:pt>
                <c:pt idx="3">
                  <c:v>Scenario 3</c:v>
                </c:pt>
                <c:pt idx="4">
                  <c:v>Scenario 4</c:v>
                </c:pt>
              </c:strCache>
            </c:strRef>
          </c:cat>
          <c:val>
            <c:numRef>
              <c:f>Sheet1!$E$19:$E$23</c:f>
              <c:numCache>
                <c:formatCode>0</c:formatCode>
                <c:ptCount val="5"/>
                <c:pt idx="0">
                  <c:v>29.999999283575022</c:v>
                </c:pt>
                <c:pt idx="1">
                  <c:v>25.969447782882035</c:v>
                </c:pt>
                <c:pt idx="2">
                  <c:v>21.938898820991081</c:v>
                </c:pt>
                <c:pt idx="3">
                  <c:v>17.908358781987207</c:v>
                </c:pt>
                <c:pt idx="4">
                  <c:v>13.877817979758222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605B-492B-99A3-6EEA00DF46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123967087"/>
        <c:axId val="1179395183"/>
      </c:lineChart>
      <c:catAx>
        <c:axId val="11239670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79395183"/>
        <c:crosses val="autoZero"/>
        <c:auto val="1"/>
        <c:lblAlgn val="ctr"/>
        <c:lblOffset val="100"/>
        <c:noMultiLvlLbl val="0"/>
      </c:catAx>
      <c:valAx>
        <c:axId val="11793951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ha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23967087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Exogenous Elasticities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Sheet1!$B$26</c:f>
              <c:strCache>
                <c:ptCount val="1"/>
                <c:pt idx="0">
                  <c:v>Wheat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Sheet1!$A$27:$A$31</c:f>
              <c:strCache>
                <c:ptCount val="5"/>
                <c:pt idx="0">
                  <c:v>Original</c:v>
                </c:pt>
                <c:pt idx="1">
                  <c:v>Scenario 1</c:v>
                </c:pt>
                <c:pt idx="2">
                  <c:v>Scenario 2</c:v>
                </c:pt>
                <c:pt idx="3">
                  <c:v>Scenario 3</c:v>
                </c:pt>
                <c:pt idx="4">
                  <c:v>Scenario 4</c:v>
                </c:pt>
              </c:strCache>
            </c:strRef>
          </c:cat>
          <c:val>
            <c:numRef>
              <c:f>Sheet1!$B$27:$B$31</c:f>
              <c:numCache>
                <c:formatCode>0</c:formatCode>
                <c:ptCount val="5"/>
                <c:pt idx="0">
                  <c:v>55.000001656497986</c:v>
                </c:pt>
                <c:pt idx="1">
                  <c:v>55.837672377648111</c:v>
                </c:pt>
                <c:pt idx="2">
                  <c:v>56.983532921902331</c:v>
                </c:pt>
                <c:pt idx="3">
                  <c:v>58.289167959498684</c:v>
                </c:pt>
                <c:pt idx="4">
                  <c:v>59.67069212955731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A4D-461F-8295-3CB839E6F9CD}"/>
            </c:ext>
          </c:extLst>
        </c:ser>
        <c:ser>
          <c:idx val="1"/>
          <c:order val="1"/>
          <c:tx>
            <c:strRef>
              <c:f>Sheet1!$C$26</c:f>
              <c:strCache>
                <c:ptCount val="1"/>
                <c:pt idx="0">
                  <c:v>Barley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Sheet1!$A$27:$A$31</c:f>
              <c:strCache>
                <c:ptCount val="5"/>
                <c:pt idx="0">
                  <c:v>Original</c:v>
                </c:pt>
                <c:pt idx="1">
                  <c:v>Scenario 1</c:v>
                </c:pt>
                <c:pt idx="2">
                  <c:v>Scenario 2</c:v>
                </c:pt>
                <c:pt idx="3">
                  <c:v>Scenario 3</c:v>
                </c:pt>
                <c:pt idx="4">
                  <c:v>Scenario 4</c:v>
                </c:pt>
              </c:strCache>
            </c:strRef>
          </c:cat>
          <c:val>
            <c:numRef>
              <c:f>Sheet1!$C$27:$C$31</c:f>
              <c:numCache>
                <c:formatCode>0</c:formatCode>
                <c:ptCount val="5"/>
                <c:pt idx="0">
                  <c:v>29.999999715077031</c:v>
                </c:pt>
                <c:pt idx="1">
                  <c:v>26.799572788910485</c:v>
                </c:pt>
                <c:pt idx="2">
                  <c:v>23.845821556280185</c:v>
                </c:pt>
                <c:pt idx="3">
                  <c:v>21.105769124019812</c:v>
                </c:pt>
                <c:pt idx="4">
                  <c:v>18.553908407315365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A4D-461F-8295-3CB839E6F9CD}"/>
            </c:ext>
          </c:extLst>
        </c:ser>
        <c:ser>
          <c:idx val="2"/>
          <c:order val="2"/>
          <c:tx>
            <c:strRef>
              <c:f>Sheet1!$D$26</c:f>
              <c:strCache>
                <c:ptCount val="1"/>
                <c:pt idx="0">
                  <c:v>Rapeseed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Sheet1!$A$27:$A$31</c:f>
              <c:strCache>
                <c:ptCount val="5"/>
                <c:pt idx="0">
                  <c:v>Original</c:v>
                </c:pt>
                <c:pt idx="1">
                  <c:v>Scenario 1</c:v>
                </c:pt>
                <c:pt idx="2">
                  <c:v>Scenario 2</c:v>
                </c:pt>
                <c:pt idx="3">
                  <c:v>Scenario 3</c:v>
                </c:pt>
                <c:pt idx="4">
                  <c:v>Scenario 4</c:v>
                </c:pt>
              </c:strCache>
            </c:strRef>
          </c:cat>
          <c:val>
            <c:numRef>
              <c:f>Sheet1!$D$27:$D$31</c:f>
              <c:numCache>
                <c:formatCode>0</c:formatCode>
                <c:ptCount val="5"/>
                <c:pt idx="0">
                  <c:v>84.99999977596687</c:v>
                </c:pt>
                <c:pt idx="1">
                  <c:v>88.80332205666808</c:v>
                </c:pt>
                <c:pt idx="2">
                  <c:v>91.940733675933359</c:v>
                </c:pt>
                <c:pt idx="3">
                  <c:v>94.608482495864322</c:v>
                </c:pt>
                <c:pt idx="4">
                  <c:v>96.92744582294479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A4D-461F-8295-3CB839E6F9CD}"/>
            </c:ext>
          </c:extLst>
        </c:ser>
        <c:ser>
          <c:idx val="3"/>
          <c:order val="3"/>
          <c:tx>
            <c:strRef>
              <c:f>Sheet1!$E$26</c:f>
              <c:strCache>
                <c:ptCount val="1"/>
                <c:pt idx="0">
                  <c:v>Sugarbeet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Sheet1!$A$27:$A$31</c:f>
              <c:strCache>
                <c:ptCount val="5"/>
                <c:pt idx="0">
                  <c:v>Original</c:v>
                </c:pt>
                <c:pt idx="1">
                  <c:v>Scenario 1</c:v>
                </c:pt>
                <c:pt idx="2">
                  <c:v>Scenario 2</c:v>
                </c:pt>
                <c:pt idx="3">
                  <c:v>Scenario 3</c:v>
                </c:pt>
                <c:pt idx="4">
                  <c:v>Scenario 4</c:v>
                </c:pt>
              </c:strCache>
            </c:strRef>
          </c:cat>
          <c:val>
            <c:numRef>
              <c:f>Sheet1!$E$27:$E$31</c:f>
              <c:numCache>
                <c:formatCode>0</c:formatCode>
                <c:ptCount val="5"/>
                <c:pt idx="0">
                  <c:v>29.999998852458134</c:v>
                </c:pt>
                <c:pt idx="1">
                  <c:v>28.559432793950347</c:v>
                </c:pt>
                <c:pt idx="2">
                  <c:v>27.229911680495466</c:v>
                </c:pt>
                <c:pt idx="3">
                  <c:v>25.996580373800739</c:v>
                </c:pt>
                <c:pt idx="4">
                  <c:v>24.847953640055398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A4D-461F-8295-3CB839E6F9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59229231"/>
        <c:axId val="1049549983"/>
      </c:lineChart>
      <c:catAx>
        <c:axId val="10592292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49549983"/>
        <c:crosses val="autoZero"/>
        <c:auto val="1"/>
        <c:lblAlgn val="ctr"/>
        <c:lblOffset val="100"/>
        <c:noMultiLvlLbl val="0"/>
      </c:catAx>
      <c:valAx>
        <c:axId val="10495499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ha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59229231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D8D738-EBC5-464C-9AB5-A42C016BC8C0}" type="datetimeFigureOut">
              <a:rPr lang="de-DE" smtClean="0"/>
              <a:t>19.09.2022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D3B589-15B2-4932-B8C7-7622F0A5453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6113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overcome the problem of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overspecialisation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and to reflect more realistic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behaviour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of farmers,</a:t>
            </a:r>
          </a:p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positive mathematical programming is a methodology that calibrates programming models to</a:t>
            </a:r>
          </a:p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observed quantities to specify appropriate non-linear objective functions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D3B589-15B2-4932-B8C7-7622F0A5453B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28368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X_j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is the level of j -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production activity</a:t>
            </a:r>
          </a:p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n the number of production activities</a:t>
            </a:r>
          </a:p>
          <a:p>
            <a:pPr marL="171450" indent="-171450">
              <a:buFontTx/>
              <a:buChar char="-"/>
            </a:pPr>
            <a:r>
              <a:rPr lang="en-US" sz="1200" b="0" i="0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p_j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price of production activity j</a:t>
            </a:r>
          </a:p>
          <a:p>
            <a:pPr marL="171450" indent="-171450">
              <a:buFontTx/>
              <a:buChar char="-"/>
            </a:pPr>
            <a:r>
              <a:rPr lang="en-US" sz="1200" b="0" i="0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K_j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cost of production activity j</a:t>
            </a:r>
          </a:p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a_i,j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quantity of the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-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resource requirement (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= 1,..,m) to produce one unit of j –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de-DE" sz="1200" b="0" i="0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production</a:t>
            </a:r>
            <a:r>
              <a:rPr lang="de-DE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de-DE" sz="1200" b="0" i="0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activity</a:t>
            </a:r>
            <a:endParaRPr lang="de-DE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m is the number of resources</a:t>
            </a:r>
          </a:p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b_i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amount of the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-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resource available</a:t>
            </a:r>
          </a:p>
          <a:p>
            <a:pPr marL="171450" indent="-171450">
              <a:buFontTx/>
              <a:buChar char="-"/>
            </a:pP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lambda are the dual variables associated with the resource constraints</a:t>
            </a:r>
          </a:p>
          <a:p>
            <a:r>
              <a:rPr lang="de-DE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X_o_j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are the observed production activity levels</a:t>
            </a:r>
          </a:p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e is a very small number</a:t>
            </a:r>
          </a:p>
          <a:p>
            <a:pPr marL="171450" indent="-171450">
              <a:buFontTx/>
              <a:buChar char="-"/>
            </a:pP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rho are the dual variables associated with the calibration constraints</a:t>
            </a:r>
          </a:p>
          <a:p>
            <a:pPr marL="171450" indent="-171450">
              <a:buFontTx/>
              <a:buChar char="-"/>
            </a:pPr>
            <a:endParaRPr lang="de-DE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dual values of the calibration constraints are</a:t>
            </a:r>
          </a:p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zero for marginal activities and equal to the difference of price and marginal cost for</a:t>
            </a:r>
          </a:p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preferable activities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D3B589-15B2-4932-B8C7-7622F0A5453B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38851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Such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optimality</a:t>
            </a:r>
            <a:r>
              <a:rPr lang="de-DE" dirty="0"/>
              <a:t> </a:t>
            </a:r>
            <a:r>
              <a:rPr lang="de-DE" dirty="0" err="1"/>
              <a:t>conditions</a:t>
            </a:r>
            <a:r>
              <a:rPr lang="de-DE" dirty="0"/>
              <a:t> hold: MC=P (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marginal cost of the preferable activities are equal to their respective prices at the base</a:t>
            </a:r>
          </a:p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year activity levels)</a:t>
            </a:r>
            <a:endParaRPr lang="de-DE" dirty="0"/>
          </a:p>
          <a:p>
            <a:r>
              <a:rPr lang="de-DE" dirty="0" err="1"/>
              <a:t>Rho_p</a:t>
            </a:r>
            <a:r>
              <a:rPr lang="de-DE" dirty="0"/>
              <a:t> – </a:t>
            </a:r>
            <a:r>
              <a:rPr lang="de-DE" dirty="0" err="1"/>
              <a:t>shadow</a:t>
            </a:r>
            <a:r>
              <a:rPr lang="de-DE" dirty="0"/>
              <a:t> </a:t>
            </a:r>
            <a:r>
              <a:rPr lang="de-DE" dirty="0" err="1"/>
              <a:t>prices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preferable</a:t>
            </a:r>
            <a:r>
              <a:rPr lang="de-DE" dirty="0"/>
              <a:t> </a:t>
            </a:r>
            <a:r>
              <a:rPr lang="de-DE" dirty="0" err="1"/>
              <a:t>activities</a:t>
            </a:r>
            <a:endParaRPr lang="de-DE" dirty="0"/>
          </a:p>
          <a:p>
            <a:r>
              <a:rPr lang="de-DE" dirty="0" err="1"/>
              <a:t>MC_x_p</a:t>
            </a:r>
            <a:r>
              <a:rPr lang="de-DE" dirty="0"/>
              <a:t> – marginal</a:t>
            </a:r>
            <a:r>
              <a:rPr lang="de-DE" baseline="0" dirty="0"/>
              <a:t> </a:t>
            </a:r>
            <a:r>
              <a:rPr lang="de-DE" baseline="0" dirty="0" err="1"/>
              <a:t>costs</a:t>
            </a:r>
            <a:r>
              <a:rPr lang="de-DE" baseline="0" dirty="0"/>
              <a:t> </a:t>
            </a:r>
            <a:r>
              <a:rPr lang="de-DE" baseline="0" dirty="0" err="1"/>
              <a:t>of</a:t>
            </a:r>
            <a:r>
              <a:rPr lang="de-DE" baseline="0" dirty="0"/>
              <a:t> </a:t>
            </a:r>
            <a:r>
              <a:rPr lang="de-DE" baseline="0" dirty="0" err="1"/>
              <a:t>preferable</a:t>
            </a:r>
            <a:r>
              <a:rPr lang="de-DE" baseline="0" dirty="0"/>
              <a:t> </a:t>
            </a:r>
            <a:r>
              <a:rPr lang="de-DE" baseline="0" dirty="0" err="1"/>
              <a:t>activities</a:t>
            </a:r>
            <a:endParaRPr lang="de-DE" baseline="0" dirty="0"/>
          </a:p>
          <a:p>
            <a:r>
              <a:rPr lang="de-DE" baseline="0" dirty="0"/>
              <a:t>P_X_0 – </a:t>
            </a:r>
            <a:r>
              <a:rPr lang="de-DE" baseline="0" dirty="0" err="1"/>
              <a:t>prices</a:t>
            </a:r>
            <a:r>
              <a:rPr lang="de-DE" baseline="0" dirty="0"/>
              <a:t> </a:t>
            </a:r>
            <a:r>
              <a:rPr lang="de-DE" baseline="0" dirty="0" err="1"/>
              <a:t>of</a:t>
            </a:r>
            <a:r>
              <a:rPr lang="de-DE" baseline="0" dirty="0"/>
              <a:t> </a:t>
            </a:r>
            <a:r>
              <a:rPr lang="de-DE" baseline="0" dirty="0" err="1"/>
              <a:t>the</a:t>
            </a:r>
            <a:r>
              <a:rPr lang="de-DE" baseline="0" dirty="0"/>
              <a:t> </a:t>
            </a:r>
            <a:r>
              <a:rPr lang="de-DE" baseline="0" dirty="0" err="1"/>
              <a:t>respective</a:t>
            </a:r>
            <a:r>
              <a:rPr lang="de-DE" baseline="0" dirty="0"/>
              <a:t> </a:t>
            </a:r>
            <a:r>
              <a:rPr lang="de-DE" baseline="0" dirty="0" err="1"/>
              <a:t>activities</a:t>
            </a:r>
            <a:r>
              <a:rPr lang="de-DE" baseline="0" dirty="0"/>
              <a:t> in </a:t>
            </a:r>
            <a:r>
              <a:rPr lang="de-DE" baseline="0" dirty="0" err="1"/>
              <a:t>the</a:t>
            </a:r>
            <a:r>
              <a:rPr lang="de-DE" baseline="0" dirty="0"/>
              <a:t> </a:t>
            </a:r>
            <a:r>
              <a:rPr lang="de-DE" baseline="0" dirty="0" err="1"/>
              <a:t>base</a:t>
            </a:r>
            <a:r>
              <a:rPr lang="de-DE" baseline="0" dirty="0"/>
              <a:t> </a:t>
            </a:r>
            <a:r>
              <a:rPr lang="de-DE" baseline="0" dirty="0" err="1"/>
              <a:t>year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D3B589-15B2-4932-B8C7-7622F0A5453B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58591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'early' days of PMP the specification problem with respect to the quadratic cost function was simply solved by letting </a:t>
            </a:r>
            <a:r>
              <a:rPr lang="en-US" sz="12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 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= </a:t>
            </a:r>
            <a:r>
              <a:rPr lang="en-US" sz="12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 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q calculated as: … . This specification is purely motivated by computational simplicity in the absence of additional information. However, based on some ex-post simulations it was later found that that this approach results in a very poor response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behaviour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of the resulting model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characterised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by strong overreactions to changes in economic incentives. </a:t>
            </a:r>
          </a:p>
          <a:p>
            <a:pPr marL="228600" indent="-228600">
              <a:buFont typeface="+mj-lt"/>
              <a:buAutoNum type="arabicPeriod"/>
            </a:pPr>
            <a:r>
              <a:rPr lang="en-US" dirty="0"/>
              <a:t>The next approach is the average cost approach. In comparison with the standard approach the </a:t>
            </a:r>
            <a:r>
              <a:rPr lang="en-US" dirty="0" err="1"/>
              <a:t>the</a:t>
            </a:r>
            <a:r>
              <a:rPr lang="en-US" dirty="0"/>
              <a:t> parameters of the quadratic cost term get larger implying a reduce price elasticity.</a:t>
            </a:r>
          </a:p>
          <a:p>
            <a:pPr marL="228600" indent="-228600">
              <a:buFont typeface="+mj-lt"/>
              <a:buAutoNum type="arabicPeriod"/>
            </a:pPr>
            <a:r>
              <a:rPr lang="en-US" dirty="0"/>
              <a:t>Paris who was a famous scientist in the field of mathematical programming 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used an alternative specification rule. He </a:t>
            </a:r>
            <a:r>
              <a:rPr lang="en-US" dirty="0"/>
              <a:t>set the linear cost function parameters d = 0 and calculated q using the following specification. Although this is a generally more realistic property of (aggregate) producer response, the quantitative specification remains somewhat arbitrary.</a:t>
            </a:r>
          </a:p>
          <a:p>
            <a:pPr marL="228600" indent="-228600">
              <a:buFont typeface="+mj-lt"/>
              <a:buAutoNum type="arabicPeriod"/>
            </a:pPr>
            <a:r>
              <a:rPr lang="en-US" dirty="0"/>
              <a:t>A generally more convincing specification is the incorporation of exogenous elasticities.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D3B589-15B2-4932-B8C7-7622F0A5453B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20761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ensure the first and second order optimality conditions (marginal revenues equal to marginal</a:t>
            </a:r>
          </a:p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costs, all constraints feasible, and the solution is a maximum point) hold, the shadow values of two critical constraints (land balance and milk quotas) are set</a:t>
            </a:r>
          </a:p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exogenously to econometrically estimated levels in CAPRI.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D3B589-15B2-4932-B8C7-7622F0A5453B}" type="slidenum">
              <a:rPr lang="de-DE" smtClean="0"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069782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noProof="0" dirty="0"/>
              <a:t>The calibration is done in </a:t>
            </a:r>
            <a:r>
              <a:rPr lang="en-US" b="1" noProof="0" dirty="0" err="1"/>
              <a:t>calibrate_supply.gms</a:t>
            </a:r>
            <a:r>
              <a:rPr lang="en-US" b="1" noProof="0" dirty="0"/>
              <a:t> </a:t>
            </a:r>
            <a:r>
              <a:rPr lang="en-US" noProof="0" dirty="0"/>
              <a:t>which is called in </a:t>
            </a:r>
            <a:r>
              <a:rPr lang="en-US" noProof="0" dirty="0" err="1"/>
              <a:t>capmod.gms</a:t>
            </a:r>
            <a:r>
              <a:rPr lang="en-US" noProof="0" dirty="0"/>
              <a:t>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noProof="0" dirty="0"/>
              <a:t>In </a:t>
            </a:r>
            <a:r>
              <a:rPr lang="en-US" b="1" noProof="0" dirty="0" err="1"/>
              <a:t>calibrate_supply.gms</a:t>
            </a:r>
            <a:r>
              <a:rPr lang="en-US" b="1" noProof="0" dirty="0"/>
              <a:t> </a:t>
            </a:r>
            <a:r>
              <a:rPr lang="en-US" noProof="0" dirty="0"/>
              <a:t>there is another filed called in named </a:t>
            </a:r>
            <a:r>
              <a:rPr lang="en-US" noProof="0" dirty="0" err="1"/>
              <a:t>prep_cal.gms</a:t>
            </a:r>
            <a:r>
              <a:rPr lang="en-US" noProof="0" dirty="0"/>
              <a:t> which prepares the first stage of the </a:t>
            </a:r>
            <a:r>
              <a:rPr lang="en-US" noProof="0" dirty="0" err="1"/>
              <a:t>pmp</a:t>
            </a:r>
            <a:r>
              <a:rPr lang="en-US" noProof="0" dirty="0"/>
              <a:t> methodology.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noProof="0" dirty="0" err="1"/>
              <a:t>Cal_land_nests.gms</a:t>
            </a:r>
            <a:r>
              <a:rPr lang="en-US" b="1" noProof="0" dirty="0"/>
              <a:t> </a:t>
            </a:r>
            <a:r>
              <a:rPr lang="en-US" noProof="0" dirty="0"/>
              <a:t>defines land rents that enter the calibration process exogenously.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noProof="0" dirty="0"/>
              <a:t>The </a:t>
            </a:r>
            <a:r>
              <a:rPr lang="en-US" b="1" noProof="0" dirty="0" err="1"/>
              <a:t>define_pmp_terms.gms</a:t>
            </a:r>
            <a:r>
              <a:rPr lang="en-US" noProof="0" dirty="0"/>
              <a:t> file called in from the </a:t>
            </a:r>
            <a:r>
              <a:rPr lang="en-US" noProof="0" dirty="0" err="1"/>
              <a:t>prep_cal.gms</a:t>
            </a:r>
            <a:r>
              <a:rPr lang="en-US" noProof="0" dirty="0"/>
              <a:t> file computes the slope (quadratic q terms) terms of the </a:t>
            </a:r>
            <a:r>
              <a:rPr lang="en-US" noProof="0" dirty="0" err="1"/>
              <a:t>pmp</a:t>
            </a:r>
            <a:r>
              <a:rPr lang="en-US" noProof="0" dirty="0"/>
              <a:t>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b="1" noProof="0" dirty="0"/>
              <a:t>C</a:t>
            </a:r>
            <a:r>
              <a:rPr lang="en-US" b="1" noProof="0" dirty="0" err="1"/>
              <a:t>heck_cal.gms</a:t>
            </a:r>
            <a:r>
              <a:rPr lang="en-US" b="1" noProof="0" dirty="0"/>
              <a:t> </a:t>
            </a:r>
            <a:r>
              <a:rPr lang="en-US" b="0" noProof="0" dirty="0"/>
              <a:t>here we reintroduce quotas and land balance after the first step of PMP and solve the resulting NLP model to check if the calibration works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noProof="0" dirty="0" err="1"/>
              <a:t>Define_const_pmp_parap.gms</a:t>
            </a:r>
            <a:r>
              <a:rPr lang="en-US" b="1" noProof="0" dirty="0"/>
              <a:t> </a:t>
            </a:r>
            <a:r>
              <a:rPr lang="en-US" b="0" noProof="0" dirty="0"/>
              <a:t>linear </a:t>
            </a:r>
            <a:r>
              <a:rPr lang="en-US" b="0" noProof="0" dirty="0" err="1"/>
              <a:t>pmp</a:t>
            </a:r>
            <a:r>
              <a:rPr lang="en-US" b="0" noProof="0" dirty="0"/>
              <a:t> terms are calculated here</a:t>
            </a:r>
            <a:r>
              <a:rPr lang="en-US" noProof="0" dirty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noProof="0" dirty="0"/>
          </a:p>
          <a:p>
            <a:endParaRPr lang="en-U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D3B589-15B2-4932-B8C7-7622F0A5453B}" type="slidenum">
              <a:rPr lang="de-DE" smtClean="0"/>
              <a:t>17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540128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>
      <p:bgPr>
        <a:solidFill>
          <a:srgbClr val="F0F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17539"/>
            <a:ext cx="7772400" cy="1792423"/>
          </a:xfrm>
          <a:noFill/>
        </p:spPr>
        <p:txBody>
          <a:bodyPr anchor="b">
            <a:normAutofit/>
          </a:bodyPr>
          <a:lstStyle>
            <a:lvl1pPr algn="ctr"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A29DF-9BF1-4568-BB6B-45E9F5E14D9D}" type="datetime1">
              <a:rPr lang="en-US" smtClean="0"/>
              <a:t>9/19/2022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B01ECC5D-66E1-994D-8B0B-AC40DA1349DD}"/>
              </a:ext>
            </a:extLst>
          </p:cNvPr>
          <p:cNvGrpSpPr/>
          <p:nvPr/>
        </p:nvGrpSpPr>
        <p:grpSpPr>
          <a:xfrm>
            <a:off x="8227791" y="404665"/>
            <a:ext cx="564173" cy="595313"/>
            <a:chOff x="6249144" y="3861048"/>
            <a:chExt cx="611187" cy="595313"/>
          </a:xfrm>
          <a:solidFill>
            <a:srgbClr val="DCEBFA"/>
          </a:solidFill>
        </p:grpSpPr>
        <p:sp>
          <p:nvSpPr>
            <p:cNvPr id="8" name="Freeform 27">
              <a:extLst>
                <a:ext uri="{FF2B5EF4-FFF2-40B4-BE49-F238E27FC236}">
                  <a16:creationId xmlns:a16="http://schemas.microsoft.com/office/drawing/2014/main" id="{D6F49095-07C9-D345-8CBF-98AC6327BBE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290391" y="4248447"/>
              <a:ext cx="90577" cy="84169"/>
            </a:xfrm>
            <a:custGeom>
              <a:avLst/>
              <a:gdLst/>
              <a:ahLst/>
              <a:cxnLst>
                <a:cxn ang="0">
                  <a:pos x="483" y="0"/>
                </a:cxn>
                <a:cxn ang="0">
                  <a:pos x="342" y="344"/>
                </a:cxn>
                <a:cxn ang="0">
                  <a:pos x="0" y="344"/>
                </a:cxn>
                <a:cxn ang="0">
                  <a:pos x="261" y="567"/>
                </a:cxn>
                <a:cxn ang="0">
                  <a:pos x="140" y="911"/>
                </a:cxn>
                <a:cxn ang="0">
                  <a:pos x="483" y="689"/>
                </a:cxn>
                <a:cxn ang="0">
                  <a:pos x="827" y="911"/>
                </a:cxn>
                <a:cxn ang="0">
                  <a:pos x="706" y="567"/>
                </a:cxn>
                <a:cxn ang="0">
                  <a:pos x="968" y="344"/>
                </a:cxn>
                <a:cxn ang="0">
                  <a:pos x="625" y="344"/>
                </a:cxn>
                <a:cxn ang="0">
                  <a:pos x="483" y="0"/>
                </a:cxn>
              </a:cxnLst>
              <a:rect l="0" t="0" r="r" b="b"/>
              <a:pathLst>
                <a:path w="968" h="911">
                  <a:moveTo>
                    <a:pt x="483" y="0"/>
                  </a:moveTo>
                  <a:lnTo>
                    <a:pt x="342" y="344"/>
                  </a:lnTo>
                  <a:lnTo>
                    <a:pt x="0" y="344"/>
                  </a:lnTo>
                  <a:lnTo>
                    <a:pt x="261" y="567"/>
                  </a:lnTo>
                  <a:lnTo>
                    <a:pt x="140" y="911"/>
                  </a:lnTo>
                  <a:lnTo>
                    <a:pt x="483" y="689"/>
                  </a:lnTo>
                  <a:lnTo>
                    <a:pt x="827" y="911"/>
                  </a:lnTo>
                  <a:lnTo>
                    <a:pt x="706" y="567"/>
                  </a:lnTo>
                  <a:lnTo>
                    <a:pt x="968" y="344"/>
                  </a:lnTo>
                  <a:lnTo>
                    <a:pt x="625" y="344"/>
                  </a:lnTo>
                  <a:lnTo>
                    <a:pt x="483" y="0"/>
                  </a:lnTo>
                  <a:close/>
                </a:path>
              </a:pathLst>
            </a:custGeom>
            <a:grpFill/>
            <a:ln w="16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>
                <a:solidFill>
                  <a:srgbClr val="F0F8FF"/>
                </a:solidFill>
                <a:latin typeface="Arial" charset="0"/>
              </a:endParaRPr>
            </a:p>
          </p:txBody>
        </p:sp>
        <p:sp>
          <p:nvSpPr>
            <p:cNvPr id="9" name="Freeform 28">
              <a:extLst>
                <a:ext uri="{FF2B5EF4-FFF2-40B4-BE49-F238E27FC236}">
                  <a16:creationId xmlns:a16="http://schemas.microsoft.com/office/drawing/2014/main" id="{75570C70-CA07-6040-87F1-A66FA5ADA02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769754" y="4119686"/>
              <a:ext cx="90577" cy="84169"/>
            </a:xfrm>
            <a:custGeom>
              <a:avLst/>
              <a:gdLst/>
              <a:ahLst/>
              <a:cxnLst>
                <a:cxn ang="0">
                  <a:pos x="484" y="0"/>
                </a:cxn>
                <a:cxn ang="0">
                  <a:pos x="343" y="344"/>
                </a:cxn>
                <a:cxn ang="0">
                  <a:pos x="0" y="344"/>
                </a:cxn>
                <a:cxn ang="0">
                  <a:pos x="261" y="565"/>
                </a:cxn>
                <a:cxn ang="0">
                  <a:pos x="141" y="910"/>
                </a:cxn>
                <a:cxn ang="0">
                  <a:pos x="484" y="687"/>
                </a:cxn>
                <a:cxn ang="0">
                  <a:pos x="828" y="910"/>
                </a:cxn>
                <a:cxn ang="0">
                  <a:pos x="706" y="565"/>
                </a:cxn>
                <a:cxn ang="0">
                  <a:pos x="969" y="344"/>
                </a:cxn>
                <a:cxn ang="0">
                  <a:pos x="626" y="344"/>
                </a:cxn>
                <a:cxn ang="0">
                  <a:pos x="484" y="0"/>
                </a:cxn>
              </a:cxnLst>
              <a:rect l="0" t="0" r="r" b="b"/>
              <a:pathLst>
                <a:path w="969" h="910">
                  <a:moveTo>
                    <a:pt x="484" y="0"/>
                  </a:moveTo>
                  <a:lnTo>
                    <a:pt x="343" y="344"/>
                  </a:lnTo>
                  <a:lnTo>
                    <a:pt x="0" y="344"/>
                  </a:lnTo>
                  <a:lnTo>
                    <a:pt x="261" y="565"/>
                  </a:lnTo>
                  <a:lnTo>
                    <a:pt x="141" y="910"/>
                  </a:lnTo>
                  <a:lnTo>
                    <a:pt x="484" y="687"/>
                  </a:lnTo>
                  <a:lnTo>
                    <a:pt x="828" y="910"/>
                  </a:lnTo>
                  <a:lnTo>
                    <a:pt x="706" y="565"/>
                  </a:lnTo>
                  <a:lnTo>
                    <a:pt x="969" y="344"/>
                  </a:lnTo>
                  <a:lnTo>
                    <a:pt x="626" y="344"/>
                  </a:lnTo>
                  <a:lnTo>
                    <a:pt x="484" y="0"/>
                  </a:lnTo>
                  <a:close/>
                </a:path>
              </a:pathLst>
            </a:custGeom>
            <a:grpFill/>
            <a:ln w="16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>
                <a:solidFill>
                  <a:srgbClr val="F0F8FF"/>
                </a:solidFill>
                <a:latin typeface="Arial" charset="0"/>
              </a:endParaRPr>
            </a:p>
          </p:txBody>
        </p:sp>
        <p:sp>
          <p:nvSpPr>
            <p:cNvPr id="10" name="Freeform 29">
              <a:extLst>
                <a:ext uri="{FF2B5EF4-FFF2-40B4-BE49-F238E27FC236}">
                  <a16:creationId xmlns:a16="http://schemas.microsoft.com/office/drawing/2014/main" id="{6D07A179-872D-174D-A650-117251E5BF4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507777" y="3861048"/>
              <a:ext cx="90577" cy="84169"/>
            </a:xfrm>
            <a:custGeom>
              <a:avLst/>
              <a:gdLst/>
              <a:ahLst/>
              <a:cxnLst>
                <a:cxn ang="0">
                  <a:pos x="486" y="0"/>
                </a:cxn>
                <a:cxn ang="0">
                  <a:pos x="344" y="345"/>
                </a:cxn>
                <a:cxn ang="0">
                  <a:pos x="0" y="345"/>
                </a:cxn>
                <a:cxn ang="0">
                  <a:pos x="264" y="567"/>
                </a:cxn>
                <a:cxn ang="0">
                  <a:pos x="141" y="911"/>
                </a:cxn>
                <a:cxn ang="0">
                  <a:pos x="486" y="689"/>
                </a:cxn>
                <a:cxn ang="0">
                  <a:pos x="832" y="911"/>
                </a:cxn>
                <a:cxn ang="0">
                  <a:pos x="710" y="567"/>
                </a:cxn>
                <a:cxn ang="0">
                  <a:pos x="974" y="345"/>
                </a:cxn>
                <a:cxn ang="0">
                  <a:pos x="629" y="345"/>
                </a:cxn>
                <a:cxn ang="0">
                  <a:pos x="486" y="0"/>
                </a:cxn>
              </a:cxnLst>
              <a:rect l="0" t="0" r="r" b="b"/>
              <a:pathLst>
                <a:path w="974" h="911">
                  <a:moveTo>
                    <a:pt x="486" y="0"/>
                  </a:moveTo>
                  <a:lnTo>
                    <a:pt x="344" y="345"/>
                  </a:lnTo>
                  <a:lnTo>
                    <a:pt x="0" y="345"/>
                  </a:lnTo>
                  <a:lnTo>
                    <a:pt x="264" y="567"/>
                  </a:lnTo>
                  <a:lnTo>
                    <a:pt x="141" y="911"/>
                  </a:lnTo>
                  <a:lnTo>
                    <a:pt x="486" y="689"/>
                  </a:lnTo>
                  <a:lnTo>
                    <a:pt x="832" y="911"/>
                  </a:lnTo>
                  <a:lnTo>
                    <a:pt x="710" y="567"/>
                  </a:lnTo>
                  <a:lnTo>
                    <a:pt x="974" y="345"/>
                  </a:lnTo>
                  <a:lnTo>
                    <a:pt x="629" y="345"/>
                  </a:lnTo>
                  <a:lnTo>
                    <a:pt x="486" y="0"/>
                  </a:lnTo>
                  <a:close/>
                </a:path>
              </a:pathLst>
            </a:custGeom>
            <a:grpFill/>
            <a:ln w="16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>
                <a:solidFill>
                  <a:srgbClr val="F0F8FF"/>
                </a:solidFill>
                <a:latin typeface="Arial" charset="0"/>
              </a:endParaRPr>
            </a:p>
          </p:txBody>
        </p:sp>
        <p:sp>
          <p:nvSpPr>
            <p:cNvPr id="11" name="Freeform 30">
              <a:extLst>
                <a:ext uri="{FF2B5EF4-FFF2-40B4-BE49-F238E27FC236}">
                  <a16:creationId xmlns:a16="http://schemas.microsoft.com/office/drawing/2014/main" id="{352852F9-A85F-B140-BDB7-27A632C115A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249144" y="4118292"/>
              <a:ext cx="90577" cy="84169"/>
            </a:xfrm>
            <a:custGeom>
              <a:avLst/>
              <a:gdLst/>
              <a:ahLst/>
              <a:cxnLst>
                <a:cxn ang="0">
                  <a:pos x="484" y="0"/>
                </a:cxn>
                <a:cxn ang="0">
                  <a:pos x="343" y="344"/>
                </a:cxn>
                <a:cxn ang="0">
                  <a:pos x="0" y="344"/>
                </a:cxn>
                <a:cxn ang="0">
                  <a:pos x="261" y="567"/>
                </a:cxn>
                <a:cxn ang="0">
                  <a:pos x="141" y="911"/>
                </a:cxn>
                <a:cxn ang="0">
                  <a:pos x="484" y="688"/>
                </a:cxn>
                <a:cxn ang="0">
                  <a:pos x="828" y="911"/>
                </a:cxn>
                <a:cxn ang="0">
                  <a:pos x="706" y="567"/>
                </a:cxn>
                <a:cxn ang="0">
                  <a:pos x="969" y="344"/>
                </a:cxn>
                <a:cxn ang="0">
                  <a:pos x="626" y="344"/>
                </a:cxn>
                <a:cxn ang="0">
                  <a:pos x="484" y="0"/>
                </a:cxn>
              </a:cxnLst>
              <a:rect l="0" t="0" r="r" b="b"/>
              <a:pathLst>
                <a:path w="969" h="911">
                  <a:moveTo>
                    <a:pt x="484" y="0"/>
                  </a:moveTo>
                  <a:lnTo>
                    <a:pt x="343" y="344"/>
                  </a:lnTo>
                  <a:lnTo>
                    <a:pt x="0" y="344"/>
                  </a:lnTo>
                  <a:lnTo>
                    <a:pt x="261" y="567"/>
                  </a:lnTo>
                  <a:lnTo>
                    <a:pt x="141" y="911"/>
                  </a:lnTo>
                  <a:lnTo>
                    <a:pt x="484" y="688"/>
                  </a:lnTo>
                  <a:lnTo>
                    <a:pt x="828" y="911"/>
                  </a:lnTo>
                  <a:lnTo>
                    <a:pt x="706" y="567"/>
                  </a:lnTo>
                  <a:lnTo>
                    <a:pt x="969" y="344"/>
                  </a:lnTo>
                  <a:lnTo>
                    <a:pt x="626" y="344"/>
                  </a:lnTo>
                  <a:lnTo>
                    <a:pt x="484" y="0"/>
                  </a:lnTo>
                  <a:close/>
                </a:path>
              </a:pathLst>
            </a:custGeom>
            <a:grpFill/>
            <a:ln w="16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>
                <a:solidFill>
                  <a:srgbClr val="F0F8FF"/>
                </a:solidFill>
                <a:latin typeface="Arial" charset="0"/>
              </a:endParaRPr>
            </a:p>
          </p:txBody>
        </p:sp>
        <p:sp>
          <p:nvSpPr>
            <p:cNvPr id="12" name="Freeform 31">
              <a:extLst>
                <a:ext uri="{FF2B5EF4-FFF2-40B4-BE49-F238E27FC236}">
                  <a16:creationId xmlns:a16="http://schemas.microsoft.com/office/drawing/2014/main" id="{6A7D394B-3649-464A-8800-F2C8E331EC5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507777" y="4372192"/>
              <a:ext cx="90577" cy="84169"/>
            </a:xfrm>
            <a:custGeom>
              <a:avLst/>
              <a:gdLst/>
              <a:ahLst/>
              <a:cxnLst>
                <a:cxn ang="0">
                  <a:pos x="483" y="0"/>
                </a:cxn>
                <a:cxn ang="0">
                  <a:pos x="342" y="344"/>
                </a:cxn>
                <a:cxn ang="0">
                  <a:pos x="0" y="344"/>
                </a:cxn>
                <a:cxn ang="0">
                  <a:pos x="261" y="567"/>
                </a:cxn>
                <a:cxn ang="0">
                  <a:pos x="141" y="911"/>
                </a:cxn>
                <a:cxn ang="0">
                  <a:pos x="483" y="689"/>
                </a:cxn>
                <a:cxn ang="0">
                  <a:pos x="827" y="911"/>
                </a:cxn>
                <a:cxn ang="0">
                  <a:pos x="706" y="567"/>
                </a:cxn>
                <a:cxn ang="0">
                  <a:pos x="968" y="344"/>
                </a:cxn>
                <a:cxn ang="0">
                  <a:pos x="626" y="344"/>
                </a:cxn>
                <a:cxn ang="0">
                  <a:pos x="483" y="0"/>
                </a:cxn>
              </a:cxnLst>
              <a:rect l="0" t="0" r="r" b="b"/>
              <a:pathLst>
                <a:path w="968" h="911">
                  <a:moveTo>
                    <a:pt x="483" y="0"/>
                  </a:moveTo>
                  <a:lnTo>
                    <a:pt x="342" y="344"/>
                  </a:lnTo>
                  <a:lnTo>
                    <a:pt x="0" y="344"/>
                  </a:lnTo>
                  <a:lnTo>
                    <a:pt x="261" y="567"/>
                  </a:lnTo>
                  <a:lnTo>
                    <a:pt x="141" y="911"/>
                  </a:lnTo>
                  <a:lnTo>
                    <a:pt x="483" y="689"/>
                  </a:lnTo>
                  <a:lnTo>
                    <a:pt x="827" y="911"/>
                  </a:lnTo>
                  <a:lnTo>
                    <a:pt x="706" y="567"/>
                  </a:lnTo>
                  <a:lnTo>
                    <a:pt x="968" y="344"/>
                  </a:lnTo>
                  <a:lnTo>
                    <a:pt x="626" y="344"/>
                  </a:lnTo>
                  <a:lnTo>
                    <a:pt x="483" y="0"/>
                  </a:lnTo>
                  <a:close/>
                </a:path>
              </a:pathLst>
            </a:custGeom>
            <a:grpFill/>
            <a:ln w="16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>
                <a:solidFill>
                  <a:srgbClr val="F0F8FF"/>
                </a:solidFill>
                <a:latin typeface="Arial" charset="0"/>
              </a:endParaRPr>
            </a:p>
          </p:txBody>
        </p:sp>
        <p:sp>
          <p:nvSpPr>
            <p:cNvPr id="13" name="Freeform 32">
              <a:extLst>
                <a:ext uri="{FF2B5EF4-FFF2-40B4-BE49-F238E27FC236}">
                  <a16:creationId xmlns:a16="http://schemas.microsoft.com/office/drawing/2014/main" id="{4901ED79-DD5C-DD43-B19D-6B6B7A174B7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727113" y="3992875"/>
              <a:ext cx="90577" cy="84169"/>
            </a:xfrm>
            <a:custGeom>
              <a:avLst/>
              <a:gdLst/>
              <a:ahLst/>
              <a:cxnLst>
                <a:cxn ang="0">
                  <a:pos x="487" y="0"/>
                </a:cxn>
                <a:cxn ang="0">
                  <a:pos x="344" y="343"/>
                </a:cxn>
                <a:cxn ang="0">
                  <a:pos x="0" y="343"/>
                </a:cxn>
                <a:cxn ang="0">
                  <a:pos x="263" y="564"/>
                </a:cxn>
                <a:cxn ang="0">
                  <a:pos x="141" y="905"/>
                </a:cxn>
                <a:cxn ang="0">
                  <a:pos x="487" y="684"/>
                </a:cxn>
                <a:cxn ang="0">
                  <a:pos x="831" y="905"/>
                </a:cxn>
                <a:cxn ang="0">
                  <a:pos x="709" y="564"/>
                </a:cxn>
                <a:cxn ang="0">
                  <a:pos x="973" y="343"/>
                </a:cxn>
                <a:cxn ang="0">
                  <a:pos x="628" y="343"/>
                </a:cxn>
                <a:cxn ang="0">
                  <a:pos x="487" y="0"/>
                </a:cxn>
              </a:cxnLst>
              <a:rect l="0" t="0" r="r" b="b"/>
              <a:pathLst>
                <a:path w="973" h="905">
                  <a:moveTo>
                    <a:pt x="487" y="0"/>
                  </a:moveTo>
                  <a:lnTo>
                    <a:pt x="344" y="343"/>
                  </a:lnTo>
                  <a:lnTo>
                    <a:pt x="0" y="343"/>
                  </a:lnTo>
                  <a:lnTo>
                    <a:pt x="263" y="564"/>
                  </a:lnTo>
                  <a:lnTo>
                    <a:pt x="141" y="905"/>
                  </a:lnTo>
                  <a:lnTo>
                    <a:pt x="487" y="684"/>
                  </a:lnTo>
                  <a:lnTo>
                    <a:pt x="831" y="905"/>
                  </a:lnTo>
                  <a:lnTo>
                    <a:pt x="709" y="564"/>
                  </a:lnTo>
                  <a:lnTo>
                    <a:pt x="973" y="343"/>
                  </a:lnTo>
                  <a:lnTo>
                    <a:pt x="628" y="343"/>
                  </a:lnTo>
                  <a:lnTo>
                    <a:pt x="487" y="0"/>
                  </a:lnTo>
                  <a:close/>
                </a:path>
              </a:pathLst>
            </a:custGeom>
            <a:grpFill/>
            <a:ln w="16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>
                <a:solidFill>
                  <a:srgbClr val="F0F8FF"/>
                </a:solidFill>
                <a:latin typeface="Arial" charset="0"/>
              </a:endParaRPr>
            </a:p>
          </p:txBody>
        </p:sp>
        <p:sp>
          <p:nvSpPr>
            <p:cNvPr id="14" name="Freeform 33">
              <a:extLst>
                <a:ext uri="{FF2B5EF4-FFF2-40B4-BE49-F238E27FC236}">
                  <a16:creationId xmlns:a16="http://schemas.microsoft.com/office/drawing/2014/main" id="{EF148EBC-A2DA-544B-A288-0DDC828C8DD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642946" y="3895886"/>
              <a:ext cx="90577" cy="84169"/>
            </a:xfrm>
            <a:custGeom>
              <a:avLst/>
              <a:gdLst/>
              <a:ahLst/>
              <a:cxnLst>
                <a:cxn ang="0">
                  <a:pos x="488" y="0"/>
                </a:cxn>
                <a:cxn ang="0">
                  <a:pos x="346" y="344"/>
                </a:cxn>
                <a:cxn ang="0">
                  <a:pos x="0" y="344"/>
                </a:cxn>
                <a:cxn ang="0">
                  <a:pos x="264" y="565"/>
                </a:cxn>
                <a:cxn ang="0">
                  <a:pos x="143" y="909"/>
                </a:cxn>
                <a:cxn ang="0">
                  <a:pos x="488" y="687"/>
                </a:cxn>
                <a:cxn ang="0">
                  <a:pos x="834" y="909"/>
                </a:cxn>
                <a:cxn ang="0">
                  <a:pos x="712" y="565"/>
                </a:cxn>
                <a:cxn ang="0">
                  <a:pos x="976" y="344"/>
                </a:cxn>
                <a:cxn ang="0">
                  <a:pos x="631" y="344"/>
                </a:cxn>
                <a:cxn ang="0">
                  <a:pos x="488" y="0"/>
                </a:cxn>
              </a:cxnLst>
              <a:rect l="0" t="0" r="r" b="b"/>
              <a:pathLst>
                <a:path w="976" h="909">
                  <a:moveTo>
                    <a:pt x="488" y="0"/>
                  </a:moveTo>
                  <a:lnTo>
                    <a:pt x="346" y="344"/>
                  </a:lnTo>
                  <a:lnTo>
                    <a:pt x="0" y="344"/>
                  </a:lnTo>
                  <a:lnTo>
                    <a:pt x="264" y="565"/>
                  </a:lnTo>
                  <a:lnTo>
                    <a:pt x="143" y="909"/>
                  </a:lnTo>
                  <a:lnTo>
                    <a:pt x="488" y="687"/>
                  </a:lnTo>
                  <a:lnTo>
                    <a:pt x="834" y="909"/>
                  </a:lnTo>
                  <a:lnTo>
                    <a:pt x="712" y="565"/>
                  </a:lnTo>
                  <a:lnTo>
                    <a:pt x="976" y="344"/>
                  </a:lnTo>
                  <a:lnTo>
                    <a:pt x="631" y="344"/>
                  </a:lnTo>
                  <a:lnTo>
                    <a:pt x="488" y="0"/>
                  </a:lnTo>
                  <a:close/>
                </a:path>
              </a:pathLst>
            </a:custGeom>
            <a:grpFill/>
            <a:ln w="16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>
                <a:solidFill>
                  <a:srgbClr val="F0F8FF"/>
                </a:solidFill>
                <a:latin typeface="Arial" charset="0"/>
              </a:endParaRPr>
            </a:p>
          </p:txBody>
        </p:sp>
        <p:sp>
          <p:nvSpPr>
            <p:cNvPr id="15" name="Freeform 34">
              <a:extLst>
                <a:ext uri="{FF2B5EF4-FFF2-40B4-BE49-F238E27FC236}">
                  <a16:creationId xmlns:a16="http://schemas.microsoft.com/office/drawing/2014/main" id="{7D13466F-12A5-CA49-908A-6EBE3C4C60A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727113" y="4246775"/>
              <a:ext cx="90577" cy="85841"/>
            </a:xfrm>
            <a:custGeom>
              <a:avLst/>
              <a:gdLst/>
              <a:ahLst/>
              <a:cxnLst>
                <a:cxn ang="0">
                  <a:pos x="487" y="0"/>
                </a:cxn>
                <a:cxn ang="0">
                  <a:pos x="344" y="344"/>
                </a:cxn>
                <a:cxn ang="0">
                  <a:pos x="0" y="344"/>
                </a:cxn>
                <a:cxn ang="0">
                  <a:pos x="264" y="567"/>
                </a:cxn>
                <a:cxn ang="0">
                  <a:pos x="141" y="911"/>
                </a:cxn>
                <a:cxn ang="0">
                  <a:pos x="487" y="689"/>
                </a:cxn>
                <a:cxn ang="0">
                  <a:pos x="832" y="911"/>
                </a:cxn>
                <a:cxn ang="0">
                  <a:pos x="711" y="567"/>
                </a:cxn>
                <a:cxn ang="0">
                  <a:pos x="975" y="344"/>
                </a:cxn>
                <a:cxn ang="0">
                  <a:pos x="629" y="344"/>
                </a:cxn>
                <a:cxn ang="0">
                  <a:pos x="487" y="0"/>
                </a:cxn>
              </a:cxnLst>
              <a:rect l="0" t="0" r="r" b="b"/>
              <a:pathLst>
                <a:path w="975" h="911">
                  <a:moveTo>
                    <a:pt x="487" y="0"/>
                  </a:moveTo>
                  <a:lnTo>
                    <a:pt x="344" y="344"/>
                  </a:lnTo>
                  <a:lnTo>
                    <a:pt x="0" y="344"/>
                  </a:lnTo>
                  <a:lnTo>
                    <a:pt x="264" y="567"/>
                  </a:lnTo>
                  <a:lnTo>
                    <a:pt x="141" y="911"/>
                  </a:lnTo>
                  <a:lnTo>
                    <a:pt x="487" y="689"/>
                  </a:lnTo>
                  <a:lnTo>
                    <a:pt x="832" y="911"/>
                  </a:lnTo>
                  <a:lnTo>
                    <a:pt x="711" y="567"/>
                  </a:lnTo>
                  <a:lnTo>
                    <a:pt x="975" y="344"/>
                  </a:lnTo>
                  <a:lnTo>
                    <a:pt x="629" y="344"/>
                  </a:lnTo>
                  <a:lnTo>
                    <a:pt x="487" y="0"/>
                  </a:lnTo>
                  <a:close/>
                </a:path>
              </a:pathLst>
            </a:custGeom>
            <a:grpFill/>
            <a:ln w="16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>
                <a:solidFill>
                  <a:srgbClr val="F0F8FF"/>
                </a:solidFill>
                <a:latin typeface="Arial" charset="0"/>
              </a:endParaRPr>
            </a:p>
          </p:txBody>
        </p:sp>
        <p:sp>
          <p:nvSpPr>
            <p:cNvPr id="16" name="Freeform 35">
              <a:extLst>
                <a:ext uri="{FF2B5EF4-FFF2-40B4-BE49-F238E27FC236}">
                  <a16:creationId xmlns:a16="http://schemas.microsoft.com/office/drawing/2014/main" id="{1DE569C5-0801-F149-A01E-053197ECDC8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376231" y="4337354"/>
              <a:ext cx="90577" cy="84169"/>
            </a:xfrm>
            <a:custGeom>
              <a:avLst/>
              <a:gdLst/>
              <a:ahLst/>
              <a:cxnLst>
                <a:cxn ang="0">
                  <a:pos x="488" y="0"/>
                </a:cxn>
                <a:cxn ang="0">
                  <a:pos x="346" y="343"/>
                </a:cxn>
                <a:cxn ang="0">
                  <a:pos x="0" y="343"/>
                </a:cxn>
                <a:cxn ang="0">
                  <a:pos x="264" y="564"/>
                </a:cxn>
                <a:cxn ang="0">
                  <a:pos x="142" y="905"/>
                </a:cxn>
                <a:cxn ang="0">
                  <a:pos x="488" y="684"/>
                </a:cxn>
                <a:cxn ang="0">
                  <a:pos x="834" y="905"/>
                </a:cxn>
                <a:cxn ang="0">
                  <a:pos x="712" y="564"/>
                </a:cxn>
                <a:cxn ang="0">
                  <a:pos x="976" y="343"/>
                </a:cxn>
                <a:cxn ang="0">
                  <a:pos x="630" y="343"/>
                </a:cxn>
                <a:cxn ang="0">
                  <a:pos x="488" y="0"/>
                </a:cxn>
              </a:cxnLst>
              <a:rect l="0" t="0" r="r" b="b"/>
              <a:pathLst>
                <a:path w="976" h="905">
                  <a:moveTo>
                    <a:pt x="488" y="0"/>
                  </a:moveTo>
                  <a:lnTo>
                    <a:pt x="346" y="343"/>
                  </a:lnTo>
                  <a:lnTo>
                    <a:pt x="0" y="343"/>
                  </a:lnTo>
                  <a:lnTo>
                    <a:pt x="264" y="564"/>
                  </a:lnTo>
                  <a:lnTo>
                    <a:pt x="142" y="905"/>
                  </a:lnTo>
                  <a:lnTo>
                    <a:pt x="488" y="684"/>
                  </a:lnTo>
                  <a:lnTo>
                    <a:pt x="834" y="905"/>
                  </a:lnTo>
                  <a:lnTo>
                    <a:pt x="712" y="564"/>
                  </a:lnTo>
                  <a:lnTo>
                    <a:pt x="976" y="343"/>
                  </a:lnTo>
                  <a:lnTo>
                    <a:pt x="630" y="343"/>
                  </a:lnTo>
                  <a:lnTo>
                    <a:pt x="488" y="0"/>
                  </a:lnTo>
                  <a:close/>
                </a:path>
              </a:pathLst>
            </a:custGeom>
            <a:grpFill/>
            <a:ln w="16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>
                <a:solidFill>
                  <a:srgbClr val="F0F8FF"/>
                </a:solidFill>
                <a:latin typeface="Arial" charset="0"/>
              </a:endParaRPr>
            </a:p>
          </p:txBody>
        </p:sp>
        <p:sp>
          <p:nvSpPr>
            <p:cNvPr id="17" name="Freeform 36">
              <a:extLst>
                <a:ext uri="{FF2B5EF4-FFF2-40B4-BE49-F238E27FC236}">
                  <a16:creationId xmlns:a16="http://schemas.microsoft.com/office/drawing/2014/main" id="{64C3BDF9-F023-6744-8299-9D2C1E859F6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639601" y="4337354"/>
              <a:ext cx="91971" cy="84169"/>
            </a:xfrm>
            <a:custGeom>
              <a:avLst/>
              <a:gdLst/>
              <a:ahLst/>
              <a:cxnLst>
                <a:cxn ang="0">
                  <a:pos x="488" y="0"/>
                </a:cxn>
                <a:cxn ang="0">
                  <a:pos x="346" y="343"/>
                </a:cxn>
                <a:cxn ang="0">
                  <a:pos x="0" y="343"/>
                </a:cxn>
                <a:cxn ang="0">
                  <a:pos x="264" y="564"/>
                </a:cxn>
                <a:cxn ang="0">
                  <a:pos x="143" y="906"/>
                </a:cxn>
                <a:cxn ang="0">
                  <a:pos x="488" y="685"/>
                </a:cxn>
                <a:cxn ang="0">
                  <a:pos x="834" y="906"/>
                </a:cxn>
                <a:cxn ang="0">
                  <a:pos x="712" y="564"/>
                </a:cxn>
                <a:cxn ang="0">
                  <a:pos x="976" y="343"/>
                </a:cxn>
                <a:cxn ang="0">
                  <a:pos x="631" y="343"/>
                </a:cxn>
                <a:cxn ang="0">
                  <a:pos x="488" y="0"/>
                </a:cxn>
              </a:cxnLst>
              <a:rect l="0" t="0" r="r" b="b"/>
              <a:pathLst>
                <a:path w="976" h="906">
                  <a:moveTo>
                    <a:pt x="488" y="0"/>
                  </a:moveTo>
                  <a:lnTo>
                    <a:pt x="346" y="343"/>
                  </a:lnTo>
                  <a:lnTo>
                    <a:pt x="0" y="343"/>
                  </a:lnTo>
                  <a:lnTo>
                    <a:pt x="264" y="564"/>
                  </a:lnTo>
                  <a:lnTo>
                    <a:pt x="143" y="906"/>
                  </a:lnTo>
                  <a:lnTo>
                    <a:pt x="488" y="685"/>
                  </a:lnTo>
                  <a:lnTo>
                    <a:pt x="834" y="906"/>
                  </a:lnTo>
                  <a:lnTo>
                    <a:pt x="712" y="564"/>
                  </a:lnTo>
                  <a:lnTo>
                    <a:pt x="976" y="343"/>
                  </a:lnTo>
                  <a:lnTo>
                    <a:pt x="631" y="343"/>
                  </a:lnTo>
                  <a:lnTo>
                    <a:pt x="488" y="0"/>
                  </a:lnTo>
                  <a:close/>
                </a:path>
              </a:pathLst>
            </a:custGeom>
            <a:grpFill/>
            <a:ln w="16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>
                <a:solidFill>
                  <a:srgbClr val="F0F8FF"/>
                </a:solidFill>
                <a:latin typeface="Arial" charset="0"/>
              </a:endParaRPr>
            </a:p>
          </p:txBody>
        </p:sp>
        <p:sp>
          <p:nvSpPr>
            <p:cNvPr id="18" name="Freeform 37">
              <a:extLst>
                <a:ext uri="{FF2B5EF4-FFF2-40B4-BE49-F238E27FC236}">
                  <a16:creationId xmlns:a16="http://schemas.microsoft.com/office/drawing/2014/main" id="{4A587B9D-77F5-B64E-BA13-D463D49406D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292064" y="3991203"/>
              <a:ext cx="90577" cy="84169"/>
            </a:xfrm>
            <a:custGeom>
              <a:avLst/>
              <a:gdLst/>
              <a:ahLst/>
              <a:cxnLst>
                <a:cxn ang="0">
                  <a:pos x="483" y="0"/>
                </a:cxn>
                <a:cxn ang="0">
                  <a:pos x="342" y="341"/>
                </a:cxn>
                <a:cxn ang="0">
                  <a:pos x="0" y="341"/>
                </a:cxn>
                <a:cxn ang="0">
                  <a:pos x="261" y="562"/>
                </a:cxn>
                <a:cxn ang="0">
                  <a:pos x="141" y="904"/>
                </a:cxn>
                <a:cxn ang="0">
                  <a:pos x="483" y="683"/>
                </a:cxn>
                <a:cxn ang="0">
                  <a:pos x="826" y="904"/>
                </a:cxn>
                <a:cxn ang="0">
                  <a:pos x="704" y="562"/>
                </a:cxn>
                <a:cxn ang="0">
                  <a:pos x="967" y="341"/>
                </a:cxn>
                <a:cxn ang="0">
                  <a:pos x="624" y="341"/>
                </a:cxn>
                <a:cxn ang="0">
                  <a:pos x="483" y="0"/>
                </a:cxn>
              </a:cxnLst>
              <a:rect l="0" t="0" r="r" b="b"/>
              <a:pathLst>
                <a:path w="967" h="904">
                  <a:moveTo>
                    <a:pt x="483" y="0"/>
                  </a:moveTo>
                  <a:lnTo>
                    <a:pt x="342" y="341"/>
                  </a:lnTo>
                  <a:lnTo>
                    <a:pt x="0" y="341"/>
                  </a:lnTo>
                  <a:lnTo>
                    <a:pt x="261" y="562"/>
                  </a:lnTo>
                  <a:lnTo>
                    <a:pt x="141" y="904"/>
                  </a:lnTo>
                  <a:lnTo>
                    <a:pt x="483" y="683"/>
                  </a:lnTo>
                  <a:lnTo>
                    <a:pt x="826" y="904"/>
                  </a:lnTo>
                  <a:lnTo>
                    <a:pt x="704" y="562"/>
                  </a:lnTo>
                  <a:lnTo>
                    <a:pt x="967" y="341"/>
                  </a:lnTo>
                  <a:lnTo>
                    <a:pt x="624" y="341"/>
                  </a:lnTo>
                  <a:lnTo>
                    <a:pt x="483" y="0"/>
                  </a:lnTo>
                  <a:close/>
                </a:path>
              </a:pathLst>
            </a:custGeom>
            <a:grpFill/>
            <a:ln w="16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>
                <a:solidFill>
                  <a:srgbClr val="F0F8FF"/>
                </a:solidFill>
                <a:latin typeface="Arial" charset="0"/>
              </a:endParaRPr>
            </a:p>
          </p:txBody>
        </p:sp>
        <p:sp>
          <p:nvSpPr>
            <p:cNvPr id="19" name="Freeform 38">
              <a:extLst>
                <a:ext uri="{FF2B5EF4-FFF2-40B4-BE49-F238E27FC236}">
                  <a16:creationId xmlns:a16="http://schemas.microsoft.com/office/drawing/2014/main" id="{AD25EFB7-4426-0047-861C-7BC634B2EFC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376231" y="3895886"/>
              <a:ext cx="90577" cy="84169"/>
            </a:xfrm>
            <a:custGeom>
              <a:avLst/>
              <a:gdLst/>
              <a:ahLst/>
              <a:cxnLst>
                <a:cxn ang="0">
                  <a:pos x="487" y="0"/>
                </a:cxn>
                <a:cxn ang="0">
                  <a:pos x="344" y="344"/>
                </a:cxn>
                <a:cxn ang="0">
                  <a:pos x="0" y="344"/>
                </a:cxn>
                <a:cxn ang="0">
                  <a:pos x="264" y="565"/>
                </a:cxn>
                <a:cxn ang="0">
                  <a:pos x="141" y="909"/>
                </a:cxn>
                <a:cxn ang="0">
                  <a:pos x="487" y="687"/>
                </a:cxn>
                <a:cxn ang="0">
                  <a:pos x="832" y="909"/>
                </a:cxn>
                <a:cxn ang="0">
                  <a:pos x="711" y="565"/>
                </a:cxn>
                <a:cxn ang="0">
                  <a:pos x="975" y="344"/>
                </a:cxn>
                <a:cxn ang="0">
                  <a:pos x="629" y="344"/>
                </a:cxn>
                <a:cxn ang="0">
                  <a:pos x="487" y="0"/>
                </a:cxn>
              </a:cxnLst>
              <a:rect l="0" t="0" r="r" b="b"/>
              <a:pathLst>
                <a:path w="975" h="909">
                  <a:moveTo>
                    <a:pt x="487" y="0"/>
                  </a:moveTo>
                  <a:lnTo>
                    <a:pt x="344" y="344"/>
                  </a:lnTo>
                  <a:lnTo>
                    <a:pt x="0" y="344"/>
                  </a:lnTo>
                  <a:lnTo>
                    <a:pt x="264" y="565"/>
                  </a:lnTo>
                  <a:lnTo>
                    <a:pt x="141" y="909"/>
                  </a:lnTo>
                  <a:lnTo>
                    <a:pt x="487" y="687"/>
                  </a:lnTo>
                  <a:lnTo>
                    <a:pt x="832" y="909"/>
                  </a:lnTo>
                  <a:lnTo>
                    <a:pt x="711" y="565"/>
                  </a:lnTo>
                  <a:lnTo>
                    <a:pt x="975" y="344"/>
                  </a:lnTo>
                  <a:lnTo>
                    <a:pt x="629" y="344"/>
                  </a:lnTo>
                  <a:lnTo>
                    <a:pt x="487" y="0"/>
                  </a:lnTo>
                  <a:close/>
                </a:path>
              </a:pathLst>
            </a:custGeom>
            <a:grpFill/>
            <a:ln w="16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>
                <a:solidFill>
                  <a:srgbClr val="F0F8FF"/>
                </a:solidFill>
                <a:latin typeface="Arial" charset="0"/>
              </a:endParaRPr>
            </a:p>
          </p:txBody>
        </p:sp>
      </p:grpSp>
      <p:sp>
        <p:nvSpPr>
          <p:cNvPr id="20" name="Rectangle 39">
            <a:extLst>
              <a:ext uri="{FF2B5EF4-FFF2-40B4-BE49-F238E27FC236}">
                <a16:creationId xmlns:a16="http://schemas.microsoft.com/office/drawing/2014/main" id="{D48202FE-6F51-5E46-B135-212AA58421B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307670" y="629995"/>
            <a:ext cx="400050" cy="15398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GB" altLang="de-DE" sz="1000" b="1" i="1" dirty="0">
                <a:solidFill>
                  <a:srgbClr val="F0F8FF"/>
                </a:solidFill>
              </a:rPr>
              <a:t>CAPRI</a:t>
            </a:r>
            <a:endParaRPr lang="en-GB" altLang="de-DE" dirty="0">
              <a:solidFill>
                <a:srgbClr val="F0F8FF"/>
              </a:solidFill>
            </a:endParaRPr>
          </a:p>
        </p:txBody>
      </p:sp>
      <p:pic>
        <p:nvPicPr>
          <p:cNvPr id="23" name="Grafik 22">
            <a:extLst>
              <a:ext uri="{FF2B5EF4-FFF2-40B4-BE49-F238E27FC236}">
                <a16:creationId xmlns:a16="http://schemas.microsoft.com/office/drawing/2014/main" id="{591CFDCE-186B-9546-8E8E-935D448861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7699" y="404664"/>
            <a:ext cx="1658938" cy="642937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2">
            <a:extLst>
              <a:ext uri="{FF2B5EF4-FFF2-40B4-BE49-F238E27FC236}">
                <a16:creationId xmlns:a16="http://schemas.microsoft.com/office/drawing/2014/main" id="{81456987-8A5C-0B48-82AA-9390613FF8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8128" y="404665"/>
            <a:ext cx="649287" cy="64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66089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36732-2E35-471B-A3E5-A99434BD9D13}" type="datetime1">
              <a:rPr lang="en-US" smtClean="0"/>
              <a:t>9/19/2022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749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491D3-24D4-49DE-9244-1E1165B763A6}" type="datetime1">
              <a:rPr lang="en-US" smtClean="0"/>
              <a:t>9/19/2022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647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2A9A1-010F-4006-B790-4339DED1009A}" type="datetime1">
              <a:rPr lang="en-US" smtClean="0"/>
              <a:t>9/19/2022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03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673F8-406C-4018-9DEB-CFC23C8D3561}" type="datetime1">
              <a:rPr lang="en-US" smtClean="0"/>
              <a:t>9/19/2022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44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F83AF-7B5F-480C-84E1-ADCF5C2EBD7A}" type="datetime1">
              <a:rPr lang="en-US" smtClean="0"/>
              <a:t>9/19/2022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210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C747B-5844-43DB-806B-B90C82236F4B}" type="datetime1">
              <a:rPr lang="en-US" smtClean="0"/>
              <a:t>9/19/2022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978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92CB0-7873-415A-9216-EB9A65E6C1D3}" type="datetime1">
              <a:rPr lang="en-US" smtClean="0"/>
              <a:t>9/19/2022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807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AC601-3E44-4B2C-8143-AE3B1273CFEB}" type="datetime1">
              <a:rPr lang="en-US" smtClean="0"/>
              <a:t>9/19/2022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190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B47860EA-5F04-E349-80F0-2BAC060F072D}"/>
              </a:ext>
            </a:extLst>
          </p:cNvPr>
          <p:cNvSpPr/>
          <p:nvPr/>
        </p:nvSpPr>
        <p:spPr>
          <a:xfrm>
            <a:off x="0" y="0"/>
            <a:ext cx="9144000" cy="1510747"/>
          </a:xfrm>
          <a:prstGeom prst="rect">
            <a:avLst/>
          </a:prstGeom>
          <a:solidFill>
            <a:srgbClr val="2953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33902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F7C6D7-DF46-4796-89A1-5C1C9AA45E41}" type="datetime1">
              <a:rPr lang="en-US" smtClean="0"/>
              <a:t>9/19/2022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041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DCEBFA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err="1"/>
              <a:t>Calibration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Supply Model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Davit Stepanyan</a:t>
            </a:r>
          </a:p>
          <a:p>
            <a:r>
              <a:rPr lang="de-DE" dirty="0" err="1"/>
              <a:t>Thuenen</a:t>
            </a:r>
            <a:r>
              <a:rPr lang="de-DE" dirty="0"/>
              <a:t>-Institute </a:t>
            </a:r>
            <a:r>
              <a:rPr lang="de-DE" dirty="0" err="1"/>
              <a:t>of</a:t>
            </a:r>
            <a:r>
              <a:rPr lang="de-DE" dirty="0"/>
              <a:t> Farm Economics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714105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F06B6A-99DC-4BCF-B974-361BD1183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Specifying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PMP Parameters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Inhaltsplatzhalter 3">
                <a:extLst>
                  <a:ext uri="{FF2B5EF4-FFF2-40B4-BE49-F238E27FC236}">
                    <a16:creationId xmlns:a16="http://schemas.microsoft.com/office/drawing/2014/main" id="{C86A295D-1783-4974-9158-277B85CD66F3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327225806"/>
                  </p:ext>
                </p:extLst>
              </p:nvPr>
            </p:nvGraphicFramePr>
            <p:xfrm>
              <a:off x="628650" y="1825625"/>
              <a:ext cx="7886700" cy="326834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628900">
                      <a:extLst>
                        <a:ext uri="{9D8B030D-6E8A-4147-A177-3AD203B41FA5}">
                          <a16:colId xmlns:a16="http://schemas.microsoft.com/office/drawing/2014/main" val="1835714708"/>
                        </a:ext>
                      </a:extLst>
                    </a:gridCol>
                    <a:gridCol w="2628900">
                      <a:extLst>
                        <a:ext uri="{9D8B030D-6E8A-4147-A177-3AD203B41FA5}">
                          <a16:colId xmlns:a16="http://schemas.microsoft.com/office/drawing/2014/main" val="2251794191"/>
                        </a:ext>
                      </a:extLst>
                    </a:gridCol>
                    <a:gridCol w="2628900">
                      <a:extLst>
                        <a:ext uri="{9D8B030D-6E8A-4147-A177-3AD203B41FA5}">
                          <a16:colId xmlns:a16="http://schemas.microsoft.com/office/drawing/2014/main" val="246717367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 marL="87630" marR="8763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d</a:t>
                          </a:r>
                          <a:endParaRPr lang="en-US" dirty="0"/>
                        </a:p>
                      </a:txBody>
                      <a:tcPr marL="87630" marR="8763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Q</a:t>
                          </a:r>
                          <a:endParaRPr lang="en-US" dirty="0"/>
                        </a:p>
                      </a:txBody>
                      <a:tcPr marL="87630" marR="87630"/>
                    </a:tc>
                    <a:extLst>
                      <a:ext uri="{0D108BD9-81ED-4DB2-BD59-A6C34878D82A}">
                        <a16:rowId xmlns:a16="http://schemas.microsoft.com/office/drawing/2014/main" val="142825923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de-DE" dirty="0"/>
                            <a:t>Standard </a:t>
                          </a:r>
                          <a:r>
                            <a:rPr lang="de-DE" dirty="0" err="1"/>
                            <a:t>approach</a:t>
                          </a:r>
                          <a:endParaRPr lang="en-US" dirty="0"/>
                        </a:p>
                      </a:txBody>
                      <a:tcPr marL="87630" marR="87630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de-DE" b="0" i="1" smtClean="0">
                                        <a:latin typeface="Cambria Math" panose="02040503050406030204" pitchFamily="18" charset="0"/>
                                      </a:rPr>
                                      <m:t>𝑑</m:t>
                                    </m:r>
                                  </m:e>
                                  <m:sub>
                                    <m:r>
                                      <a:rPr lang="de-DE" b="0" i="1" smtClean="0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sub>
                                </m:sSub>
                                <m:r>
                                  <a:rPr lang="de-DE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de-DE" b="0" i="1" smtClean="0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e>
                                  <m:sub>
                                    <m:r>
                                      <a:rPr lang="de-DE" b="0" i="1" smtClean="0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marL="87630" marR="87630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de-DE" b="0" i="1" smtClean="0">
                                        <a:latin typeface="Cambria Math" panose="02040503050406030204" pitchFamily="18" charset="0"/>
                                      </a:rPr>
                                      <m:t>𝑞</m:t>
                                    </m:r>
                                  </m:e>
                                  <m:sub>
                                    <m:r>
                                      <a:rPr lang="de-DE" b="0" i="1" smtClean="0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  <m:r>
                                      <a:rPr lang="de-DE" b="0" i="1" smtClean="0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de-DE" b="0" i="1" smtClean="0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sub>
                                </m:sSub>
                                <m:r>
                                  <a:rPr lang="de-DE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de-DE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de-DE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l-GR" b="0" i="1" smtClean="0">
                                            <a:latin typeface="Cambria Math" panose="02040503050406030204" pitchFamily="18" charset="0"/>
                                          </a:rPr>
                                          <m:t>ρ</m:t>
                                        </m:r>
                                      </m:e>
                                      <m:sub>
                                        <m:r>
                                          <a:rPr lang="de-DE" b="0" i="1" smtClean="0">
                                            <a:latin typeface="Cambria Math" panose="02040503050406030204" pitchFamily="18" charset="0"/>
                                          </a:rPr>
                                          <m:t>𝑗</m:t>
                                        </m:r>
                                      </m:sub>
                                    </m:sSub>
                                  </m:num>
                                  <m:den>
                                    <m:sSubSup>
                                      <m:sSubSupPr>
                                        <m:ctrlPr>
                                          <a:rPr lang="de-DE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de-DE" b="0" i="1" smtClean="0">
                                            <a:latin typeface="Cambria Math" panose="02040503050406030204" pitchFamily="18" charset="0"/>
                                          </a:rPr>
                                          <m:t>𝑋</m:t>
                                        </m:r>
                                      </m:e>
                                      <m:sub>
                                        <m:r>
                                          <a:rPr lang="de-DE" b="0" i="1" smtClean="0">
                                            <a:latin typeface="Cambria Math" panose="02040503050406030204" pitchFamily="18" charset="0"/>
                                          </a:rPr>
                                          <m:t>𝑗</m:t>
                                        </m:r>
                                      </m:sub>
                                      <m:sup>
                                        <m:r>
                                          <a:rPr lang="de-DE" b="0" i="1" smtClean="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sup>
                                    </m:sSubSup>
                                  </m:den>
                                </m:f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marL="87630" marR="87630"/>
                    </a:tc>
                    <a:extLst>
                      <a:ext uri="{0D108BD9-81ED-4DB2-BD59-A6C34878D82A}">
                        <a16:rowId xmlns:a16="http://schemas.microsoft.com/office/drawing/2014/main" val="301846819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de-DE" dirty="0"/>
                            <a:t>Average </a:t>
                          </a:r>
                          <a:r>
                            <a:rPr lang="de-DE" dirty="0" err="1"/>
                            <a:t>cost</a:t>
                          </a:r>
                          <a:r>
                            <a:rPr lang="de-DE" dirty="0"/>
                            <a:t> </a:t>
                          </a:r>
                          <a:r>
                            <a:rPr lang="de-DE" dirty="0" err="1"/>
                            <a:t>approach</a:t>
                          </a:r>
                          <a:endParaRPr lang="en-US" dirty="0"/>
                        </a:p>
                      </a:txBody>
                      <a:tcPr marL="87630" marR="87630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de-DE" b="0" i="1" smtClean="0">
                                        <a:latin typeface="Cambria Math" panose="02040503050406030204" pitchFamily="18" charset="0"/>
                                      </a:rPr>
                                      <m:t>𝑑</m:t>
                                    </m:r>
                                  </m:e>
                                  <m:sub>
                                    <m:r>
                                      <a:rPr lang="de-DE" b="0" i="1" smtClean="0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sub>
                                </m:sSub>
                                <m:r>
                                  <a:rPr lang="de-DE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de-DE" b="0" i="1" smtClean="0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e>
                                  <m:sub>
                                    <m:r>
                                      <a:rPr lang="de-DE" b="0" i="1" smtClean="0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sub>
                                </m:sSub>
                                <m:r>
                                  <a:rPr lang="de-DE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de-DE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l-GR" b="0" i="1" smtClean="0">
                                        <a:latin typeface="Cambria Math" panose="02040503050406030204" pitchFamily="18" charset="0"/>
                                      </a:rPr>
                                      <m:t>ρ</m:t>
                                    </m:r>
                                  </m:e>
                                  <m:sub>
                                    <m:r>
                                      <a:rPr lang="de-DE" b="0" i="1" smtClean="0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marL="87630" marR="87630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de-DE" b="0" i="1" smtClean="0">
                                        <a:latin typeface="Cambria Math" panose="02040503050406030204" pitchFamily="18" charset="0"/>
                                      </a:rPr>
                                      <m:t>𝑞</m:t>
                                    </m:r>
                                  </m:e>
                                  <m:sub>
                                    <m:r>
                                      <a:rPr lang="de-DE" b="0" i="1" smtClean="0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  <m:r>
                                      <a:rPr lang="de-DE" b="0" i="1" smtClean="0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de-DE" b="0" i="1" smtClean="0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sub>
                                </m:sSub>
                                <m:r>
                                  <a:rPr lang="de-DE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de-DE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de-DE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de-DE" b="0" i="1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  <m:r>
                                          <m:rPr>
                                            <m:sty m:val="p"/>
                                          </m:rPr>
                                          <a:rPr lang="el-GR" b="0" i="1" smtClean="0">
                                            <a:latin typeface="Cambria Math" panose="02040503050406030204" pitchFamily="18" charset="0"/>
                                          </a:rPr>
                                          <m:t>ρ</m:t>
                                        </m:r>
                                      </m:e>
                                      <m:sub>
                                        <m:r>
                                          <a:rPr lang="de-DE" b="0" i="1" smtClean="0">
                                            <a:latin typeface="Cambria Math" panose="02040503050406030204" pitchFamily="18" charset="0"/>
                                          </a:rPr>
                                          <m:t>𝑗</m:t>
                                        </m:r>
                                      </m:sub>
                                    </m:sSub>
                                  </m:num>
                                  <m:den>
                                    <m:sSubSup>
                                      <m:sSubSupPr>
                                        <m:ctrlPr>
                                          <a:rPr lang="de-DE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de-DE" b="0" i="1" smtClean="0">
                                            <a:latin typeface="Cambria Math" panose="02040503050406030204" pitchFamily="18" charset="0"/>
                                          </a:rPr>
                                          <m:t>𝑋</m:t>
                                        </m:r>
                                      </m:e>
                                      <m:sub>
                                        <m:r>
                                          <a:rPr lang="de-DE" b="0" i="1" smtClean="0">
                                            <a:latin typeface="Cambria Math" panose="02040503050406030204" pitchFamily="18" charset="0"/>
                                          </a:rPr>
                                          <m:t>𝑗</m:t>
                                        </m:r>
                                      </m:sub>
                                      <m:sup>
                                        <m:r>
                                          <a:rPr lang="de-DE" b="0" i="1" smtClean="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sup>
                                    </m:sSubSup>
                                  </m:den>
                                </m:f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marL="87630" marR="87630"/>
                    </a:tc>
                    <a:extLst>
                      <a:ext uri="{0D108BD9-81ED-4DB2-BD59-A6C34878D82A}">
                        <a16:rowId xmlns:a16="http://schemas.microsoft.com/office/drawing/2014/main" val="365619834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de-DE" dirty="0"/>
                            <a:t>Paris </a:t>
                          </a:r>
                          <a:r>
                            <a:rPr lang="de-DE" dirty="0" err="1"/>
                            <a:t>approach</a:t>
                          </a:r>
                          <a:endParaRPr lang="en-US" dirty="0"/>
                        </a:p>
                      </a:txBody>
                      <a:tcPr marL="87630" marR="87630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de-DE" b="0" i="1" smtClean="0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</m:e>
                                <m:sub>
                                  <m:r>
                                    <a:rPr lang="de-DE" b="0" i="1" smtClean="0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  <m:r>
                                <a:rPr lang="de-DE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US" dirty="0"/>
                            <a:t> 0</a:t>
                          </a:r>
                        </a:p>
                      </a:txBody>
                      <a:tcPr marL="87630" marR="87630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de-DE" b="0" i="1" smtClean="0">
                                        <a:latin typeface="Cambria Math" panose="02040503050406030204" pitchFamily="18" charset="0"/>
                                      </a:rPr>
                                      <m:t>𝑞</m:t>
                                    </m:r>
                                  </m:e>
                                  <m:sub>
                                    <m:r>
                                      <a:rPr lang="de-DE" b="0" i="1" smtClean="0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  <m:r>
                                      <a:rPr lang="de-DE" b="0" i="1" smtClean="0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de-DE" b="0" i="1" smtClean="0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sub>
                                </m:sSub>
                                <m:r>
                                  <a:rPr lang="de-DE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de-DE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de-DE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de-DE" b="0" i="1" smtClean="0">
                                            <a:latin typeface="Cambria Math" panose="02040503050406030204" pitchFamily="18" charset="0"/>
                                          </a:rPr>
                                          <m:t>𝑘</m:t>
                                        </m:r>
                                      </m:e>
                                      <m:sub>
                                        <m:r>
                                          <a:rPr lang="de-DE" b="0" i="1" smtClean="0">
                                            <a:latin typeface="Cambria Math" panose="02040503050406030204" pitchFamily="18" charset="0"/>
                                          </a:rPr>
                                          <m:t>𝑗</m:t>
                                        </m:r>
                                      </m:sub>
                                    </m:sSub>
                                    <m:r>
                                      <a:rPr lang="de-DE" b="0" i="1" smtClean="0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sSub>
                                      <m:sSubPr>
                                        <m:ctrlPr>
                                          <a:rPr lang="de-DE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l-GR" b="0" i="1" smtClean="0">
                                            <a:latin typeface="Cambria Math" panose="02040503050406030204" pitchFamily="18" charset="0"/>
                                          </a:rPr>
                                          <m:t>ρ</m:t>
                                        </m:r>
                                      </m:e>
                                      <m:sub>
                                        <m:r>
                                          <a:rPr lang="de-DE" b="0" i="1" smtClean="0">
                                            <a:latin typeface="Cambria Math" panose="02040503050406030204" pitchFamily="18" charset="0"/>
                                          </a:rPr>
                                          <m:t>𝑗</m:t>
                                        </m:r>
                                      </m:sub>
                                    </m:sSub>
                                  </m:num>
                                  <m:den>
                                    <m:sSubSup>
                                      <m:sSubSupPr>
                                        <m:ctrlPr>
                                          <a:rPr lang="de-DE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de-DE" b="0" i="1" smtClean="0">
                                            <a:latin typeface="Cambria Math" panose="02040503050406030204" pitchFamily="18" charset="0"/>
                                          </a:rPr>
                                          <m:t>𝑋</m:t>
                                        </m:r>
                                      </m:e>
                                      <m:sub>
                                        <m:r>
                                          <a:rPr lang="de-DE" b="0" i="1" smtClean="0">
                                            <a:latin typeface="Cambria Math" panose="02040503050406030204" pitchFamily="18" charset="0"/>
                                          </a:rPr>
                                          <m:t>𝑗</m:t>
                                        </m:r>
                                      </m:sub>
                                      <m:sup>
                                        <m:r>
                                          <a:rPr lang="de-DE" b="0" i="1" smtClean="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sup>
                                    </m:sSubSup>
                                  </m:den>
                                </m:f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marL="87630" marR="87630"/>
                    </a:tc>
                    <a:extLst>
                      <a:ext uri="{0D108BD9-81ED-4DB2-BD59-A6C34878D82A}">
                        <a16:rowId xmlns:a16="http://schemas.microsoft.com/office/drawing/2014/main" val="273444408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de-DE" dirty="0" err="1"/>
                            <a:t>Exogenous</a:t>
                          </a:r>
                          <a:r>
                            <a:rPr lang="de-DE" dirty="0"/>
                            <a:t> </a:t>
                          </a:r>
                          <a:r>
                            <a:rPr lang="de-DE" dirty="0" err="1"/>
                            <a:t>elasticities</a:t>
                          </a:r>
                          <a:endParaRPr lang="en-US" dirty="0"/>
                        </a:p>
                      </a:txBody>
                      <a:tcPr marL="87630" marR="87630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de-DE" b="0" i="1" smtClean="0">
                                        <a:latin typeface="Cambria Math" panose="02040503050406030204" pitchFamily="18" charset="0"/>
                                      </a:rPr>
                                      <m:t>𝑑</m:t>
                                    </m:r>
                                  </m:e>
                                  <m:sub>
                                    <m:r>
                                      <a:rPr lang="de-DE" b="0" i="1" smtClean="0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sub>
                                </m:sSub>
                                <m:r>
                                  <a:rPr lang="de-DE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de-DE" b="0" i="1" smtClean="0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e>
                                  <m:sub>
                                    <m:r>
                                      <a:rPr lang="de-DE" b="0" i="1" smtClean="0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sub>
                                </m:sSub>
                                <m:r>
                                  <a:rPr lang="de-DE" b="0" i="0" smtClean="0">
                                    <a:latin typeface="Cambria Math" panose="02040503050406030204" pitchFamily="18" charset="0"/>
                                  </a:rPr>
                                  <m:t>+ </m:t>
                                </m:r>
                                <m:sSub>
                                  <m:sSubPr>
                                    <m:ctrlPr>
                                      <a:rPr lang="de-DE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l-GR" b="0" i="1" smtClean="0">
                                        <a:latin typeface="Cambria Math" panose="02040503050406030204" pitchFamily="18" charset="0"/>
                                      </a:rPr>
                                      <m:t>ρ</m:t>
                                    </m:r>
                                  </m:e>
                                  <m:sub>
                                    <m:r>
                                      <a:rPr lang="de-DE" b="0" i="1" smtClean="0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sub>
                                </m:sSub>
                                <m:r>
                                  <a:rPr lang="de-DE" b="0" i="0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de-DE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de-DE" b="0" i="1" smtClean="0">
                                        <a:latin typeface="Cambria Math" panose="02040503050406030204" pitchFamily="18" charset="0"/>
                                      </a:rPr>
                                      <m:t>𝑞</m:t>
                                    </m:r>
                                  </m:e>
                                  <m:sub>
                                    <m:r>
                                      <a:rPr lang="de-DE" b="0" i="1" smtClean="0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  <m:r>
                                      <a:rPr lang="de-DE" b="0" i="1" smtClean="0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de-DE" b="0" i="1" smtClean="0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sub>
                                </m:sSub>
                                <m:sSubSup>
                                  <m:sSubSupPr>
                                    <m:ctrlPr>
                                      <a:rPr lang="de-DE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de-DE" b="0" i="1" smtClean="0">
                                        <a:latin typeface="Cambria Math" panose="02040503050406030204" pitchFamily="18" charset="0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de-DE" b="0" i="1" smtClean="0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sub>
                                  <m:sup>
                                    <m:r>
                                      <a:rPr lang="de-DE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marL="87630" marR="87630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de-DE" b="0" i="1" smtClean="0">
                                        <a:latin typeface="Cambria Math" panose="02040503050406030204" pitchFamily="18" charset="0"/>
                                      </a:rPr>
                                      <m:t>𝑞</m:t>
                                    </m:r>
                                  </m:e>
                                  <m:sub>
                                    <m:r>
                                      <a:rPr lang="de-DE" b="0" i="1" smtClean="0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  <m:r>
                                      <a:rPr lang="de-DE" b="0" i="1" smtClean="0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de-DE" b="0" i="1" smtClean="0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sub>
                                </m:sSub>
                                <m:r>
                                  <a:rPr lang="de-DE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de-DE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de-DE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de-DE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l-GR" b="0" i="1" smtClean="0">
                                            <a:latin typeface="Cambria Math" panose="02040503050406030204" pitchFamily="18" charset="0"/>
                                          </a:rPr>
                                          <m:t>ε</m:t>
                                        </m:r>
                                      </m:e>
                                      <m:sub>
                                        <m:r>
                                          <a:rPr lang="de-DE" b="0" i="1" smtClean="0">
                                            <a:latin typeface="Cambria Math" panose="02040503050406030204" pitchFamily="18" charset="0"/>
                                          </a:rPr>
                                          <m:t>𝑗</m:t>
                                        </m:r>
                                      </m:sub>
                                    </m:sSub>
                                  </m:den>
                                </m:f>
                                <m:f>
                                  <m:fPr>
                                    <m:ctrlPr>
                                      <a:rPr lang="de-DE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Sup>
                                      <m:sSubSupPr>
                                        <m:ctrlPr>
                                          <a:rPr lang="de-DE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de-DE" b="0" i="1" smtClean="0">
                                            <a:latin typeface="Cambria Math" panose="02040503050406030204" pitchFamily="18" charset="0"/>
                                          </a:rPr>
                                          <m:t>𝑝</m:t>
                                        </m:r>
                                      </m:e>
                                      <m:sub>
                                        <m:r>
                                          <a:rPr lang="de-DE" b="0" i="1" smtClean="0">
                                            <a:latin typeface="Cambria Math" panose="02040503050406030204" pitchFamily="18" charset="0"/>
                                          </a:rPr>
                                          <m:t>𝑗</m:t>
                                        </m:r>
                                      </m:sub>
                                      <m:sup>
                                        <m:r>
                                          <a:rPr lang="de-DE" b="0" i="1" smtClean="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sup>
                                    </m:sSubSup>
                                  </m:num>
                                  <m:den>
                                    <m:sSubSup>
                                      <m:sSubSupPr>
                                        <m:ctrlPr>
                                          <a:rPr lang="de-DE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de-DE" b="0" i="1" smtClean="0">
                                            <a:latin typeface="Cambria Math" panose="02040503050406030204" pitchFamily="18" charset="0"/>
                                          </a:rPr>
                                          <m:t>𝑋</m:t>
                                        </m:r>
                                      </m:e>
                                      <m:sub>
                                        <m:r>
                                          <a:rPr lang="de-DE" b="0" i="1" smtClean="0">
                                            <a:latin typeface="Cambria Math" panose="02040503050406030204" pitchFamily="18" charset="0"/>
                                          </a:rPr>
                                          <m:t>𝑗</m:t>
                                        </m:r>
                                      </m:sub>
                                      <m:sup>
                                        <m:r>
                                          <a:rPr lang="de-DE" b="0" i="1" smtClean="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sup>
                                    </m:sSubSup>
                                  </m:den>
                                </m:f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marL="87630" marR="87630"/>
                    </a:tc>
                    <a:extLst>
                      <a:ext uri="{0D108BD9-81ED-4DB2-BD59-A6C34878D82A}">
                        <a16:rowId xmlns:a16="http://schemas.microsoft.com/office/drawing/2014/main" val="308123344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Inhaltsplatzhalter 3">
                <a:extLst>
                  <a:ext uri="{FF2B5EF4-FFF2-40B4-BE49-F238E27FC236}">
                    <a16:creationId xmlns:a16="http://schemas.microsoft.com/office/drawing/2014/main" id="{C86A295D-1783-4974-9158-277B85CD66F3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327225806"/>
                  </p:ext>
                </p:extLst>
              </p:nvPr>
            </p:nvGraphicFramePr>
            <p:xfrm>
              <a:off x="457200" y="1600200"/>
              <a:ext cx="8229600" cy="326834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743200">
                      <a:extLst>
                        <a:ext uri="{9D8B030D-6E8A-4147-A177-3AD203B41FA5}">
                          <a16:colId xmlns:a16="http://schemas.microsoft.com/office/drawing/2014/main" val="1835714708"/>
                        </a:ext>
                      </a:extLst>
                    </a:gridCol>
                    <a:gridCol w="2743200">
                      <a:extLst>
                        <a:ext uri="{9D8B030D-6E8A-4147-A177-3AD203B41FA5}">
                          <a16:colId xmlns:a16="http://schemas.microsoft.com/office/drawing/2014/main" val="2251794191"/>
                        </a:ext>
                      </a:extLst>
                    </a:gridCol>
                    <a:gridCol w="2743200">
                      <a:extLst>
                        <a:ext uri="{9D8B030D-6E8A-4147-A177-3AD203B41FA5}">
                          <a16:colId xmlns:a16="http://schemas.microsoft.com/office/drawing/2014/main" val="246717367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d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dirty="0"/>
                            <a:t>Q</a:t>
                          </a:r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428259238"/>
                      </a:ext>
                    </a:extLst>
                  </a:tr>
                  <a:tr h="675386">
                    <a:tc>
                      <a:txBody>
                        <a:bodyPr/>
                        <a:lstStyle/>
                        <a:p>
                          <a:r>
                            <a:rPr lang="de-DE" dirty="0"/>
                            <a:t>Standard </a:t>
                          </a:r>
                          <a:r>
                            <a:rPr lang="de-DE" dirty="0" err="1"/>
                            <a:t>approach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444" t="-59459" r="-101111" b="-33063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444" t="-59459" r="-1111" b="-33063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18468191"/>
                      </a:ext>
                    </a:extLst>
                  </a:tr>
                  <a:tr h="720535">
                    <a:tc>
                      <a:txBody>
                        <a:bodyPr/>
                        <a:lstStyle/>
                        <a:p>
                          <a:r>
                            <a:rPr lang="de-DE" dirty="0"/>
                            <a:t>Average </a:t>
                          </a:r>
                          <a:r>
                            <a:rPr lang="de-DE" dirty="0" err="1"/>
                            <a:t>cost</a:t>
                          </a:r>
                          <a:r>
                            <a:rPr lang="de-DE" dirty="0"/>
                            <a:t> </a:t>
                          </a:r>
                          <a:r>
                            <a:rPr lang="de-DE" dirty="0" err="1"/>
                            <a:t>approach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444" t="-150000" r="-101111" b="-2110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444" t="-150000" r="-1111" b="-21101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56198346"/>
                      </a:ext>
                    </a:extLst>
                  </a:tr>
                  <a:tr h="725996">
                    <a:tc>
                      <a:txBody>
                        <a:bodyPr/>
                        <a:lstStyle/>
                        <a:p>
                          <a:r>
                            <a:rPr lang="de-DE" dirty="0"/>
                            <a:t>Paris </a:t>
                          </a:r>
                          <a:r>
                            <a:rPr lang="de-DE" dirty="0" err="1"/>
                            <a:t>approach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444" t="-245833" r="-101111" b="-1075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444" t="-245833" r="-1111" b="-1075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34444084"/>
                      </a:ext>
                    </a:extLst>
                  </a:tr>
                  <a:tr h="775589">
                    <a:tc>
                      <a:txBody>
                        <a:bodyPr/>
                        <a:lstStyle/>
                        <a:p>
                          <a:r>
                            <a:rPr lang="de-DE" dirty="0" err="1"/>
                            <a:t>Exogenous</a:t>
                          </a:r>
                          <a:r>
                            <a:rPr lang="de-DE" dirty="0"/>
                            <a:t> </a:t>
                          </a:r>
                          <a:r>
                            <a:rPr lang="de-DE" dirty="0" err="1"/>
                            <a:t>elasticities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444" t="-326772" r="-101111" b="-157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444" t="-326772" r="-1111" b="-157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81233443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6E4DA81-F2F3-480E-B0F7-BF8B44DD8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7606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50141-6A0C-4FE8-993F-6D85B3D8F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Hands-on </a:t>
            </a:r>
            <a:r>
              <a:rPr lang="de-DE" dirty="0" err="1"/>
              <a:t>Exercise</a:t>
            </a:r>
            <a:r>
              <a:rPr lang="de-DE" dirty="0"/>
              <a:t>. Excel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4B9BAC-708B-4C3E-81DF-6D0DD2E31F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400" b="1" dirty="0"/>
              <a:t>PMP </a:t>
            </a:r>
            <a:r>
              <a:rPr lang="de-DE" sz="2400" b="1" dirty="0" err="1"/>
              <a:t>reveal</a:t>
            </a:r>
            <a:r>
              <a:rPr lang="de-DE" sz="2400" b="1" dirty="0"/>
              <a:t> dual </a:t>
            </a:r>
            <a:r>
              <a:rPr lang="de-DE" sz="2400" b="1" dirty="0" err="1"/>
              <a:t>values</a:t>
            </a:r>
            <a:endParaRPr lang="de-DE" sz="2400" b="1" dirty="0"/>
          </a:p>
          <a:p>
            <a:pPr lvl="1"/>
            <a:r>
              <a:rPr lang="de-DE" sz="2000" dirty="0"/>
              <a:t>Open </a:t>
            </a:r>
            <a:r>
              <a:rPr lang="de-DE" sz="2000" dirty="0" err="1"/>
              <a:t>the</a:t>
            </a:r>
            <a:r>
              <a:rPr lang="de-DE" sz="2000" dirty="0"/>
              <a:t> </a:t>
            </a:r>
            <a:r>
              <a:rPr lang="de-DE" sz="2000" dirty="0" err="1"/>
              <a:t>solver</a:t>
            </a:r>
            <a:endParaRPr lang="de-DE" sz="2000" dirty="0"/>
          </a:p>
          <a:p>
            <a:pPr lvl="1"/>
            <a:r>
              <a:rPr lang="de-DE" sz="2000" dirty="0" err="1"/>
              <a:t>Maximize</a:t>
            </a:r>
            <a:r>
              <a:rPr lang="de-DE" sz="2000" dirty="0"/>
              <a:t> </a:t>
            </a:r>
            <a:r>
              <a:rPr lang="de-DE" sz="2000" dirty="0" err="1"/>
              <a:t>the</a:t>
            </a:r>
            <a:r>
              <a:rPr lang="de-DE" sz="2000" dirty="0"/>
              <a:t> </a:t>
            </a:r>
            <a:r>
              <a:rPr lang="de-DE" sz="2000" dirty="0" err="1"/>
              <a:t>objective</a:t>
            </a:r>
            <a:r>
              <a:rPr lang="de-DE" sz="2000" dirty="0"/>
              <a:t> </a:t>
            </a:r>
            <a:r>
              <a:rPr lang="de-DE" sz="2000" dirty="0" err="1"/>
              <a:t>function</a:t>
            </a:r>
            <a:r>
              <a:rPr lang="de-DE" sz="2000" dirty="0"/>
              <a:t> </a:t>
            </a:r>
            <a:r>
              <a:rPr lang="de-DE" sz="2000" dirty="0" err="1"/>
              <a:t>subject</a:t>
            </a:r>
            <a:r>
              <a:rPr lang="de-DE" sz="2000" dirty="0"/>
              <a:t> </a:t>
            </a:r>
            <a:r>
              <a:rPr lang="de-DE" sz="2000" dirty="0" err="1"/>
              <a:t>to</a:t>
            </a:r>
            <a:r>
              <a:rPr lang="de-DE" sz="2000" dirty="0"/>
              <a:t> </a:t>
            </a:r>
            <a:r>
              <a:rPr lang="de-DE" sz="2000" dirty="0" err="1"/>
              <a:t>calibration</a:t>
            </a:r>
            <a:r>
              <a:rPr lang="de-DE" sz="2000" dirty="0"/>
              <a:t> </a:t>
            </a:r>
            <a:r>
              <a:rPr lang="de-DE" sz="2000" dirty="0" err="1"/>
              <a:t>constraints</a:t>
            </a:r>
            <a:r>
              <a:rPr lang="de-DE" sz="2000" dirty="0"/>
              <a:t> </a:t>
            </a:r>
            <a:r>
              <a:rPr lang="de-DE" sz="2000" dirty="0" err="1"/>
              <a:t>as</a:t>
            </a:r>
            <a:r>
              <a:rPr lang="de-DE" sz="2000" dirty="0"/>
              <a:t> </a:t>
            </a:r>
            <a:r>
              <a:rPr lang="de-DE" sz="2000" dirty="0" err="1"/>
              <a:t>well</a:t>
            </a:r>
            <a:r>
              <a:rPr lang="de-DE" sz="2000" dirty="0"/>
              <a:t> </a:t>
            </a:r>
            <a:r>
              <a:rPr lang="de-DE" sz="2000" dirty="0" err="1"/>
              <a:t>as</a:t>
            </a:r>
            <a:r>
              <a:rPr lang="de-DE" sz="2000" dirty="0"/>
              <a:t> </a:t>
            </a:r>
            <a:r>
              <a:rPr lang="de-DE" sz="2000" dirty="0" err="1"/>
              <a:t>land</a:t>
            </a:r>
            <a:r>
              <a:rPr lang="de-DE" sz="2000" dirty="0"/>
              <a:t> and </a:t>
            </a:r>
            <a:r>
              <a:rPr lang="de-DE" sz="2000" dirty="0" err="1"/>
              <a:t>labor</a:t>
            </a:r>
            <a:r>
              <a:rPr lang="de-DE" sz="2000" dirty="0"/>
              <a:t> </a:t>
            </a:r>
            <a:r>
              <a:rPr lang="de-DE" sz="2000" dirty="0" err="1"/>
              <a:t>constraints</a:t>
            </a:r>
            <a:endParaRPr lang="de-DE" sz="2000" dirty="0"/>
          </a:p>
          <a:p>
            <a:r>
              <a:rPr lang="de-DE" sz="2400" b="1" dirty="0"/>
              <a:t>Questions </a:t>
            </a:r>
            <a:r>
              <a:rPr lang="de-DE" sz="2400" b="1" dirty="0" err="1"/>
              <a:t>for</a:t>
            </a:r>
            <a:r>
              <a:rPr lang="de-DE" sz="2400" b="1" dirty="0"/>
              <a:t> </a:t>
            </a:r>
            <a:r>
              <a:rPr lang="de-DE" sz="2400" b="1" dirty="0" err="1"/>
              <a:t>discussion</a:t>
            </a:r>
            <a:endParaRPr lang="de-DE" sz="2400" b="1" dirty="0"/>
          </a:p>
          <a:p>
            <a:pPr lvl="1"/>
            <a:r>
              <a:rPr lang="de-DE" sz="2000" dirty="0" err="1"/>
              <a:t>How</a:t>
            </a:r>
            <a:r>
              <a:rPr lang="de-DE" sz="2000" dirty="0"/>
              <a:t> </a:t>
            </a:r>
            <a:r>
              <a:rPr lang="de-DE" sz="2000" dirty="0" err="1"/>
              <a:t>much</a:t>
            </a:r>
            <a:r>
              <a:rPr lang="de-DE" sz="2000" dirty="0"/>
              <a:t> </a:t>
            </a:r>
            <a:r>
              <a:rPr lang="de-DE" sz="2000" dirty="0" err="1"/>
              <a:t>land</a:t>
            </a:r>
            <a:r>
              <a:rPr lang="de-DE" sz="2000" dirty="0"/>
              <a:t> </a:t>
            </a:r>
            <a:r>
              <a:rPr lang="de-DE" sz="2000" dirty="0" err="1"/>
              <a:t>is</a:t>
            </a:r>
            <a:r>
              <a:rPr lang="de-DE" sz="2000" dirty="0"/>
              <a:t> </a:t>
            </a:r>
            <a:r>
              <a:rPr lang="de-DE" sz="2000" dirty="0" err="1"/>
              <a:t>allocated</a:t>
            </a:r>
            <a:r>
              <a:rPr lang="de-DE" sz="2000" dirty="0"/>
              <a:t> </a:t>
            </a:r>
            <a:r>
              <a:rPr lang="de-DE" sz="2000" dirty="0" err="1"/>
              <a:t>to</a:t>
            </a:r>
            <a:r>
              <a:rPr lang="de-DE" sz="2000" dirty="0"/>
              <a:t> </a:t>
            </a:r>
            <a:r>
              <a:rPr lang="de-DE" sz="2000" dirty="0" err="1"/>
              <a:t>each</a:t>
            </a:r>
            <a:r>
              <a:rPr lang="de-DE" sz="2000" dirty="0"/>
              <a:t> </a:t>
            </a:r>
            <a:r>
              <a:rPr lang="de-DE" sz="2000" dirty="0" err="1"/>
              <a:t>crop</a:t>
            </a:r>
            <a:r>
              <a:rPr lang="de-DE" sz="2000" dirty="0"/>
              <a:t>?</a:t>
            </a:r>
          </a:p>
          <a:p>
            <a:pPr lvl="1"/>
            <a:r>
              <a:rPr lang="de-DE" sz="2000" dirty="0" err="1"/>
              <a:t>What</a:t>
            </a:r>
            <a:r>
              <a:rPr lang="de-DE" sz="2000" dirty="0"/>
              <a:t> </a:t>
            </a:r>
            <a:r>
              <a:rPr lang="de-DE" sz="2000" dirty="0" err="1"/>
              <a:t>are</a:t>
            </a:r>
            <a:r>
              <a:rPr lang="de-DE" sz="2000" dirty="0"/>
              <a:t> </a:t>
            </a:r>
            <a:r>
              <a:rPr lang="de-DE" sz="2000" dirty="0" err="1"/>
              <a:t>the</a:t>
            </a:r>
            <a:r>
              <a:rPr lang="de-DE" sz="2000" dirty="0"/>
              <a:t> dual </a:t>
            </a:r>
            <a:r>
              <a:rPr lang="de-DE" sz="2000" dirty="0" err="1"/>
              <a:t>values</a:t>
            </a:r>
            <a:r>
              <a:rPr lang="de-DE" sz="2000" dirty="0"/>
              <a:t> </a:t>
            </a:r>
            <a:r>
              <a:rPr lang="de-DE" sz="2000" dirty="0" err="1"/>
              <a:t>for</a:t>
            </a:r>
            <a:r>
              <a:rPr lang="de-DE" sz="2000" dirty="0"/>
              <a:t> </a:t>
            </a:r>
            <a:r>
              <a:rPr lang="de-DE" sz="2000" dirty="0" err="1"/>
              <a:t>wheat</a:t>
            </a:r>
            <a:r>
              <a:rPr lang="de-DE" sz="2000" dirty="0"/>
              <a:t>, </a:t>
            </a:r>
            <a:r>
              <a:rPr lang="de-DE" sz="2000" dirty="0" err="1"/>
              <a:t>barley</a:t>
            </a:r>
            <a:r>
              <a:rPr lang="de-DE" sz="2000" dirty="0"/>
              <a:t>, </a:t>
            </a:r>
            <a:r>
              <a:rPr lang="de-DE" sz="2000" dirty="0" err="1"/>
              <a:t>rapeseed</a:t>
            </a:r>
            <a:r>
              <a:rPr lang="de-DE" sz="2000" dirty="0"/>
              <a:t> and </a:t>
            </a:r>
            <a:r>
              <a:rPr lang="de-DE" sz="2000" dirty="0" err="1"/>
              <a:t>sugar</a:t>
            </a:r>
            <a:r>
              <a:rPr lang="de-DE" sz="2000" dirty="0"/>
              <a:t> </a:t>
            </a:r>
            <a:r>
              <a:rPr lang="de-DE" sz="2000" dirty="0" err="1"/>
              <a:t>beet</a:t>
            </a:r>
            <a:r>
              <a:rPr lang="de-DE" sz="2000" dirty="0"/>
              <a:t>?</a:t>
            </a:r>
          </a:p>
          <a:p>
            <a:pPr lvl="1"/>
            <a:r>
              <a:rPr lang="de-DE" sz="2000" dirty="0"/>
              <a:t>Are </a:t>
            </a:r>
            <a:r>
              <a:rPr lang="de-DE" sz="2000" dirty="0" err="1"/>
              <a:t>land</a:t>
            </a:r>
            <a:r>
              <a:rPr lang="de-DE" sz="2000" dirty="0"/>
              <a:t> and </a:t>
            </a:r>
            <a:r>
              <a:rPr lang="de-DE" sz="2000" dirty="0" err="1"/>
              <a:t>labor</a:t>
            </a:r>
            <a:r>
              <a:rPr lang="de-DE" sz="2000" dirty="0"/>
              <a:t> fully </a:t>
            </a:r>
            <a:r>
              <a:rPr lang="de-DE" sz="2000" dirty="0" err="1"/>
              <a:t>used</a:t>
            </a:r>
            <a:r>
              <a:rPr lang="de-DE" sz="2000" dirty="0"/>
              <a:t>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6869CC-63A2-4223-A075-D2B95FE5C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6587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4AE96-CFCF-42A6-9644-1DD1667C2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err="1"/>
              <a:t>Reveal</a:t>
            </a:r>
            <a:r>
              <a:rPr lang="de-DE" b="1" dirty="0"/>
              <a:t> Dual Values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EE06A9-8407-4741-BD28-16220870F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E890400-EB0C-401C-90BA-E9DE51D68C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2069859"/>
            <a:ext cx="6879183" cy="3934066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6CEE703C-3892-42F8-83DE-41FEE238D216}"/>
              </a:ext>
            </a:extLst>
          </p:cNvPr>
          <p:cNvSpPr/>
          <p:nvPr/>
        </p:nvSpPr>
        <p:spPr>
          <a:xfrm>
            <a:off x="4572000" y="5029200"/>
            <a:ext cx="685800" cy="83820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8032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50141-6A0C-4FE8-993F-6D85B3D8F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Hands-on </a:t>
            </a:r>
            <a:r>
              <a:rPr lang="de-DE" dirty="0" err="1"/>
              <a:t>Exercise</a:t>
            </a:r>
            <a:r>
              <a:rPr lang="de-DE" dirty="0"/>
              <a:t>. Excel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4B9BAC-708B-4C3E-81DF-6D0DD2E31F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de-DE" sz="2400" b="1" dirty="0"/>
              <a:t>PMP1_Standard</a:t>
            </a:r>
          </a:p>
          <a:p>
            <a:pPr lvl="1"/>
            <a:r>
              <a:rPr lang="de-DE" sz="2000" dirty="0" err="1"/>
              <a:t>Solve</a:t>
            </a:r>
            <a:r>
              <a:rPr lang="de-DE" sz="2000" dirty="0"/>
              <a:t> </a:t>
            </a:r>
            <a:r>
              <a:rPr lang="de-DE" sz="2000" dirty="0" err="1"/>
              <a:t>the</a:t>
            </a:r>
            <a:r>
              <a:rPr lang="de-DE" sz="2000" dirty="0"/>
              <a:t> PMP </a:t>
            </a:r>
            <a:r>
              <a:rPr lang="de-DE" sz="2000" dirty="0" err="1"/>
              <a:t>problem</a:t>
            </a:r>
            <a:r>
              <a:rPr lang="de-DE" sz="2000" dirty="0"/>
              <a:t> </a:t>
            </a:r>
            <a:r>
              <a:rPr lang="de-DE" sz="2000" dirty="0" err="1"/>
              <a:t>using</a:t>
            </a:r>
            <a:r>
              <a:rPr lang="de-DE" sz="2000" dirty="0"/>
              <a:t> </a:t>
            </a:r>
            <a:r>
              <a:rPr lang="de-DE" sz="2000" dirty="0" err="1"/>
              <a:t>the</a:t>
            </a:r>
            <a:r>
              <a:rPr lang="de-DE" sz="2000" dirty="0"/>
              <a:t> </a:t>
            </a:r>
            <a:r>
              <a:rPr lang="de-DE" sz="2000" dirty="0" err="1"/>
              <a:t>standard</a:t>
            </a:r>
            <a:r>
              <a:rPr lang="de-DE" sz="2000" dirty="0"/>
              <a:t> </a:t>
            </a:r>
            <a:r>
              <a:rPr lang="de-DE" sz="2000" dirty="0" err="1"/>
              <a:t>approach</a:t>
            </a:r>
            <a:endParaRPr lang="de-DE" sz="2000" dirty="0"/>
          </a:p>
          <a:p>
            <a:pPr lvl="1"/>
            <a:r>
              <a:rPr lang="de-DE" sz="2000" dirty="0" err="1"/>
              <a:t>What</a:t>
            </a:r>
            <a:r>
              <a:rPr lang="de-DE" sz="2000" dirty="0"/>
              <a:t> </a:t>
            </a:r>
            <a:r>
              <a:rPr lang="de-DE" sz="2000" dirty="0" err="1"/>
              <a:t>is</a:t>
            </a:r>
            <a:r>
              <a:rPr lang="de-DE" sz="2000" dirty="0"/>
              <a:t> </a:t>
            </a:r>
            <a:r>
              <a:rPr lang="de-DE" sz="2000" dirty="0" err="1"/>
              <a:t>the</a:t>
            </a:r>
            <a:r>
              <a:rPr lang="de-DE" sz="2000" dirty="0"/>
              <a:t> </a:t>
            </a:r>
            <a:r>
              <a:rPr lang="de-DE" sz="2000" dirty="0" err="1"/>
              <a:t>land</a:t>
            </a:r>
            <a:r>
              <a:rPr lang="de-DE" sz="2000" dirty="0"/>
              <a:t> </a:t>
            </a:r>
            <a:r>
              <a:rPr lang="de-DE" sz="2000" dirty="0" err="1"/>
              <a:t>allocation</a:t>
            </a:r>
            <a:r>
              <a:rPr lang="de-DE" sz="2000" dirty="0"/>
              <a:t> </a:t>
            </a:r>
            <a:r>
              <a:rPr lang="de-DE" sz="2000" dirty="0" err="1"/>
              <a:t>to</a:t>
            </a:r>
            <a:r>
              <a:rPr lang="de-DE" sz="2000" dirty="0"/>
              <a:t> </a:t>
            </a:r>
            <a:r>
              <a:rPr lang="de-DE" sz="2000" dirty="0" err="1"/>
              <a:t>each</a:t>
            </a:r>
            <a:r>
              <a:rPr lang="de-DE" sz="2000" dirty="0"/>
              <a:t> </a:t>
            </a:r>
            <a:r>
              <a:rPr lang="de-DE" sz="2000" dirty="0" err="1"/>
              <a:t>crop</a:t>
            </a:r>
            <a:r>
              <a:rPr lang="de-DE" sz="2000" dirty="0"/>
              <a:t> </a:t>
            </a:r>
            <a:r>
              <a:rPr lang="de-DE" sz="2000" dirty="0" err="1"/>
              <a:t>under</a:t>
            </a:r>
            <a:r>
              <a:rPr lang="de-DE" sz="2000" dirty="0"/>
              <a:t> </a:t>
            </a:r>
            <a:r>
              <a:rPr lang="de-DE" sz="2000" dirty="0" err="1"/>
              <a:t>the</a:t>
            </a:r>
            <a:r>
              <a:rPr lang="de-DE" sz="2000" dirty="0"/>
              <a:t> </a:t>
            </a:r>
            <a:r>
              <a:rPr lang="de-DE" sz="2000" dirty="0" err="1"/>
              <a:t>given</a:t>
            </a:r>
            <a:r>
              <a:rPr lang="de-DE" sz="2000" dirty="0"/>
              <a:t> </a:t>
            </a:r>
            <a:r>
              <a:rPr lang="de-DE" sz="2000" dirty="0" err="1"/>
              <a:t>scenraios</a:t>
            </a:r>
            <a:r>
              <a:rPr lang="de-DE" sz="2000" dirty="0"/>
              <a:t> (different </a:t>
            </a:r>
            <a:r>
              <a:rPr lang="de-DE" sz="2000" dirty="0" err="1"/>
              <a:t>price</a:t>
            </a:r>
            <a:r>
              <a:rPr lang="de-DE" sz="2000" dirty="0"/>
              <a:t> </a:t>
            </a:r>
            <a:r>
              <a:rPr lang="de-DE" sz="2000" dirty="0" err="1"/>
              <a:t>levels</a:t>
            </a:r>
            <a:r>
              <a:rPr lang="de-DE" sz="2000" dirty="0"/>
              <a:t>)?</a:t>
            </a:r>
          </a:p>
          <a:p>
            <a:r>
              <a:rPr lang="de-DE" sz="2400" b="1" dirty="0"/>
              <a:t>PMP2_Average_cost</a:t>
            </a:r>
          </a:p>
          <a:p>
            <a:pPr lvl="1"/>
            <a:r>
              <a:rPr lang="de-DE" sz="2000" dirty="0" err="1"/>
              <a:t>Solve</a:t>
            </a:r>
            <a:r>
              <a:rPr lang="de-DE" sz="2000" dirty="0"/>
              <a:t> </a:t>
            </a:r>
            <a:r>
              <a:rPr lang="de-DE" sz="2000" dirty="0" err="1"/>
              <a:t>the</a:t>
            </a:r>
            <a:r>
              <a:rPr lang="de-DE" sz="2000" dirty="0"/>
              <a:t> PMP </a:t>
            </a:r>
            <a:r>
              <a:rPr lang="de-DE" sz="2000" dirty="0" err="1"/>
              <a:t>problem</a:t>
            </a:r>
            <a:r>
              <a:rPr lang="de-DE" sz="2000" dirty="0"/>
              <a:t> </a:t>
            </a:r>
            <a:r>
              <a:rPr lang="de-DE" sz="2000" dirty="0" err="1"/>
              <a:t>using</a:t>
            </a:r>
            <a:r>
              <a:rPr lang="de-DE" sz="2000" dirty="0"/>
              <a:t> </a:t>
            </a:r>
            <a:r>
              <a:rPr lang="de-DE" sz="2000" dirty="0" err="1"/>
              <a:t>the</a:t>
            </a:r>
            <a:r>
              <a:rPr lang="de-DE" sz="2000" dirty="0"/>
              <a:t> </a:t>
            </a:r>
            <a:r>
              <a:rPr lang="de-DE" sz="2000" dirty="0" err="1"/>
              <a:t>average</a:t>
            </a:r>
            <a:r>
              <a:rPr lang="de-DE" sz="2000" dirty="0"/>
              <a:t> </a:t>
            </a:r>
            <a:r>
              <a:rPr lang="de-DE" sz="2000" dirty="0" err="1"/>
              <a:t>cost</a:t>
            </a:r>
            <a:r>
              <a:rPr lang="de-DE" sz="2000" dirty="0"/>
              <a:t> </a:t>
            </a:r>
            <a:r>
              <a:rPr lang="de-DE" sz="2000" dirty="0" err="1"/>
              <a:t>approach</a:t>
            </a:r>
            <a:r>
              <a:rPr lang="de-DE" sz="2000" dirty="0"/>
              <a:t> </a:t>
            </a:r>
          </a:p>
          <a:p>
            <a:pPr lvl="1"/>
            <a:r>
              <a:rPr lang="de-DE" sz="2000" dirty="0" err="1"/>
              <a:t>What</a:t>
            </a:r>
            <a:r>
              <a:rPr lang="de-DE" sz="2000" dirty="0"/>
              <a:t> </a:t>
            </a:r>
            <a:r>
              <a:rPr lang="de-DE" sz="2000" dirty="0" err="1"/>
              <a:t>is</a:t>
            </a:r>
            <a:r>
              <a:rPr lang="de-DE" sz="2000" dirty="0"/>
              <a:t> </a:t>
            </a:r>
            <a:r>
              <a:rPr lang="de-DE" sz="2000" dirty="0" err="1"/>
              <a:t>the</a:t>
            </a:r>
            <a:r>
              <a:rPr lang="de-DE" sz="2000" dirty="0"/>
              <a:t> </a:t>
            </a:r>
            <a:r>
              <a:rPr lang="de-DE" sz="2000" dirty="0" err="1"/>
              <a:t>land</a:t>
            </a:r>
            <a:r>
              <a:rPr lang="de-DE" sz="2000" dirty="0"/>
              <a:t> </a:t>
            </a:r>
            <a:r>
              <a:rPr lang="de-DE" sz="2000" dirty="0" err="1"/>
              <a:t>allocation</a:t>
            </a:r>
            <a:r>
              <a:rPr lang="de-DE" sz="2000" dirty="0"/>
              <a:t> </a:t>
            </a:r>
            <a:r>
              <a:rPr lang="de-DE" sz="2000" dirty="0" err="1"/>
              <a:t>to</a:t>
            </a:r>
            <a:r>
              <a:rPr lang="de-DE" sz="2000" dirty="0"/>
              <a:t> </a:t>
            </a:r>
            <a:r>
              <a:rPr lang="de-DE" sz="2000" dirty="0" err="1"/>
              <a:t>each</a:t>
            </a:r>
            <a:r>
              <a:rPr lang="de-DE" sz="2000" dirty="0"/>
              <a:t> </a:t>
            </a:r>
            <a:r>
              <a:rPr lang="de-DE" sz="2000" dirty="0" err="1"/>
              <a:t>crop</a:t>
            </a:r>
            <a:r>
              <a:rPr lang="de-DE" sz="2000" dirty="0"/>
              <a:t> </a:t>
            </a:r>
            <a:r>
              <a:rPr lang="de-DE" sz="2000" dirty="0" err="1"/>
              <a:t>under</a:t>
            </a:r>
            <a:r>
              <a:rPr lang="de-DE" sz="2000" dirty="0"/>
              <a:t> </a:t>
            </a:r>
            <a:r>
              <a:rPr lang="de-DE" sz="2000" dirty="0" err="1"/>
              <a:t>the</a:t>
            </a:r>
            <a:r>
              <a:rPr lang="de-DE" sz="2000" dirty="0"/>
              <a:t> </a:t>
            </a:r>
            <a:r>
              <a:rPr lang="de-DE" sz="2000" dirty="0" err="1"/>
              <a:t>given</a:t>
            </a:r>
            <a:r>
              <a:rPr lang="de-DE" sz="2000" dirty="0"/>
              <a:t> </a:t>
            </a:r>
            <a:r>
              <a:rPr lang="de-DE" sz="2000" dirty="0" err="1"/>
              <a:t>scenraios</a:t>
            </a:r>
            <a:r>
              <a:rPr lang="de-DE" sz="2000" dirty="0"/>
              <a:t> (different </a:t>
            </a:r>
            <a:r>
              <a:rPr lang="de-DE" sz="2000" dirty="0" err="1"/>
              <a:t>price</a:t>
            </a:r>
            <a:r>
              <a:rPr lang="de-DE" sz="2000" dirty="0"/>
              <a:t> </a:t>
            </a:r>
            <a:r>
              <a:rPr lang="de-DE" sz="2000" dirty="0" err="1"/>
              <a:t>levels</a:t>
            </a:r>
            <a:r>
              <a:rPr lang="de-DE" sz="2000" dirty="0"/>
              <a:t>)?</a:t>
            </a:r>
            <a:endParaRPr lang="en-US" sz="2000" dirty="0"/>
          </a:p>
          <a:p>
            <a:r>
              <a:rPr lang="de-DE" sz="2400" b="1" dirty="0"/>
              <a:t>PMP3_Paris</a:t>
            </a:r>
          </a:p>
          <a:p>
            <a:pPr lvl="1"/>
            <a:r>
              <a:rPr lang="de-DE" sz="2000" dirty="0" err="1"/>
              <a:t>Solve</a:t>
            </a:r>
            <a:r>
              <a:rPr lang="de-DE" sz="2000" dirty="0"/>
              <a:t> </a:t>
            </a:r>
            <a:r>
              <a:rPr lang="de-DE" sz="2000" dirty="0" err="1"/>
              <a:t>the</a:t>
            </a:r>
            <a:r>
              <a:rPr lang="de-DE" sz="2000" dirty="0"/>
              <a:t> PMP </a:t>
            </a:r>
            <a:r>
              <a:rPr lang="de-DE" sz="2000" dirty="0" err="1"/>
              <a:t>problem</a:t>
            </a:r>
            <a:r>
              <a:rPr lang="de-DE" sz="2000" dirty="0"/>
              <a:t> </a:t>
            </a:r>
            <a:r>
              <a:rPr lang="de-DE" sz="2000" dirty="0" err="1"/>
              <a:t>using</a:t>
            </a:r>
            <a:r>
              <a:rPr lang="de-DE" sz="2000" dirty="0"/>
              <a:t> </a:t>
            </a:r>
            <a:r>
              <a:rPr lang="de-DE" sz="2000" dirty="0" err="1"/>
              <a:t>the</a:t>
            </a:r>
            <a:r>
              <a:rPr lang="de-DE" sz="2000" dirty="0"/>
              <a:t> Paris </a:t>
            </a:r>
            <a:r>
              <a:rPr lang="de-DE" sz="2000" dirty="0" err="1"/>
              <a:t>approach</a:t>
            </a:r>
            <a:r>
              <a:rPr lang="de-DE" sz="2000" dirty="0"/>
              <a:t> </a:t>
            </a:r>
          </a:p>
          <a:p>
            <a:pPr lvl="1"/>
            <a:r>
              <a:rPr lang="de-DE" sz="2000" dirty="0" err="1"/>
              <a:t>What</a:t>
            </a:r>
            <a:r>
              <a:rPr lang="de-DE" sz="2000" dirty="0"/>
              <a:t> </a:t>
            </a:r>
            <a:r>
              <a:rPr lang="de-DE" sz="2000" dirty="0" err="1"/>
              <a:t>is</a:t>
            </a:r>
            <a:r>
              <a:rPr lang="de-DE" sz="2000" dirty="0"/>
              <a:t> </a:t>
            </a:r>
            <a:r>
              <a:rPr lang="de-DE" sz="2000" dirty="0" err="1"/>
              <a:t>the</a:t>
            </a:r>
            <a:r>
              <a:rPr lang="de-DE" sz="2000" dirty="0"/>
              <a:t> </a:t>
            </a:r>
            <a:r>
              <a:rPr lang="de-DE" sz="2000" dirty="0" err="1"/>
              <a:t>land</a:t>
            </a:r>
            <a:r>
              <a:rPr lang="de-DE" sz="2000" dirty="0"/>
              <a:t> </a:t>
            </a:r>
            <a:r>
              <a:rPr lang="de-DE" sz="2000" dirty="0" err="1"/>
              <a:t>allocation</a:t>
            </a:r>
            <a:r>
              <a:rPr lang="de-DE" sz="2000" dirty="0"/>
              <a:t> </a:t>
            </a:r>
            <a:r>
              <a:rPr lang="de-DE" sz="2000" dirty="0" err="1"/>
              <a:t>to</a:t>
            </a:r>
            <a:r>
              <a:rPr lang="de-DE" sz="2000" dirty="0"/>
              <a:t> </a:t>
            </a:r>
            <a:r>
              <a:rPr lang="de-DE" sz="2000" dirty="0" err="1"/>
              <a:t>each</a:t>
            </a:r>
            <a:r>
              <a:rPr lang="de-DE" sz="2000" dirty="0"/>
              <a:t> </a:t>
            </a:r>
            <a:r>
              <a:rPr lang="de-DE" sz="2000" dirty="0" err="1"/>
              <a:t>crop</a:t>
            </a:r>
            <a:r>
              <a:rPr lang="de-DE" sz="2000" dirty="0"/>
              <a:t> </a:t>
            </a:r>
            <a:r>
              <a:rPr lang="de-DE" sz="2000" dirty="0" err="1"/>
              <a:t>under</a:t>
            </a:r>
            <a:r>
              <a:rPr lang="de-DE" sz="2000" dirty="0"/>
              <a:t> </a:t>
            </a:r>
            <a:r>
              <a:rPr lang="de-DE" sz="2000" dirty="0" err="1"/>
              <a:t>the</a:t>
            </a:r>
            <a:r>
              <a:rPr lang="de-DE" sz="2000" dirty="0"/>
              <a:t> </a:t>
            </a:r>
            <a:r>
              <a:rPr lang="de-DE" sz="2000" dirty="0" err="1"/>
              <a:t>given</a:t>
            </a:r>
            <a:r>
              <a:rPr lang="de-DE" sz="2000" dirty="0"/>
              <a:t> </a:t>
            </a:r>
            <a:r>
              <a:rPr lang="de-DE" sz="2000" dirty="0" err="1"/>
              <a:t>scenraios</a:t>
            </a:r>
            <a:r>
              <a:rPr lang="de-DE" sz="2000" dirty="0"/>
              <a:t> (different </a:t>
            </a:r>
            <a:r>
              <a:rPr lang="de-DE" sz="2000" dirty="0" err="1"/>
              <a:t>price</a:t>
            </a:r>
            <a:r>
              <a:rPr lang="de-DE" sz="2000" dirty="0"/>
              <a:t> </a:t>
            </a:r>
            <a:r>
              <a:rPr lang="de-DE" sz="2000" dirty="0" err="1"/>
              <a:t>levels</a:t>
            </a:r>
            <a:r>
              <a:rPr lang="de-DE" sz="2000" dirty="0"/>
              <a:t>)?</a:t>
            </a:r>
          </a:p>
          <a:p>
            <a:r>
              <a:rPr lang="de-DE" sz="2400" b="1" dirty="0"/>
              <a:t>PMP4_Exogenous_elasticities</a:t>
            </a:r>
          </a:p>
          <a:p>
            <a:pPr lvl="1"/>
            <a:r>
              <a:rPr lang="de-DE" sz="2000" dirty="0" err="1"/>
              <a:t>Solve</a:t>
            </a:r>
            <a:r>
              <a:rPr lang="de-DE" sz="2000" dirty="0"/>
              <a:t> </a:t>
            </a:r>
            <a:r>
              <a:rPr lang="de-DE" sz="2000" dirty="0" err="1"/>
              <a:t>the</a:t>
            </a:r>
            <a:r>
              <a:rPr lang="de-DE" sz="2000" dirty="0"/>
              <a:t> PMP </a:t>
            </a:r>
            <a:r>
              <a:rPr lang="de-DE" sz="2000" dirty="0" err="1"/>
              <a:t>problem</a:t>
            </a:r>
            <a:r>
              <a:rPr lang="de-DE" sz="2000" dirty="0"/>
              <a:t> </a:t>
            </a:r>
            <a:r>
              <a:rPr lang="de-DE" sz="2000" dirty="0" err="1"/>
              <a:t>using</a:t>
            </a:r>
            <a:r>
              <a:rPr lang="de-DE" sz="2000" dirty="0"/>
              <a:t> </a:t>
            </a:r>
            <a:r>
              <a:rPr lang="de-DE" sz="2000" dirty="0" err="1"/>
              <a:t>the</a:t>
            </a:r>
            <a:r>
              <a:rPr lang="de-DE" sz="2000" dirty="0"/>
              <a:t> </a:t>
            </a:r>
            <a:r>
              <a:rPr lang="de-DE" sz="2000" dirty="0" err="1"/>
              <a:t>exogenous</a:t>
            </a:r>
            <a:r>
              <a:rPr lang="de-DE" sz="2000" dirty="0"/>
              <a:t> </a:t>
            </a:r>
            <a:r>
              <a:rPr lang="de-DE" sz="2000" dirty="0" err="1"/>
              <a:t>elasticities</a:t>
            </a:r>
            <a:r>
              <a:rPr lang="de-DE" sz="2000" dirty="0"/>
              <a:t> </a:t>
            </a:r>
            <a:r>
              <a:rPr lang="de-DE" sz="2000" dirty="0" err="1"/>
              <a:t>approach</a:t>
            </a:r>
            <a:r>
              <a:rPr lang="de-DE" sz="2000" dirty="0"/>
              <a:t> </a:t>
            </a:r>
          </a:p>
          <a:p>
            <a:pPr lvl="1"/>
            <a:r>
              <a:rPr lang="de-DE" sz="2000" dirty="0" err="1"/>
              <a:t>What</a:t>
            </a:r>
            <a:r>
              <a:rPr lang="de-DE" sz="2000" dirty="0"/>
              <a:t> </a:t>
            </a:r>
            <a:r>
              <a:rPr lang="de-DE" sz="2000" dirty="0" err="1"/>
              <a:t>is</a:t>
            </a:r>
            <a:r>
              <a:rPr lang="de-DE" sz="2000" dirty="0"/>
              <a:t> </a:t>
            </a:r>
            <a:r>
              <a:rPr lang="de-DE" sz="2000" dirty="0" err="1"/>
              <a:t>the</a:t>
            </a:r>
            <a:r>
              <a:rPr lang="de-DE" sz="2000" dirty="0"/>
              <a:t> </a:t>
            </a:r>
            <a:r>
              <a:rPr lang="de-DE" sz="2000" dirty="0" err="1"/>
              <a:t>land</a:t>
            </a:r>
            <a:r>
              <a:rPr lang="de-DE" sz="2000" dirty="0"/>
              <a:t> </a:t>
            </a:r>
            <a:r>
              <a:rPr lang="de-DE" sz="2000" dirty="0" err="1"/>
              <a:t>allocation</a:t>
            </a:r>
            <a:r>
              <a:rPr lang="de-DE" sz="2000" dirty="0"/>
              <a:t> </a:t>
            </a:r>
            <a:r>
              <a:rPr lang="de-DE" sz="2000" dirty="0" err="1"/>
              <a:t>to</a:t>
            </a:r>
            <a:r>
              <a:rPr lang="de-DE" sz="2000" dirty="0"/>
              <a:t> </a:t>
            </a:r>
            <a:r>
              <a:rPr lang="de-DE" sz="2000" dirty="0" err="1"/>
              <a:t>each</a:t>
            </a:r>
            <a:r>
              <a:rPr lang="de-DE" sz="2000" dirty="0"/>
              <a:t> </a:t>
            </a:r>
            <a:r>
              <a:rPr lang="de-DE" sz="2000" dirty="0" err="1"/>
              <a:t>crop</a:t>
            </a:r>
            <a:r>
              <a:rPr lang="de-DE" sz="2000" dirty="0"/>
              <a:t> </a:t>
            </a:r>
            <a:r>
              <a:rPr lang="de-DE" sz="2000" dirty="0" err="1"/>
              <a:t>under</a:t>
            </a:r>
            <a:r>
              <a:rPr lang="de-DE" sz="2000" dirty="0"/>
              <a:t> </a:t>
            </a:r>
            <a:r>
              <a:rPr lang="de-DE" sz="2000" dirty="0" err="1"/>
              <a:t>the</a:t>
            </a:r>
            <a:r>
              <a:rPr lang="de-DE" sz="2000" dirty="0"/>
              <a:t> </a:t>
            </a:r>
            <a:r>
              <a:rPr lang="de-DE" sz="2000" dirty="0" err="1"/>
              <a:t>given</a:t>
            </a:r>
            <a:r>
              <a:rPr lang="de-DE" sz="2000" dirty="0"/>
              <a:t> </a:t>
            </a:r>
            <a:r>
              <a:rPr lang="de-DE" sz="2000" dirty="0" err="1"/>
              <a:t>scenraios</a:t>
            </a:r>
            <a:r>
              <a:rPr lang="de-DE" sz="2000" dirty="0"/>
              <a:t> (different </a:t>
            </a:r>
            <a:r>
              <a:rPr lang="de-DE" sz="2000" dirty="0" err="1"/>
              <a:t>price</a:t>
            </a:r>
            <a:r>
              <a:rPr lang="de-DE" sz="2000" dirty="0"/>
              <a:t> </a:t>
            </a:r>
            <a:r>
              <a:rPr lang="de-DE" sz="2000" dirty="0" err="1"/>
              <a:t>levels</a:t>
            </a:r>
            <a:r>
              <a:rPr lang="de-DE" sz="2000" dirty="0"/>
              <a:t>)? </a:t>
            </a:r>
          </a:p>
          <a:p>
            <a:pPr lvl="1"/>
            <a:endParaRPr lang="de-DE" sz="2000" dirty="0"/>
          </a:p>
          <a:p>
            <a:pPr lvl="1"/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6869CC-63A2-4223-A075-D2B95FE5C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7044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50AE22-B93C-46CA-8DA2-22E2E1EBE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Results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6C964F-5F05-4E36-B4B2-CA28771C2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CFED7448-6891-4E50-BBF5-322439DC35E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47791587"/>
              </p:ext>
            </p:extLst>
          </p:nvPr>
        </p:nvGraphicFramePr>
        <p:xfrm>
          <a:off x="228600" y="1525525"/>
          <a:ext cx="4343400" cy="24383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A894853D-B77F-4137-9BF1-0C559C8D214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82106130"/>
              </p:ext>
            </p:extLst>
          </p:nvPr>
        </p:nvGraphicFramePr>
        <p:xfrm>
          <a:off x="4419600" y="1524000"/>
          <a:ext cx="4343400" cy="2441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49180C31-ABAA-402A-97C1-4DA7A3D37DE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5010924"/>
              </p:ext>
            </p:extLst>
          </p:nvPr>
        </p:nvGraphicFramePr>
        <p:xfrm>
          <a:off x="228600" y="4022790"/>
          <a:ext cx="4343400" cy="2441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DE735C95-E370-42AB-931C-7EA95A0DDA3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1232826"/>
              </p:ext>
            </p:extLst>
          </p:nvPr>
        </p:nvGraphicFramePr>
        <p:xfrm>
          <a:off x="4571035" y="4021266"/>
          <a:ext cx="4343400" cy="2441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1200560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77E3A3-7D69-40CF-81E1-68A07B2F0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Hands-on </a:t>
            </a:r>
            <a:r>
              <a:rPr lang="de-DE" dirty="0" err="1"/>
              <a:t>Exercise</a:t>
            </a:r>
            <a:r>
              <a:rPr lang="de-DE" dirty="0"/>
              <a:t>. GAMS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69FA83-F37B-4084-A59E-3ED4CD668C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Session_A3.2_Advanced_PMP_example.gms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831B79-0B91-46BC-A3E2-1BAD7BFF6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3283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64B1B-EC64-41FE-8BD6-0CA1EFC4BE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err="1"/>
              <a:t>Calibration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Supply Module in CAPRI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4923DA7-C7BD-4F8F-A469-8C4181584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9C0E0A5-DCA9-47AC-8F04-16A99A9AD6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6565" y="3048000"/>
            <a:ext cx="7886700" cy="357890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6F36A64-EA95-404E-A664-5B2D0323C634}"/>
              </a:ext>
            </a:extLst>
          </p:cNvPr>
          <p:cNvSpPr txBox="1"/>
          <p:nvPr/>
        </p:nvSpPr>
        <p:spPr>
          <a:xfrm>
            <a:off x="656565" y="1752600"/>
            <a:ext cx="78587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Finding meaningful trend estimates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Calibrate the economic models supply and market model to the meaningful trends (observation in the future)</a:t>
            </a:r>
          </a:p>
        </p:txBody>
      </p:sp>
    </p:spTree>
    <p:extLst>
      <p:ext uri="{BB962C8B-B14F-4D97-AF65-F5344CB8AC3E}">
        <p14:creationId xmlns:p14="http://schemas.microsoft.com/office/powerpoint/2010/main" val="38540402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64B1B-EC64-41FE-8BD6-0CA1EFC4BE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err="1"/>
              <a:t>Calibration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Supply Module in CAPRI</a:t>
            </a:r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62E5C66B-95B1-4CCD-88C2-398C6E39336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28650" y="2205553"/>
            <a:ext cx="7886700" cy="3591481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86577424-13FF-4BFD-9DF9-F5DD69AFF181}"/>
              </a:ext>
            </a:extLst>
          </p:cNvPr>
          <p:cNvSpPr/>
          <p:nvPr/>
        </p:nvSpPr>
        <p:spPr>
          <a:xfrm>
            <a:off x="3505200" y="4419600"/>
            <a:ext cx="1371600" cy="7620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99DC1B7-287F-4987-BDA6-9205F83FA889}"/>
              </a:ext>
            </a:extLst>
          </p:cNvPr>
          <p:cNvSpPr txBox="1"/>
          <p:nvPr/>
        </p:nvSpPr>
        <p:spPr>
          <a:xfrm>
            <a:off x="1219200" y="4799738"/>
            <a:ext cx="205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err="1">
                <a:solidFill>
                  <a:srgbClr val="FF0000"/>
                </a:solidFill>
              </a:rPr>
              <a:t>Calibration</a:t>
            </a:r>
            <a:r>
              <a:rPr lang="de-DE" sz="2000" b="1" dirty="0">
                <a:solidFill>
                  <a:srgbClr val="FF0000"/>
                </a:solidFill>
              </a:rPr>
              <a:t> </a:t>
            </a:r>
            <a:r>
              <a:rPr lang="de-DE" sz="2000" b="1" dirty="0" err="1">
                <a:solidFill>
                  <a:srgbClr val="FF0000"/>
                </a:solidFill>
              </a:rPr>
              <a:t>test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4923DA7-C7BD-4F8F-A469-8C4181584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686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CEDC3-C261-44A9-949B-57870EA61A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Test </a:t>
            </a:r>
            <a:r>
              <a:rPr lang="de-DE" dirty="0" err="1"/>
              <a:t>Calibration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CB0BD9-9EAE-4701-8542-788255A5FF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Look inside gams\baseline\</a:t>
            </a:r>
            <a:r>
              <a:rPr lang="en-US" dirty="0" err="1"/>
              <a:t>check_cal.gms</a:t>
            </a:r>
            <a:endParaRPr lang="en-US" dirty="0"/>
          </a:p>
          <a:p>
            <a:pPr lvl="1"/>
            <a:r>
              <a:rPr lang="en-US" dirty="0"/>
              <a:t>There is an ”abort” if a calibration test fails. Explain the code.</a:t>
            </a:r>
          </a:p>
          <a:p>
            <a:r>
              <a:rPr lang="en-US" sz="2800" dirty="0"/>
              <a:t>Run baseline calibration for Denmark</a:t>
            </a:r>
          </a:p>
          <a:p>
            <a:r>
              <a:rPr lang="en-US" sz="2800" dirty="0"/>
              <a:t>Run a simulation of the same policy for Denmark</a:t>
            </a:r>
          </a:p>
          <a:p>
            <a:pPr lvl="1"/>
            <a:r>
              <a:rPr lang="en-US" sz="2400" dirty="0"/>
              <a:t>Make sure you set ”Additional result type identifier to ”_dk”</a:t>
            </a:r>
          </a:p>
          <a:p>
            <a:pPr lvl="1"/>
            <a:r>
              <a:rPr lang="en-US" sz="2400" dirty="0"/>
              <a:t>Open the .LST file and check ”</a:t>
            </a:r>
            <a:r>
              <a:rPr lang="en-US" sz="2400" dirty="0" err="1"/>
              <a:t>p_itemsInIters</a:t>
            </a:r>
            <a:r>
              <a:rPr lang="en-US" sz="2400" dirty="0"/>
              <a:t>”</a:t>
            </a:r>
          </a:p>
          <a:p>
            <a:pPr marL="0" indent="0">
              <a:buNone/>
            </a:pPr>
            <a:endParaRPr lang="en-US" sz="2800" dirty="0"/>
          </a:p>
          <a:p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FC3084-6D37-4E29-80DC-759E9282C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5747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LP Problem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656642" y="3661708"/>
            <a:ext cx="7086600" cy="17029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dirty="0">
                <a:latin typeface="Cambria Math" panose="02040503050406030204" pitchFamily="18" charset="0"/>
                <a:ea typeface="Cambria Math" panose="02040503050406030204" pitchFamily="18" charset="0"/>
              </a:rPr>
              <a:t>Land </a:t>
            </a:r>
            <a:r>
              <a:rPr lang="de-DE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availability</a:t>
            </a:r>
            <a:r>
              <a:rPr lang="de-DE" dirty="0">
                <a:latin typeface="Cambria Math" panose="02040503050406030204" pitchFamily="18" charset="0"/>
                <a:ea typeface="Cambria Math" panose="02040503050406030204" pitchFamily="18" charset="0"/>
              </a:rPr>
              <a:t>: 200 ha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dirty="0">
                <a:latin typeface="Cambria Math" panose="02040503050406030204" pitchFamily="18" charset="0"/>
                <a:ea typeface="Cambria Math" panose="02040503050406030204" pitchFamily="18" charset="0"/>
              </a:rPr>
              <a:t>Labor </a:t>
            </a:r>
            <a:r>
              <a:rPr lang="de-DE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availability</a:t>
            </a:r>
            <a:r>
              <a:rPr lang="de-DE" dirty="0">
                <a:latin typeface="Cambria Math" panose="02040503050406030204" pitchFamily="18" charset="0"/>
                <a:ea typeface="Cambria Math" panose="02040503050406030204" pitchFamily="18" charset="0"/>
              </a:rPr>
              <a:t>: 10,000 </a:t>
            </a:r>
            <a:r>
              <a:rPr lang="de-DE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hours</a:t>
            </a:r>
            <a:endParaRPr lang="de-DE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X</a:t>
            </a:r>
            <a:r>
              <a:rPr lang="de-DE" baseline="-25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i</a:t>
            </a:r>
            <a:r>
              <a:rPr lang="de-DE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de-DE" dirty="0">
                <a:latin typeface="Cambria Math" panose="02040503050406030204" pitchFamily="18" charset="0"/>
                <a:ea typeface="Cambria Math" panose="02040503050406030204" pitchFamily="18" charset="0"/>
              </a:rPr>
              <a:t>: </a:t>
            </a:r>
            <a:r>
              <a:rPr lang="de-DE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land</a:t>
            </a:r>
            <a:r>
              <a:rPr lang="de-DE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de-DE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devoted</a:t>
            </a:r>
            <a:r>
              <a:rPr lang="de-DE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de-DE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to</a:t>
            </a:r>
            <a:r>
              <a:rPr lang="de-DE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de-DE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crop</a:t>
            </a:r>
            <a:r>
              <a:rPr lang="de-DE" dirty="0">
                <a:latin typeface="Cambria Math" panose="02040503050406030204" pitchFamily="18" charset="0"/>
                <a:ea typeface="Cambria Math" panose="02040503050406030204" pitchFamily="18" charset="0"/>
              </a:rPr>
              <a:t> i (in ha)</a:t>
            </a:r>
            <a:endParaRPr lang="de-DE" baseline="-250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How</a:t>
            </a:r>
            <a:r>
              <a:rPr lang="de-DE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de-DE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to</a:t>
            </a:r>
            <a:r>
              <a:rPr lang="de-DE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de-DE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allocate</a:t>
            </a:r>
            <a:r>
              <a:rPr lang="de-DE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de-DE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the</a:t>
            </a:r>
            <a:r>
              <a:rPr lang="de-DE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de-DE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land</a:t>
            </a:r>
            <a:r>
              <a:rPr lang="de-DE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de-DE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to</a:t>
            </a:r>
            <a:r>
              <a:rPr lang="de-DE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de-DE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maximize</a:t>
            </a:r>
            <a:r>
              <a:rPr lang="de-DE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de-DE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the</a:t>
            </a:r>
            <a:r>
              <a:rPr lang="de-DE" dirty="0">
                <a:latin typeface="Cambria Math" panose="02040503050406030204" pitchFamily="18" charset="0"/>
                <a:ea typeface="Cambria Math" panose="02040503050406030204" pitchFamily="18" charset="0"/>
              </a:rPr>
              <a:t> total </a:t>
            </a:r>
            <a:r>
              <a:rPr lang="de-DE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gross</a:t>
            </a:r>
            <a:r>
              <a:rPr lang="de-DE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de-DE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margin</a:t>
            </a:r>
            <a:r>
              <a:rPr lang="de-DE" dirty="0">
                <a:latin typeface="Cambria Math" panose="02040503050406030204" pitchFamily="18" charset="0"/>
                <a:ea typeface="Cambria Math" panose="02040503050406030204" pitchFamily="18" charset="0"/>
              </a:rPr>
              <a:t>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1E0E3CA-2741-4DE8-AF36-41ACB5133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graphicFrame>
        <p:nvGraphicFramePr>
          <p:cNvPr id="14" name="Content Placeholder 13">
            <a:extLst>
              <a:ext uri="{FF2B5EF4-FFF2-40B4-BE49-F238E27FC236}">
                <a16:creationId xmlns:a16="http://schemas.microsoft.com/office/drawing/2014/main" id="{53670986-F674-425A-A1EF-C3E2675A98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839705"/>
              </p:ext>
            </p:extLst>
          </p:nvPr>
        </p:nvGraphicFramePr>
        <p:xfrm>
          <a:off x="656642" y="1752600"/>
          <a:ext cx="7858710" cy="1600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99744">
                  <a:extLst>
                    <a:ext uri="{9D8B030D-6E8A-4147-A177-3AD203B41FA5}">
                      <a16:colId xmlns:a16="http://schemas.microsoft.com/office/drawing/2014/main" val="691963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4254219902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934334818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1956449478"/>
                    </a:ext>
                  </a:extLst>
                </a:gridCol>
                <a:gridCol w="1372766">
                  <a:extLst>
                    <a:ext uri="{9D8B030D-6E8A-4147-A177-3AD203B41FA5}">
                      <a16:colId xmlns:a16="http://schemas.microsoft.com/office/drawing/2014/main" val="994956361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Wheat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Barley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Rapeseed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Sugarbeet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78110653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Expected gross margin (pesos)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253</a:t>
                      </a:r>
                      <a:endParaRPr lang="en-US" sz="1600" b="0" i="0" u="none" strike="noStrike" dirty="0">
                        <a:solidFill>
                          <a:srgbClr val="3F3F7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443</a:t>
                      </a:r>
                      <a:endParaRPr lang="en-US" sz="1600" b="0" i="0" u="none" strike="noStrike" dirty="0">
                        <a:solidFill>
                          <a:srgbClr val="3F3F7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284</a:t>
                      </a:r>
                      <a:endParaRPr lang="en-US" sz="1600" b="0" i="0" u="none" strike="noStrike" dirty="0">
                        <a:solidFill>
                          <a:srgbClr val="3F3F7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516</a:t>
                      </a:r>
                      <a:endParaRPr lang="en-US" sz="1600" b="0" i="0" u="none" strike="noStrike" dirty="0">
                        <a:solidFill>
                          <a:srgbClr val="3F3F7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29345218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Price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293</a:t>
                      </a:r>
                      <a:endParaRPr lang="en-US" sz="1600" b="0" i="0" u="none" strike="noStrike">
                        <a:solidFill>
                          <a:srgbClr val="3F3F7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503</a:t>
                      </a:r>
                      <a:endParaRPr lang="en-US" sz="1600" b="0" i="0" u="none" strike="noStrike">
                        <a:solidFill>
                          <a:srgbClr val="3F3F7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319</a:t>
                      </a:r>
                      <a:endParaRPr lang="en-US" sz="1600" b="0" i="0" u="none" strike="noStrike">
                        <a:solidFill>
                          <a:srgbClr val="3F3F7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596</a:t>
                      </a:r>
                      <a:endParaRPr lang="en-US" sz="1600" b="0" i="0" u="none" strike="noStrike">
                        <a:solidFill>
                          <a:srgbClr val="3F3F7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57586382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cost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40</a:t>
                      </a:r>
                      <a:endParaRPr lang="en-US" sz="1600" b="0" i="0" u="none" strike="noStrike" dirty="0">
                        <a:solidFill>
                          <a:srgbClr val="3F3F7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60</a:t>
                      </a:r>
                      <a:endParaRPr lang="en-US" sz="1600" b="0" i="0" u="none" strike="noStrike" dirty="0">
                        <a:solidFill>
                          <a:srgbClr val="3F3F7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35</a:t>
                      </a:r>
                      <a:endParaRPr lang="en-US" sz="1600" b="0" i="0" u="none" strike="noStrike" dirty="0">
                        <a:solidFill>
                          <a:srgbClr val="3F3F7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80</a:t>
                      </a:r>
                      <a:endParaRPr lang="en-US" sz="1600" b="0" i="0" u="none" strike="noStrike" dirty="0">
                        <a:solidFill>
                          <a:srgbClr val="3F3F7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01564885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Labor (hours/ha)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25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87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136810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9963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Mathematical</a:t>
            </a:r>
            <a:r>
              <a:rPr lang="de-DE" dirty="0"/>
              <a:t> </a:t>
            </a:r>
            <a:r>
              <a:rPr lang="de-DE" dirty="0" err="1"/>
              <a:t>Formulation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lnSpc>
                <a:spcPct val="150000"/>
              </a:lnSpc>
            </a:pPr>
            <a:r>
              <a:rPr lang="de-DE" sz="2000" dirty="0" err="1"/>
              <a:t>Objective</a:t>
            </a:r>
            <a:r>
              <a:rPr lang="de-DE" sz="2000" dirty="0"/>
              <a:t> </a:t>
            </a:r>
            <a:r>
              <a:rPr lang="de-DE" sz="2000" dirty="0" err="1"/>
              <a:t>function</a:t>
            </a:r>
            <a:r>
              <a:rPr lang="de-DE" sz="2000" dirty="0"/>
              <a:t>:</a:t>
            </a:r>
            <a:br>
              <a:rPr lang="de-DE" sz="2000" dirty="0"/>
            </a:br>
            <a:r>
              <a:rPr lang="de-DE" sz="2000" dirty="0"/>
              <a:t>Max Z = 253 × </a:t>
            </a:r>
            <a:r>
              <a:rPr lang="de-DE" sz="2000" dirty="0" err="1"/>
              <a:t>X</a:t>
            </a:r>
            <a:r>
              <a:rPr lang="de-DE" sz="2000" baseline="-25000" dirty="0" err="1"/>
              <a:t>wheat</a:t>
            </a:r>
            <a:r>
              <a:rPr lang="de-DE" sz="2000" dirty="0"/>
              <a:t> + 443 × </a:t>
            </a:r>
            <a:r>
              <a:rPr lang="de-DE" sz="2000" dirty="0" err="1"/>
              <a:t>X</a:t>
            </a:r>
            <a:r>
              <a:rPr lang="de-DE" sz="2000" baseline="-25000" dirty="0" err="1"/>
              <a:t>barley</a:t>
            </a:r>
            <a:r>
              <a:rPr lang="de-DE" sz="2000" dirty="0"/>
              <a:t> + 284 × </a:t>
            </a:r>
            <a:r>
              <a:rPr lang="de-DE" sz="2000" dirty="0" err="1"/>
              <a:t>X</a:t>
            </a:r>
            <a:r>
              <a:rPr lang="de-DE" sz="2000" baseline="-25000" dirty="0" err="1"/>
              <a:t>rapeseed</a:t>
            </a:r>
            <a:r>
              <a:rPr lang="de-DE" sz="2000" dirty="0"/>
              <a:t> + 516 × </a:t>
            </a:r>
            <a:r>
              <a:rPr lang="de-DE" sz="2000" dirty="0" err="1"/>
              <a:t>X</a:t>
            </a:r>
            <a:r>
              <a:rPr lang="de-DE" sz="2000" baseline="-25000" dirty="0" err="1"/>
              <a:t>sugarbeet</a:t>
            </a:r>
            <a:endParaRPr lang="de-DE" sz="2000" baseline="-25000" dirty="0"/>
          </a:p>
          <a:p>
            <a:pPr marL="285750" indent="-285750">
              <a:lnSpc>
                <a:spcPct val="150000"/>
              </a:lnSpc>
            </a:pPr>
            <a:r>
              <a:rPr lang="de-DE" sz="2000" dirty="0" err="1"/>
              <a:t>Subject</a:t>
            </a:r>
            <a:r>
              <a:rPr lang="de-DE" sz="2000" dirty="0"/>
              <a:t> </a:t>
            </a:r>
            <a:r>
              <a:rPr lang="de-DE" sz="2000" dirty="0" err="1"/>
              <a:t>to</a:t>
            </a:r>
            <a:r>
              <a:rPr lang="de-DE" sz="2000" dirty="0"/>
              <a:t>:</a:t>
            </a:r>
          </a:p>
          <a:p>
            <a:pPr marL="685800" lvl="1">
              <a:lnSpc>
                <a:spcPct val="150000"/>
              </a:lnSpc>
            </a:pPr>
            <a:r>
              <a:rPr lang="de-DE" sz="1600" dirty="0" err="1"/>
              <a:t>X</a:t>
            </a:r>
            <a:r>
              <a:rPr lang="de-DE" sz="1600" baseline="-25000" dirty="0" err="1"/>
              <a:t>wheat</a:t>
            </a:r>
            <a:r>
              <a:rPr lang="de-DE" sz="1600" dirty="0"/>
              <a:t>;</a:t>
            </a:r>
            <a:r>
              <a:rPr lang="de-DE" sz="1600" baseline="-25000" dirty="0"/>
              <a:t> </a:t>
            </a:r>
            <a:r>
              <a:rPr lang="de-DE" sz="1600" dirty="0" err="1"/>
              <a:t>X</a:t>
            </a:r>
            <a:r>
              <a:rPr lang="de-DE" sz="1600" baseline="-25000" dirty="0" err="1"/>
              <a:t>barley</a:t>
            </a:r>
            <a:r>
              <a:rPr lang="de-DE" sz="1600" dirty="0"/>
              <a:t>; </a:t>
            </a:r>
            <a:r>
              <a:rPr lang="de-DE" sz="1600" dirty="0" err="1"/>
              <a:t>X</a:t>
            </a:r>
            <a:r>
              <a:rPr lang="de-DE" sz="1600" baseline="-25000" dirty="0" err="1"/>
              <a:t>rapeseed</a:t>
            </a:r>
            <a:r>
              <a:rPr lang="de-DE" sz="1600" dirty="0"/>
              <a:t>; </a:t>
            </a:r>
            <a:r>
              <a:rPr lang="de-DE" sz="1600" dirty="0" err="1"/>
              <a:t>X</a:t>
            </a:r>
            <a:r>
              <a:rPr lang="de-DE" sz="1600" baseline="-25000" dirty="0" err="1"/>
              <a:t>sugarbeet</a:t>
            </a:r>
            <a:r>
              <a:rPr lang="de-DE" sz="1600" baseline="-25000" dirty="0"/>
              <a:t> </a:t>
            </a:r>
            <a:r>
              <a:rPr lang="de-DE" sz="1600" dirty="0"/>
              <a:t>≥ 0 (non-</a:t>
            </a:r>
            <a:r>
              <a:rPr lang="de-DE" sz="1600" dirty="0" err="1"/>
              <a:t>negativity</a:t>
            </a:r>
            <a:r>
              <a:rPr lang="de-DE" sz="1600" dirty="0"/>
              <a:t> </a:t>
            </a:r>
            <a:r>
              <a:rPr lang="de-DE" sz="1600" dirty="0" err="1"/>
              <a:t>constraint</a:t>
            </a:r>
            <a:r>
              <a:rPr lang="de-DE" sz="1600" dirty="0"/>
              <a:t>)</a:t>
            </a:r>
            <a:endParaRPr lang="de-DE" sz="1600" baseline="-25000" dirty="0"/>
          </a:p>
          <a:p>
            <a:pPr marL="685800" lvl="1">
              <a:lnSpc>
                <a:spcPct val="150000"/>
              </a:lnSpc>
            </a:pPr>
            <a:r>
              <a:rPr lang="de-DE" sz="1600" dirty="0" err="1"/>
              <a:t>X</a:t>
            </a:r>
            <a:r>
              <a:rPr lang="de-DE" sz="1600" baseline="-25000" dirty="0" err="1"/>
              <a:t>wheat</a:t>
            </a:r>
            <a:r>
              <a:rPr lang="de-DE" sz="1600" baseline="-25000" dirty="0"/>
              <a:t> </a:t>
            </a:r>
            <a:r>
              <a:rPr lang="de-DE" sz="1600" dirty="0"/>
              <a:t>+</a:t>
            </a:r>
            <a:r>
              <a:rPr lang="de-DE" sz="1600" baseline="-25000" dirty="0"/>
              <a:t> </a:t>
            </a:r>
            <a:r>
              <a:rPr lang="de-DE" sz="1600" dirty="0" err="1"/>
              <a:t>X</a:t>
            </a:r>
            <a:r>
              <a:rPr lang="de-DE" sz="1600" baseline="-25000" dirty="0" err="1"/>
              <a:t>barley</a:t>
            </a:r>
            <a:r>
              <a:rPr lang="de-DE" sz="1600" baseline="-25000" dirty="0"/>
              <a:t> </a:t>
            </a:r>
            <a:r>
              <a:rPr lang="de-DE" sz="1600" dirty="0"/>
              <a:t>+ </a:t>
            </a:r>
            <a:r>
              <a:rPr lang="de-DE" sz="1600" dirty="0" err="1"/>
              <a:t>X</a:t>
            </a:r>
            <a:r>
              <a:rPr lang="de-DE" sz="1600" baseline="-25000" dirty="0" err="1"/>
              <a:t>rapeseed</a:t>
            </a:r>
            <a:r>
              <a:rPr lang="de-DE" sz="1600" dirty="0"/>
              <a:t> + </a:t>
            </a:r>
            <a:r>
              <a:rPr lang="de-DE" sz="1600" dirty="0" err="1"/>
              <a:t>X</a:t>
            </a:r>
            <a:r>
              <a:rPr lang="de-DE" sz="1600" baseline="-25000" dirty="0" err="1"/>
              <a:t>sugarbeet</a:t>
            </a:r>
            <a:r>
              <a:rPr lang="de-DE" sz="1600" baseline="-25000" dirty="0"/>
              <a:t> </a:t>
            </a:r>
            <a:r>
              <a:rPr lang="de-DE" sz="1600" dirty="0"/>
              <a:t>≤ 200 (</a:t>
            </a:r>
            <a:r>
              <a:rPr lang="de-DE" sz="1600" dirty="0" err="1"/>
              <a:t>land</a:t>
            </a:r>
            <a:r>
              <a:rPr lang="de-DE" sz="1600" dirty="0"/>
              <a:t>)</a:t>
            </a:r>
          </a:p>
          <a:p>
            <a:pPr marL="685800" lvl="1">
              <a:lnSpc>
                <a:spcPct val="150000"/>
              </a:lnSpc>
            </a:pPr>
            <a:r>
              <a:rPr lang="de-DE" sz="1600" dirty="0"/>
              <a:t>25 × </a:t>
            </a:r>
            <a:r>
              <a:rPr lang="de-DE" sz="1600" dirty="0" err="1"/>
              <a:t>X</a:t>
            </a:r>
            <a:r>
              <a:rPr lang="de-DE" sz="1600" baseline="-25000" dirty="0" err="1"/>
              <a:t>wheat</a:t>
            </a:r>
            <a:r>
              <a:rPr lang="de-DE" sz="1600" baseline="-25000" dirty="0"/>
              <a:t> </a:t>
            </a:r>
            <a:r>
              <a:rPr lang="de-DE" sz="1600" dirty="0"/>
              <a:t>+36 ×</a:t>
            </a:r>
            <a:r>
              <a:rPr lang="de-DE" sz="1600" baseline="-25000" dirty="0"/>
              <a:t> </a:t>
            </a:r>
            <a:r>
              <a:rPr lang="de-DE" sz="1600" dirty="0" err="1"/>
              <a:t>X</a:t>
            </a:r>
            <a:r>
              <a:rPr lang="de-DE" sz="1600" baseline="-25000" dirty="0" err="1"/>
              <a:t>barley</a:t>
            </a:r>
            <a:r>
              <a:rPr lang="de-DE" sz="1600" baseline="-25000" dirty="0"/>
              <a:t> </a:t>
            </a:r>
            <a:r>
              <a:rPr lang="de-DE" sz="1600" dirty="0"/>
              <a:t>+ 27 × </a:t>
            </a:r>
            <a:r>
              <a:rPr lang="de-DE" sz="1600" dirty="0" err="1"/>
              <a:t>X</a:t>
            </a:r>
            <a:r>
              <a:rPr lang="de-DE" sz="1600" baseline="-25000" dirty="0" err="1"/>
              <a:t>rapeseed</a:t>
            </a:r>
            <a:r>
              <a:rPr lang="de-DE" sz="1600" dirty="0"/>
              <a:t> +87 × </a:t>
            </a:r>
            <a:r>
              <a:rPr lang="de-DE" sz="1600" dirty="0" err="1"/>
              <a:t>X</a:t>
            </a:r>
            <a:r>
              <a:rPr lang="de-DE" sz="1600" baseline="-25000" dirty="0" err="1"/>
              <a:t>sugarbeet</a:t>
            </a:r>
            <a:r>
              <a:rPr lang="de-DE" sz="1600" baseline="-25000" dirty="0"/>
              <a:t> </a:t>
            </a:r>
            <a:r>
              <a:rPr lang="de-DE" sz="1600" dirty="0"/>
              <a:t>≤ 10000 (</a:t>
            </a:r>
            <a:r>
              <a:rPr lang="de-DE" sz="1600" dirty="0" err="1"/>
              <a:t>labor</a:t>
            </a:r>
            <a:r>
              <a:rPr lang="de-DE" sz="1600" dirty="0"/>
              <a:t>)</a:t>
            </a:r>
            <a:br>
              <a:rPr lang="de-DE" sz="1600" dirty="0"/>
            </a:br>
            <a:endParaRPr lang="de-DE" sz="1600" dirty="0"/>
          </a:p>
          <a:p>
            <a:endParaRPr lang="de-DE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92FD51-4FA8-461D-81F1-DB46722E4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924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BC628-DA16-4C81-B214-2325C4A4F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Hands-on Exercise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FC1A1C-961A-49B4-9DDB-DD54B5203E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Open the file called “PMP.xlsx”</a:t>
            </a:r>
          </a:p>
          <a:p>
            <a:r>
              <a:rPr lang="en-US" sz="2400" dirty="0"/>
              <a:t>Go to Sheet “LP”</a:t>
            </a:r>
          </a:p>
          <a:p>
            <a:r>
              <a:rPr lang="en-US" sz="2400" dirty="0"/>
              <a:t>Solve the  LP model for </a:t>
            </a:r>
          </a:p>
          <a:p>
            <a:pPr lvl="1"/>
            <a:r>
              <a:rPr lang="en-US" sz="2000" dirty="0"/>
              <a:t>The original set of gross margins</a:t>
            </a:r>
          </a:p>
          <a:p>
            <a:pPr lvl="1"/>
            <a:r>
              <a:rPr lang="en-US" sz="2000" dirty="0"/>
              <a:t>For the 4 alternative sets of gross margins</a:t>
            </a:r>
          </a:p>
          <a:p>
            <a:pPr marL="0" indent="0">
              <a:buNone/>
            </a:pPr>
            <a:r>
              <a:rPr lang="de-DE" sz="2400" u="sng" dirty="0"/>
              <a:t>Q</a:t>
            </a:r>
            <a:r>
              <a:rPr lang="en-US" sz="2400" u="sng" dirty="0" err="1"/>
              <a:t>uestions</a:t>
            </a:r>
            <a:r>
              <a:rPr lang="en-US" sz="2400" u="sng" dirty="0"/>
              <a:t> for discussion</a:t>
            </a:r>
          </a:p>
          <a:p>
            <a:r>
              <a:rPr lang="en-US" sz="2400" dirty="0"/>
              <a:t>What can you say about the responsiveness of the model with respect to changes in gross margins?</a:t>
            </a:r>
          </a:p>
          <a:p>
            <a:r>
              <a:rPr lang="en-US" sz="2400" dirty="0"/>
              <a:t>Are the results realistic?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A5168A-A18A-422F-9A6B-0C6CEDBDC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5564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Solution in Excel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B750AA9-CB5B-460A-A2A4-5453D85BA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E37D767C-25C1-4A55-8C51-255F6F9CD7B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69714295"/>
              </p:ext>
            </p:extLst>
          </p:nvPr>
        </p:nvGraphicFramePr>
        <p:xfrm>
          <a:off x="1676400" y="2057400"/>
          <a:ext cx="57912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546300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Positive </a:t>
            </a:r>
            <a:r>
              <a:rPr lang="de-DE" dirty="0" err="1"/>
              <a:t>Mathematical</a:t>
            </a:r>
            <a:r>
              <a:rPr lang="de-DE" dirty="0"/>
              <a:t> </a:t>
            </a:r>
            <a:r>
              <a:rPr lang="de-DE" dirty="0" err="1"/>
              <a:t>Programing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200" dirty="0"/>
              <a:t>Methodology that calibrates programming models to observed quantities to specify appropriate non-linear objective functions.</a:t>
            </a:r>
          </a:p>
          <a:p>
            <a:r>
              <a:rPr lang="de-DE" sz="2200" dirty="0"/>
              <a:t>PMP </a:t>
            </a:r>
            <a:r>
              <a:rPr lang="de-DE" sz="2200" dirty="0" err="1"/>
              <a:t>is</a:t>
            </a:r>
            <a:r>
              <a:rPr lang="de-DE" sz="2200" dirty="0"/>
              <a:t> </a:t>
            </a:r>
            <a:r>
              <a:rPr lang="de-DE" sz="2200" dirty="0" err="1"/>
              <a:t>operationalized</a:t>
            </a:r>
            <a:r>
              <a:rPr lang="de-DE" sz="2200" dirty="0"/>
              <a:t> in 3 </a:t>
            </a:r>
            <a:r>
              <a:rPr lang="de-DE" sz="2200" dirty="0" err="1"/>
              <a:t>steps</a:t>
            </a:r>
            <a:r>
              <a:rPr lang="de-DE" sz="2200" dirty="0"/>
              <a:t>:</a:t>
            </a:r>
          </a:p>
          <a:p>
            <a:pPr marL="800100" lvl="1" indent="-342900">
              <a:buFont typeface="+mj-lt"/>
              <a:buAutoNum type="arabicPeriod"/>
            </a:pPr>
            <a:r>
              <a:rPr lang="de-DE" sz="1800" dirty="0"/>
              <a:t>The </a:t>
            </a:r>
            <a:r>
              <a:rPr lang="de-DE" sz="1800" dirty="0" err="1"/>
              <a:t>model</a:t>
            </a:r>
            <a:r>
              <a:rPr lang="de-DE" sz="1800" dirty="0"/>
              <a:t> </a:t>
            </a:r>
            <a:r>
              <a:rPr lang="de-DE" sz="1800" dirty="0" err="1"/>
              <a:t>is</a:t>
            </a:r>
            <a:r>
              <a:rPr lang="de-DE" sz="1800" dirty="0"/>
              <a:t> </a:t>
            </a:r>
            <a:r>
              <a:rPr lang="de-DE" sz="1800" dirty="0" err="1"/>
              <a:t>forced</a:t>
            </a:r>
            <a:r>
              <a:rPr lang="de-DE" sz="1800" dirty="0"/>
              <a:t> </a:t>
            </a:r>
            <a:r>
              <a:rPr lang="de-DE" sz="1800" dirty="0" err="1"/>
              <a:t>to</a:t>
            </a:r>
            <a:r>
              <a:rPr lang="de-DE" sz="1800" dirty="0"/>
              <a:t> </a:t>
            </a:r>
            <a:r>
              <a:rPr lang="de-DE" sz="1800" dirty="0" err="1"/>
              <a:t>reproduce</a:t>
            </a:r>
            <a:r>
              <a:rPr lang="de-DE" sz="1800" dirty="0"/>
              <a:t> </a:t>
            </a:r>
            <a:r>
              <a:rPr lang="de-DE" sz="1800" dirty="0" err="1"/>
              <a:t>the</a:t>
            </a:r>
            <a:r>
              <a:rPr lang="de-DE" sz="1800" dirty="0"/>
              <a:t> </a:t>
            </a:r>
            <a:r>
              <a:rPr lang="de-DE" sz="1800" dirty="0" err="1"/>
              <a:t>observed</a:t>
            </a:r>
            <a:r>
              <a:rPr lang="de-DE" sz="1800" dirty="0"/>
              <a:t> </a:t>
            </a:r>
            <a:r>
              <a:rPr lang="de-DE" sz="1800" dirty="0" err="1"/>
              <a:t>activity</a:t>
            </a:r>
            <a:r>
              <a:rPr lang="de-DE" sz="1800" dirty="0"/>
              <a:t> </a:t>
            </a:r>
            <a:r>
              <a:rPr lang="de-DE" sz="1800" dirty="0" err="1"/>
              <a:t>levels</a:t>
            </a:r>
            <a:r>
              <a:rPr lang="de-DE" sz="1800" dirty="0"/>
              <a:t>.</a:t>
            </a:r>
          </a:p>
          <a:p>
            <a:pPr marL="800100" lvl="1" indent="-342900">
              <a:buFont typeface="+mj-lt"/>
              <a:buAutoNum type="arabicPeriod"/>
            </a:pPr>
            <a:r>
              <a:rPr lang="de-DE" sz="1800" dirty="0"/>
              <a:t>The dual </a:t>
            </a:r>
            <a:r>
              <a:rPr lang="de-DE" sz="1800" dirty="0" err="1"/>
              <a:t>values</a:t>
            </a:r>
            <a:r>
              <a:rPr lang="de-DE" sz="1800" dirty="0"/>
              <a:t> (</a:t>
            </a:r>
            <a:r>
              <a:rPr lang="de-DE" sz="1800" dirty="0" err="1"/>
              <a:t>shadow</a:t>
            </a:r>
            <a:r>
              <a:rPr lang="de-DE" sz="1800" dirty="0"/>
              <a:t> </a:t>
            </a:r>
            <a:r>
              <a:rPr lang="de-DE" sz="1800" dirty="0" err="1"/>
              <a:t>prices</a:t>
            </a:r>
            <a:r>
              <a:rPr lang="de-DE" sz="1800" dirty="0"/>
              <a:t>) </a:t>
            </a:r>
            <a:r>
              <a:rPr lang="de-DE" sz="1800" dirty="0" err="1"/>
              <a:t>of</a:t>
            </a:r>
            <a:r>
              <a:rPr lang="de-DE" sz="1800" dirty="0"/>
              <a:t> </a:t>
            </a:r>
            <a:r>
              <a:rPr lang="de-DE" sz="1800" dirty="0" err="1"/>
              <a:t>the</a:t>
            </a:r>
            <a:r>
              <a:rPr lang="de-DE" sz="1800" dirty="0"/>
              <a:t> </a:t>
            </a:r>
            <a:r>
              <a:rPr lang="de-DE" sz="1800" dirty="0" err="1"/>
              <a:t>constraints</a:t>
            </a:r>
            <a:r>
              <a:rPr lang="de-DE" sz="1800" dirty="0"/>
              <a:t> </a:t>
            </a:r>
            <a:r>
              <a:rPr lang="de-DE" sz="1800" dirty="0" err="1"/>
              <a:t>are</a:t>
            </a:r>
            <a:r>
              <a:rPr lang="de-DE" sz="1800" dirty="0"/>
              <a:t> </a:t>
            </a:r>
            <a:r>
              <a:rPr lang="de-DE" sz="1800" dirty="0" err="1"/>
              <a:t>used</a:t>
            </a:r>
            <a:r>
              <a:rPr lang="de-DE" sz="1800" dirty="0"/>
              <a:t> </a:t>
            </a:r>
            <a:r>
              <a:rPr lang="de-DE" sz="1800" dirty="0" err="1"/>
              <a:t>to</a:t>
            </a:r>
            <a:r>
              <a:rPr lang="de-DE" sz="1800" dirty="0"/>
              <a:t> </a:t>
            </a:r>
            <a:r>
              <a:rPr lang="de-DE" sz="1800" dirty="0" err="1"/>
              <a:t>modify</a:t>
            </a:r>
            <a:r>
              <a:rPr lang="de-DE" sz="1800" dirty="0"/>
              <a:t> </a:t>
            </a:r>
            <a:r>
              <a:rPr lang="de-DE" sz="1800" dirty="0" err="1"/>
              <a:t>the</a:t>
            </a:r>
            <a:r>
              <a:rPr lang="de-DE" sz="1800" dirty="0"/>
              <a:t> </a:t>
            </a:r>
            <a:r>
              <a:rPr lang="de-DE" sz="1800" dirty="0" err="1"/>
              <a:t>objective</a:t>
            </a:r>
            <a:r>
              <a:rPr lang="de-DE" sz="1800" dirty="0"/>
              <a:t> </a:t>
            </a:r>
            <a:r>
              <a:rPr lang="de-DE" sz="1800" dirty="0" err="1"/>
              <a:t>function</a:t>
            </a:r>
            <a:r>
              <a:rPr lang="de-DE" sz="1800" dirty="0"/>
              <a:t>.</a:t>
            </a:r>
          </a:p>
          <a:p>
            <a:pPr marL="800100" lvl="1" indent="-342900">
              <a:buFont typeface="+mj-lt"/>
              <a:buAutoNum type="arabicPeriod"/>
            </a:pPr>
            <a:r>
              <a:rPr lang="de-DE" sz="1800" dirty="0"/>
              <a:t>The </a:t>
            </a:r>
            <a:r>
              <a:rPr lang="de-DE" sz="1800" dirty="0" err="1"/>
              <a:t>new</a:t>
            </a:r>
            <a:r>
              <a:rPr lang="de-DE" sz="1800" dirty="0"/>
              <a:t> </a:t>
            </a:r>
            <a:r>
              <a:rPr lang="de-DE" sz="1800" dirty="0" err="1"/>
              <a:t>model</a:t>
            </a:r>
            <a:r>
              <a:rPr lang="de-DE" sz="1800" dirty="0"/>
              <a:t> </a:t>
            </a:r>
            <a:r>
              <a:rPr lang="de-DE" sz="1800" dirty="0" err="1"/>
              <a:t>is</a:t>
            </a:r>
            <a:r>
              <a:rPr lang="de-DE" sz="1800" dirty="0"/>
              <a:t> </a:t>
            </a:r>
            <a:r>
              <a:rPr lang="de-DE" sz="1800" dirty="0" err="1"/>
              <a:t>employed</a:t>
            </a:r>
            <a:r>
              <a:rPr lang="de-DE" sz="1800" dirty="0"/>
              <a:t> </a:t>
            </a:r>
            <a:r>
              <a:rPr lang="de-DE" sz="1800" dirty="0" err="1"/>
              <a:t>for</a:t>
            </a:r>
            <a:r>
              <a:rPr lang="de-DE" sz="1800" dirty="0"/>
              <a:t> </a:t>
            </a:r>
            <a:r>
              <a:rPr lang="de-DE" sz="1800" dirty="0" err="1"/>
              <a:t>simulations</a:t>
            </a:r>
            <a:r>
              <a:rPr lang="de-DE" sz="1800" dirty="0"/>
              <a:t>.</a:t>
            </a:r>
          </a:p>
          <a:p>
            <a:pPr marL="800100" lvl="1" indent="-342900">
              <a:buFont typeface="+mj-lt"/>
              <a:buAutoNum type="arabicPeriod"/>
            </a:pPr>
            <a:endParaRPr lang="de-DE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918D8C-9F20-48B4-95DC-87BFDB949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62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Positive </a:t>
            </a:r>
            <a:r>
              <a:rPr lang="de-DE" dirty="0" err="1"/>
              <a:t>Mathematical</a:t>
            </a:r>
            <a:r>
              <a:rPr lang="de-DE" dirty="0"/>
              <a:t> </a:t>
            </a:r>
            <a:r>
              <a:rPr lang="de-DE" dirty="0" err="1"/>
              <a:t>Programing</a:t>
            </a:r>
            <a:r>
              <a:rPr lang="de-DE" dirty="0"/>
              <a:t>. </a:t>
            </a:r>
            <a:r>
              <a:rPr lang="de-DE" dirty="0" err="1"/>
              <a:t>Step</a:t>
            </a:r>
            <a:r>
              <a:rPr lang="de-DE" dirty="0"/>
              <a:t>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3505200" cy="452596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de-DE" sz="2400" b="0" i="1" smtClean="0">
                        <a:latin typeface="Cambria Math" panose="02040503050406030204" pitchFamily="18" charset="0"/>
                      </a:rPr>
                      <m:t>𝑚𝑎𝑥𝑍</m:t>
                    </m:r>
                    <m:r>
                      <a:rPr lang="de-DE" sz="2400" b="0" i="1" smtClean="0">
                        <a:latin typeface="Cambria Math" panose="02040503050406030204" pitchFamily="18" charset="0"/>
                      </a:rPr>
                      <m:t>= </m:t>
                    </m:r>
                    <m:nary>
                      <m:naryPr>
                        <m:chr m:val="∑"/>
                        <m:ctrlPr>
                          <a:rPr lang="de-DE" sz="24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de-DE" sz="2400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de-DE" sz="2400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de-DE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de-DE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sz="2400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de-DE" sz="2400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  <m:sSub>
                          <m:sSubPr>
                            <m:ctrlPr>
                              <a:rPr lang="de-DE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sz="2400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de-DE" sz="2400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nary>
                  </m:oMath>
                </a14:m>
                <a:r>
                  <a:rPr lang="de-DE" sz="2400" dirty="0"/>
                  <a:t> 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de-DE" sz="2400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sSub>
                      <m:sSubPr>
                        <m:ctrlPr>
                          <a:rPr lang="de-DE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24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de-DE" sz="2400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de-DE" sz="2400" dirty="0"/>
                  <a:t> 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de-DE" sz="2400" dirty="0" err="1"/>
                  <a:t>Subject</a:t>
                </a:r>
                <a:r>
                  <a:rPr lang="de-DE" sz="2400" dirty="0"/>
                  <a:t> </a:t>
                </a:r>
                <a:r>
                  <a:rPr lang="de-DE" sz="2400" dirty="0" err="1"/>
                  <a:t>to</a:t>
                </a:r>
                <a:r>
                  <a:rPr lang="de-DE" sz="2400" dirty="0"/>
                  <a:t>: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de-DE" sz="240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de-DE" sz="2400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de-DE" sz="2400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de-DE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de-DE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sz="24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de-DE" sz="24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de-DE" sz="2400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de-DE" sz="2400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  <m:sSub>
                          <m:sSubPr>
                            <m:ctrlPr>
                              <a:rPr lang="de-DE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sz="2400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de-DE" sz="2400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nary>
                  </m:oMath>
                </a14:m>
                <a:r>
                  <a:rPr lang="de-DE" sz="2400" dirty="0"/>
                  <a:t>≤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sz="24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2400" b="0" i="1" dirty="0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de-DE" sz="2400" b="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de-DE" sz="2400" dirty="0"/>
                  <a:t> [</a:t>
                </a:r>
                <a:r>
                  <a:rPr lang="el-GR" sz="2400" dirty="0"/>
                  <a:t>λ</a:t>
                </a:r>
                <a:r>
                  <a:rPr lang="de-DE" sz="2400" dirty="0"/>
                  <a:t>]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de-DE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24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de-DE" sz="2400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de-DE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de-DE" sz="2400" dirty="0"/>
                  <a:t>≥ 0  j = 1,…,n</a:t>
                </a:r>
              </a:p>
            </p:txBody>
          </p:sp>
        </mc:Choice>
        <mc:Fallback xmlns="">
          <p:sp>
            <p:nvSpPr>
              <p:cNvPr id="3" name="Inhaltsplatzhalt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3505200" cy="4525963"/>
              </a:xfrm>
              <a:blipFill>
                <a:blip r:embed="rId3"/>
                <a:stretch>
                  <a:fillRect l="-13391" t="-13208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Pfeil nach rechts 3"/>
          <p:cNvSpPr/>
          <p:nvPr/>
        </p:nvSpPr>
        <p:spPr>
          <a:xfrm>
            <a:off x="3657600" y="3048000"/>
            <a:ext cx="1295400" cy="685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feld 4"/>
              <p:cNvSpPr txBox="1"/>
              <p:nvPr/>
            </p:nvSpPr>
            <p:spPr>
              <a:xfrm>
                <a:off x="5219700" y="1600200"/>
                <a:ext cx="3467100" cy="32955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de-DE" sz="2400" i="1" smtClean="0">
                        <a:latin typeface="Cambria Math" panose="02040503050406030204" pitchFamily="18" charset="0"/>
                      </a:rPr>
                      <m:t>𝑚𝑎𝑥𝑍</m:t>
                    </m:r>
                    <m:r>
                      <a:rPr lang="de-DE" sz="2400" i="1" smtClean="0">
                        <a:latin typeface="Cambria Math" panose="02040503050406030204" pitchFamily="18" charset="0"/>
                      </a:rPr>
                      <m:t>= </m:t>
                    </m:r>
                    <m:nary>
                      <m:naryPr>
                        <m:chr m:val="∑"/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de-DE" sz="2400" i="1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de-DE" sz="2400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de-DE" sz="2400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de-DE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sz="2400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  <m:sSub>
                          <m:sSubPr>
                            <m:ctrlPr>
                              <a:rPr lang="de-DE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nary>
                  </m:oMath>
                </a14:m>
                <a:r>
                  <a:rPr lang="de-DE" sz="2400" dirty="0"/>
                  <a:t> 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2400" i="1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de-DE" sz="2400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sSub>
                      <m:sSub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24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de-DE" sz="2400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endParaRPr lang="de-DE" sz="2400" dirty="0"/>
              </a:p>
              <a:p>
                <a:pPr>
                  <a:lnSpc>
                    <a:spcPct val="150000"/>
                  </a:lnSpc>
                  <a:spcBef>
                    <a:spcPts val="24"/>
                  </a:spcBef>
                </a:pPr>
                <a:r>
                  <a:rPr lang="de-DE" sz="2400" dirty="0" err="1"/>
                  <a:t>Subject</a:t>
                </a:r>
                <a:r>
                  <a:rPr lang="de-DE" sz="2400" dirty="0"/>
                  <a:t> </a:t>
                </a:r>
                <a:r>
                  <a:rPr lang="de-DE" sz="2400" dirty="0" err="1"/>
                  <a:t>to</a:t>
                </a:r>
                <a:r>
                  <a:rPr lang="de-DE" sz="2400" dirty="0"/>
                  <a:t>:</a:t>
                </a:r>
              </a:p>
              <a:p>
                <a:pPr>
                  <a:lnSpc>
                    <a:spcPct val="150000"/>
                  </a:lnSpc>
                  <a:spcBef>
                    <a:spcPts val="24"/>
                  </a:spcBef>
                </a:pP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de-DE" sz="2400" i="1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de-DE" sz="2400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de-DE" sz="2400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de-DE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  <m:sSub>
                          <m:sSubPr>
                            <m:ctrlPr>
                              <a:rPr lang="de-DE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nary>
                  </m:oMath>
                </a14:m>
                <a:r>
                  <a:rPr lang="de-DE" sz="2400" dirty="0"/>
                  <a:t>≤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2400" i="1" dirty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de-DE" sz="2400" i="1" dirty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de-DE" sz="2400" dirty="0"/>
                  <a:t> [</a:t>
                </a:r>
                <a:r>
                  <a:rPr lang="el-GR" sz="2400" dirty="0"/>
                  <a:t>λ</a:t>
                </a:r>
                <a:r>
                  <a:rPr lang="de-DE" sz="2400" dirty="0"/>
                  <a:t>]</a:t>
                </a:r>
              </a:p>
              <a:p>
                <a:pPr>
                  <a:lnSpc>
                    <a:spcPct val="150000"/>
                  </a:lnSpc>
                  <a:spcBef>
                    <a:spcPts val="24"/>
                  </a:spcBef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24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de-DE" sz="2400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de-DE" sz="24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de-DE" sz="2400" dirty="0"/>
                  <a:t>≥ 0  j = 1,…,n</a:t>
                </a:r>
              </a:p>
              <a:p>
                <a:pPr>
                  <a:lnSpc>
                    <a:spcPct val="150000"/>
                  </a:lnSpc>
                  <a:spcBef>
                    <a:spcPts val="24"/>
                  </a:spcBef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de-DE" sz="2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de-DE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de-DE" sz="2400" dirty="0">
                    <a:solidFill>
                      <a:srgbClr val="FF0000"/>
                    </a:solidFill>
                  </a:rPr>
                  <a:t> ≤ (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de-DE" sz="2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de-DE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de-DE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  <m:sup>
                        <m:r>
                          <a:rPr lang="de-DE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bSup>
                  </m:oMath>
                </a14:m>
                <a:r>
                  <a:rPr lang="de-DE" sz="2400" dirty="0">
                    <a:solidFill>
                      <a:srgbClr val="FF0000"/>
                    </a:solidFill>
                  </a:rPr>
                  <a:t> + e) [</a:t>
                </a:r>
                <a:r>
                  <a:rPr lang="el-GR" sz="2400" dirty="0">
                    <a:solidFill>
                      <a:srgbClr val="FF0000"/>
                    </a:solidFill>
                  </a:rPr>
                  <a:t>ρ</a:t>
                </a:r>
                <a:r>
                  <a:rPr lang="de-DE" sz="2400" dirty="0">
                    <a:solidFill>
                      <a:srgbClr val="FF0000"/>
                    </a:solidFill>
                  </a:rPr>
                  <a:t>]</a:t>
                </a:r>
              </a:p>
              <a:p>
                <a:endParaRPr lang="de-DE" sz="2400" dirty="0"/>
              </a:p>
            </p:txBody>
          </p:sp>
        </mc:Choice>
        <mc:Fallback xmlns="">
          <p:sp>
            <p:nvSpPr>
              <p:cNvPr id="5" name="Textfeld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9700" y="1600200"/>
                <a:ext cx="3467100" cy="3295518"/>
              </a:xfrm>
              <a:prstGeom prst="rect">
                <a:avLst/>
              </a:prstGeom>
              <a:blipFill>
                <a:blip r:embed="rId4"/>
                <a:stretch>
                  <a:fillRect l="-13533" t="-18148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feld 5"/>
          <p:cNvSpPr txBox="1"/>
          <p:nvPr/>
        </p:nvSpPr>
        <p:spPr>
          <a:xfrm>
            <a:off x="1714500" y="4895718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>
                <a:solidFill>
                  <a:srgbClr val="00B050"/>
                </a:solidFill>
              </a:rPr>
              <a:t>Resource</a:t>
            </a:r>
            <a:r>
              <a:rPr lang="de-DE" sz="2400" dirty="0">
                <a:solidFill>
                  <a:srgbClr val="00B050"/>
                </a:solidFill>
              </a:rPr>
              <a:t> </a:t>
            </a:r>
            <a:r>
              <a:rPr lang="de-DE" sz="2400" dirty="0" err="1">
                <a:solidFill>
                  <a:srgbClr val="00B050"/>
                </a:solidFill>
              </a:rPr>
              <a:t>constraint</a:t>
            </a:r>
            <a:endParaRPr lang="de-DE" sz="2400" dirty="0">
              <a:solidFill>
                <a:srgbClr val="00B050"/>
              </a:solidFill>
            </a:endParaRPr>
          </a:p>
        </p:txBody>
      </p:sp>
      <p:cxnSp>
        <p:nvCxnSpPr>
          <p:cNvPr id="8" name="Gerade Verbindung mit Pfeil 7"/>
          <p:cNvCxnSpPr/>
          <p:nvPr/>
        </p:nvCxnSpPr>
        <p:spPr>
          <a:xfrm flipH="1">
            <a:off x="3352800" y="3048000"/>
            <a:ext cx="2057400" cy="184771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Textfeld 8"/>
          <p:cNvSpPr txBox="1"/>
          <p:nvPr/>
        </p:nvSpPr>
        <p:spPr>
          <a:xfrm>
            <a:off x="4953000" y="4895717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>
                <a:solidFill>
                  <a:srgbClr val="00B050"/>
                </a:solidFill>
              </a:rPr>
              <a:t>Calibration</a:t>
            </a:r>
            <a:r>
              <a:rPr lang="de-DE" sz="2400" dirty="0">
                <a:solidFill>
                  <a:srgbClr val="00B050"/>
                </a:solidFill>
              </a:rPr>
              <a:t> </a:t>
            </a:r>
            <a:r>
              <a:rPr lang="de-DE" sz="2400" dirty="0" err="1">
                <a:solidFill>
                  <a:srgbClr val="00B050"/>
                </a:solidFill>
              </a:rPr>
              <a:t>constraint</a:t>
            </a:r>
            <a:endParaRPr lang="de-DE" sz="2400" dirty="0">
              <a:solidFill>
                <a:srgbClr val="00B050"/>
              </a:solidFill>
            </a:endParaRPr>
          </a:p>
        </p:txBody>
      </p:sp>
      <p:cxnSp>
        <p:nvCxnSpPr>
          <p:cNvPr id="11" name="Gerade Verbindung mit Pfeil 10"/>
          <p:cNvCxnSpPr/>
          <p:nvPr/>
        </p:nvCxnSpPr>
        <p:spPr>
          <a:xfrm>
            <a:off x="5943600" y="4419600"/>
            <a:ext cx="0" cy="47611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feld 11"/>
              <p:cNvSpPr txBox="1"/>
              <p:nvPr/>
            </p:nvSpPr>
            <p:spPr>
              <a:xfrm>
                <a:off x="1905000" y="5715000"/>
                <a:ext cx="25527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dirty="0"/>
                  <a:t>Marginal </a:t>
                </a:r>
                <a:r>
                  <a:rPr lang="de-DE" dirty="0" err="1"/>
                  <a:t>activities</a:t>
                </a:r>
                <a:r>
                  <a:rPr lang="de-DE" dirty="0"/>
                  <a:t>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de-DE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p>
                    </m:sSup>
                  </m:oMath>
                </a14:m>
                <a:endParaRPr lang="de-DE" dirty="0"/>
              </a:p>
            </p:txBody>
          </p:sp>
        </mc:Choice>
        <mc:Fallback xmlns="">
          <p:sp>
            <p:nvSpPr>
              <p:cNvPr id="12" name="Textfeld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000" y="5715000"/>
                <a:ext cx="2552700" cy="369332"/>
              </a:xfrm>
              <a:prstGeom prst="rect">
                <a:avLst/>
              </a:prstGeom>
              <a:blipFill>
                <a:blip r:embed="rId5"/>
                <a:stretch>
                  <a:fillRect l="-2153" t="-10000" b="-25000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feld 12"/>
              <p:cNvSpPr txBox="1"/>
              <p:nvPr/>
            </p:nvSpPr>
            <p:spPr>
              <a:xfrm>
                <a:off x="5276850" y="5715000"/>
                <a:ext cx="25527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dirty="0"/>
                  <a:t>Preferable </a:t>
                </a:r>
                <a:r>
                  <a:rPr lang="de-DE" dirty="0" err="1"/>
                  <a:t>activities</a:t>
                </a:r>
                <a:r>
                  <a:rPr lang="de-DE" dirty="0"/>
                  <a:t>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de-DE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p>
                    </m:sSup>
                  </m:oMath>
                </a14:m>
                <a:endParaRPr lang="de-DE" dirty="0"/>
              </a:p>
            </p:txBody>
          </p:sp>
        </mc:Choice>
        <mc:Fallback xmlns="">
          <p:sp>
            <p:nvSpPr>
              <p:cNvPr id="13" name="Textfeld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6850" y="5715000"/>
                <a:ext cx="2552700" cy="369332"/>
              </a:xfrm>
              <a:prstGeom prst="rect">
                <a:avLst/>
              </a:prstGeom>
              <a:blipFill>
                <a:blip r:embed="rId6"/>
                <a:stretch>
                  <a:fillRect l="-2153" t="-10000" b="-25000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Gerade Verbindung mit Pfeil 14"/>
          <p:cNvCxnSpPr>
            <a:stCxn id="6" idx="2"/>
          </p:cNvCxnSpPr>
          <p:nvPr/>
        </p:nvCxnSpPr>
        <p:spPr>
          <a:xfrm>
            <a:off x="3086100" y="5357383"/>
            <a:ext cx="0" cy="35761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Gerade Verbindung mit Pfeil 15"/>
          <p:cNvCxnSpPr/>
          <p:nvPr/>
        </p:nvCxnSpPr>
        <p:spPr>
          <a:xfrm>
            <a:off x="6400800" y="5357382"/>
            <a:ext cx="0" cy="35761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DEE468-1EFA-452D-9A16-3CD41FE91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957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9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Positive </a:t>
            </a:r>
            <a:r>
              <a:rPr lang="de-DE" dirty="0" err="1"/>
              <a:t>Mathematical</a:t>
            </a:r>
            <a:r>
              <a:rPr lang="de-DE" dirty="0"/>
              <a:t> </a:t>
            </a:r>
            <a:r>
              <a:rPr lang="de-DE" dirty="0" err="1"/>
              <a:t>Programing</a:t>
            </a:r>
            <a:r>
              <a:rPr lang="de-DE" dirty="0"/>
              <a:t>. </a:t>
            </a:r>
            <a:r>
              <a:rPr lang="de-DE" dirty="0" err="1"/>
              <a:t>Step</a:t>
            </a:r>
            <a:r>
              <a:rPr lang="de-DE" dirty="0"/>
              <a:t>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de-DE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sz="2400" i="1" smtClean="0">
                            <a:latin typeface="Cambria Math" panose="02040503050406030204" pitchFamily="18" charset="0"/>
                          </a:rPr>
                          <m:t>ρ</m:t>
                        </m:r>
                      </m:e>
                      <m:sup>
                        <m:r>
                          <a:rPr lang="de-DE" sz="24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p>
                    </m:sSup>
                  </m:oMath>
                </a14:m>
                <a:r>
                  <a:rPr lang="de-DE" sz="2400" dirty="0" err="1"/>
                  <a:t>used</a:t>
                </a:r>
                <a:r>
                  <a:rPr lang="de-DE" sz="2400" dirty="0"/>
                  <a:t> </a:t>
                </a:r>
                <a:r>
                  <a:rPr lang="de-DE" sz="2400" dirty="0" err="1"/>
                  <a:t>to</a:t>
                </a:r>
                <a:r>
                  <a:rPr lang="de-DE" sz="2400" dirty="0"/>
                  <a:t> </a:t>
                </a:r>
                <a:r>
                  <a:rPr lang="de-DE" sz="2400" dirty="0" err="1"/>
                  <a:t>specify</a:t>
                </a:r>
                <a:r>
                  <a:rPr lang="de-DE" sz="2400" dirty="0"/>
                  <a:t> a non-linear </a:t>
                </a:r>
                <a:r>
                  <a:rPr lang="de-DE" sz="2400" dirty="0" err="1"/>
                  <a:t>objective</a:t>
                </a:r>
                <a:r>
                  <a:rPr lang="de-DE" sz="2400" dirty="0"/>
                  <a:t> </a:t>
                </a:r>
                <a:r>
                  <a:rPr lang="de-DE" sz="2400" dirty="0" err="1"/>
                  <a:t>function</a:t>
                </a:r>
                <a:endParaRPr lang="de-DE" sz="2400" dirty="0"/>
              </a:p>
              <a:p>
                <a:pPr lvl="1"/>
                <a:r>
                  <a:rPr lang="de-DE" sz="2000" dirty="0"/>
                  <a:t>such </a:t>
                </a:r>
                <a:r>
                  <a:rPr lang="de-DE" sz="2000" dirty="0" err="1"/>
                  <a:t>that</a:t>
                </a:r>
                <a:r>
                  <a:rPr lang="de-DE" sz="20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2000" b="0" i="1" smtClean="0">
                            <a:latin typeface="Cambria Math" panose="02040503050406030204" pitchFamily="18" charset="0"/>
                          </a:rPr>
                          <m:t>𝑀𝐶</m:t>
                        </m:r>
                      </m:e>
                      <m:sub>
                        <m:sSup>
                          <m:sSupPr>
                            <m:ctrlPr>
                              <a:rPr lang="de-DE" sz="20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de-DE" sz="2000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p>
                            <m:r>
                              <a:rPr lang="de-DE" sz="2000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sup>
                        </m:sSup>
                      </m:sub>
                    </m:sSub>
                  </m:oMath>
                </a14:m>
                <a:r>
                  <a:rPr lang="de-DE" sz="2000" dirty="0"/>
                  <a:t> =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de-DE" sz="200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de-DE" sz="20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de-DE" sz="20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  <m:sup>
                        <m:r>
                          <a:rPr lang="de-DE" sz="20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bSup>
                  </m:oMath>
                </a14:m>
                <a:endParaRPr lang="de-DE" sz="2000" dirty="0"/>
              </a:p>
              <a:p>
                <a:pPr marL="457200" lvl="1" indent="0">
                  <a:spcBef>
                    <a:spcPts val="600"/>
                  </a:spcBef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de-DE" sz="2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000" b="1" i="1" smtClean="0">
                            <a:latin typeface="Cambria Math" panose="02040503050406030204" pitchFamily="18" charset="0"/>
                          </a:rPr>
                          <m:t>𝑪</m:t>
                        </m:r>
                      </m:e>
                      <m:sup>
                        <m:r>
                          <a:rPr lang="de-DE" sz="2000" b="1" i="1" smtClean="0">
                            <a:latin typeface="Cambria Math" panose="02040503050406030204" pitchFamily="18" charset="0"/>
                          </a:rPr>
                          <m:t>𝒗</m:t>
                        </m:r>
                      </m:sup>
                    </m:sSup>
                  </m:oMath>
                </a14:m>
                <a:r>
                  <a:rPr lang="de-DE" sz="2000" b="1" dirty="0"/>
                  <a:t>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de-DE" sz="2000" b="1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de-DE" sz="2000" b="1" i="1" smtClean="0">
                            <a:latin typeface="Cambria Math" panose="02040503050406030204" pitchFamily="18" charset="0"/>
                          </a:rPr>
                          <m:t>𝒋</m:t>
                        </m:r>
                        <m:r>
                          <a:rPr lang="de-DE" sz="2000" b="1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de-DE" sz="20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  <m:sup>
                        <m:r>
                          <a:rPr lang="de-DE" sz="2000" b="1" i="1" smtClean="0">
                            <a:latin typeface="Cambria Math" panose="02040503050406030204" pitchFamily="18" charset="0"/>
                          </a:rPr>
                          <m:t>𝒏</m:t>
                        </m:r>
                      </m:sup>
                      <m:e>
                        <m:sSub>
                          <m:sSubPr>
                            <m:ctrlPr>
                              <a:rPr lang="de-DE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𝒅</m:t>
                            </m:r>
                          </m:e>
                          <m:sub>
                            <m:r>
                              <a:rPr lang="de-DE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𝒋</m:t>
                            </m:r>
                          </m:sub>
                        </m:sSub>
                        <m:sSub>
                          <m:sSubPr>
                            <m:ctrlPr>
                              <a:rPr lang="de-DE" sz="20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sz="2000" b="1" i="1" smtClean="0">
                                <a:latin typeface="Cambria Math" panose="02040503050406030204" pitchFamily="18" charset="0"/>
                              </a:rPr>
                              <m:t>𝑿</m:t>
                            </m:r>
                          </m:e>
                          <m:sub>
                            <m:r>
                              <a:rPr lang="de-DE" sz="2000" b="1" i="1" smtClean="0">
                                <a:latin typeface="Cambria Math" panose="02040503050406030204" pitchFamily="18" charset="0"/>
                              </a:rPr>
                              <m:t>𝒋</m:t>
                            </m:r>
                          </m:sub>
                        </m:sSub>
                        <m:r>
                          <a:rPr lang="de-DE" sz="20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de-DE" sz="20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de-DE" sz="20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de-DE" sz="20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den>
                        </m:f>
                        <m:nary>
                          <m:naryPr>
                            <m:chr m:val="∑"/>
                            <m:ctrlPr>
                              <a:rPr lang="de-DE" sz="2000" b="1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de-DE" sz="2000" b="1" i="1" smtClean="0">
                                <a:latin typeface="Cambria Math" panose="02040503050406030204" pitchFamily="18" charset="0"/>
                              </a:rPr>
                              <m:t>𝒋</m:t>
                            </m:r>
                            <m:r>
                              <a:rPr lang="de-DE" sz="2000" b="1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de-DE" sz="20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  <m:sup>
                            <m:r>
                              <a:rPr lang="de-DE" sz="2000" b="1" i="1" smtClean="0">
                                <a:latin typeface="Cambria Math" panose="02040503050406030204" pitchFamily="18" charset="0"/>
                              </a:rPr>
                              <m:t>𝒏</m:t>
                            </m:r>
                          </m:sup>
                          <m:e>
                            <m:sSub>
                              <m:sSubPr>
                                <m:ctrlPr>
                                  <a:rPr lang="de-DE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de-DE" sz="2000" b="1" i="1" smtClean="0">
                                    <a:latin typeface="Cambria Math" panose="02040503050406030204" pitchFamily="18" charset="0"/>
                                  </a:rPr>
                                  <m:t>𝑿</m:t>
                                </m:r>
                              </m:e>
                              <m:sub>
                                <m:r>
                                  <a:rPr lang="de-DE" sz="2000" b="1" i="1" smtClean="0">
                                    <a:latin typeface="Cambria Math" panose="02040503050406030204" pitchFamily="18" charset="0"/>
                                  </a:rPr>
                                  <m:t>𝒋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de-DE" sz="20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de-DE" sz="20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𝒒</m:t>
                                </m:r>
                              </m:e>
                              <m:sub>
                                <m:r>
                                  <a:rPr lang="de-DE" sz="20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𝒋</m:t>
                                </m:r>
                                <m:r>
                                  <a:rPr lang="de-DE" sz="20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de-DE" sz="20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𝒋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de-DE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de-DE" sz="2000" b="1" i="1" smtClean="0">
                                    <a:latin typeface="Cambria Math" panose="02040503050406030204" pitchFamily="18" charset="0"/>
                                  </a:rPr>
                                  <m:t>𝑿</m:t>
                                </m:r>
                              </m:e>
                              <m:sub>
                                <m:r>
                                  <a:rPr lang="de-DE" sz="2000" b="1" i="1" smtClean="0">
                                    <a:latin typeface="Cambria Math" panose="02040503050406030204" pitchFamily="18" charset="0"/>
                                  </a:rPr>
                                  <m:t>𝒋</m:t>
                                </m:r>
                              </m:sub>
                            </m:sSub>
                          </m:e>
                        </m:nary>
                      </m:e>
                    </m:nary>
                  </m:oMath>
                </a14:m>
                <a:r>
                  <a:rPr lang="de-DE" sz="2000" dirty="0"/>
                  <a:t>, </a:t>
                </a:r>
              </a:p>
              <a:p>
                <a:pPr marL="457200" lvl="1" indent="0">
                  <a:spcBef>
                    <a:spcPts val="600"/>
                  </a:spcBef>
                  <a:buNone/>
                </a:pPr>
                <a:r>
                  <a:rPr lang="de-DE" sz="1600" dirty="0" err="1"/>
                  <a:t>where</a:t>
                </a:r>
                <a:r>
                  <a:rPr lang="de-DE" sz="1600" dirty="0"/>
                  <a:t> d - </a:t>
                </a:r>
                <a:r>
                  <a:rPr lang="de-DE" sz="1600" dirty="0" err="1"/>
                  <a:t>parameters</a:t>
                </a:r>
                <a:r>
                  <a:rPr lang="de-DE" sz="1600" dirty="0"/>
                  <a:t> </a:t>
                </a:r>
                <a:r>
                  <a:rPr lang="de-DE" sz="1600" dirty="0" err="1"/>
                  <a:t>of</a:t>
                </a:r>
                <a:r>
                  <a:rPr lang="de-DE" sz="1600" dirty="0"/>
                  <a:t> </a:t>
                </a:r>
                <a:r>
                  <a:rPr lang="de-DE" sz="1600" dirty="0" err="1"/>
                  <a:t>the</a:t>
                </a:r>
                <a:r>
                  <a:rPr lang="de-DE" sz="1600" dirty="0"/>
                  <a:t> linear </a:t>
                </a:r>
                <a:r>
                  <a:rPr lang="de-DE" sz="1600" dirty="0" err="1"/>
                  <a:t>cost</a:t>
                </a:r>
                <a:r>
                  <a:rPr lang="de-DE" sz="1600" dirty="0"/>
                  <a:t> </a:t>
                </a:r>
                <a:r>
                  <a:rPr lang="de-DE" sz="1600" dirty="0" err="1"/>
                  <a:t>term</a:t>
                </a:r>
                <a:br>
                  <a:rPr lang="de-DE" sz="1600" dirty="0"/>
                </a:br>
                <a:r>
                  <a:rPr lang="de-DE" sz="1600" dirty="0"/>
                  <a:t>             q – </a:t>
                </a:r>
                <a:r>
                  <a:rPr lang="de-DE" sz="1600" dirty="0" err="1"/>
                  <a:t>parameters</a:t>
                </a:r>
                <a:r>
                  <a:rPr lang="de-DE" sz="1600" dirty="0"/>
                  <a:t> </a:t>
                </a:r>
                <a:r>
                  <a:rPr lang="de-DE" sz="1600" dirty="0" err="1"/>
                  <a:t>of</a:t>
                </a:r>
                <a:r>
                  <a:rPr lang="de-DE" sz="1600" dirty="0"/>
                  <a:t> </a:t>
                </a:r>
                <a:r>
                  <a:rPr lang="de-DE" sz="1600" dirty="0" err="1"/>
                  <a:t>the</a:t>
                </a:r>
                <a:r>
                  <a:rPr lang="de-DE" sz="1600" dirty="0"/>
                  <a:t> </a:t>
                </a:r>
                <a:r>
                  <a:rPr lang="de-DE" sz="1600" dirty="0" err="1"/>
                  <a:t>quadretic</a:t>
                </a:r>
                <a:r>
                  <a:rPr lang="de-DE" sz="1600" dirty="0"/>
                  <a:t> </a:t>
                </a:r>
                <a:r>
                  <a:rPr lang="de-DE" sz="1600" dirty="0" err="1"/>
                  <a:t>cost</a:t>
                </a:r>
                <a:r>
                  <a:rPr lang="de-DE" sz="1600" dirty="0"/>
                  <a:t> </a:t>
                </a:r>
                <a:r>
                  <a:rPr lang="de-DE" sz="1600" dirty="0" err="1"/>
                  <a:t>term</a:t>
                </a:r>
                <a:endParaRPr lang="de-DE" sz="1600" dirty="0"/>
              </a:p>
              <a:p>
                <a:pPr marL="457200" lvl="1" indent="0">
                  <a:spcBef>
                    <a:spcPts val="600"/>
                  </a:spcBef>
                  <a:buNone/>
                </a:pPr>
                <a:endParaRPr lang="de-DE" sz="1600" dirty="0"/>
              </a:p>
              <a:p>
                <a:pPr marL="457200" lvl="1" indent="0">
                  <a:spcBef>
                    <a:spcPts val="600"/>
                  </a:spcBef>
                  <a:buNone/>
                </a:pPr>
                <a:endParaRPr lang="de-DE" sz="1600" dirty="0"/>
              </a:p>
              <a:p>
                <a:pPr marL="457200" lvl="1" indent="0">
                  <a:spcBef>
                    <a:spcPts val="600"/>
                  </a:spcBef>
                  <a:buNone/>
                </a:pPr>
                <a:endParaRPr lang="de-DE" sz="1600" dirty="0"/>
              </a:p>
              <a:p>
                <a:pPr marL="457200" lvl="1" indent="0">
                  <a:spcBef>
                    <a:spcPts val="600"/>
                  </a:spcBef>
                  <a:buNone/>
                </a:pPr>
                <a:r>
                  <a:rPr lang="de-DE" sz="2000" dirty="0">
                    <a:latin typeface="Cambria Math" panose="02040503050406030204" pitchFamily="18" charset="0"/>
                  </a:rPr>
                  <a:t>Parameters </a:t>
                </a:r>
                <a:r>
                  <a:rPr lang="de-DE" sz="2000" dirty="0" err="1">
                    <a:latin typeface="Cambria Math" panose="02040503050406030204" pitchFamily="18" charset="0"/>
                  </a:rPr>
                  <a:t>are</a:t>
                </a:r>
                <a:r>
                  <a:rPr lang="de-DE" sz="2000" dirty="0">
                    <a:latin typeface="Cambria Math" panose="02040503050406030204" pitchFamily="18" charset="0"/>
                  </a:rPr>
                  <a:t> </a:t>
                </a:r>
                <a:r>
                  <a:rPr lang="de-DE" sz="2000" dirty="0" err="1">
                    <a:latin typeface="Cambria Math" panose="02040503050406030204" pitchFamily="18" charset="0"/>
                  </a:rPr>
                  <a:t>specified</a:t>
                </a:r>
                <a:r>
                  <a:rPr lang="de-DE" sz="2000" dirty="0">
                    <a:latin typeface="Cambria Math" panose="02040503050406030204" pitchFamily="18" charset="0"/>
                  </a:rPr>
                  <a:t> such </a:t>
                </a:r>
                <a:r>
                  <a:rPr lang="de-DE" sz="2000" dirty="0" err="1">
                    <a:latin typeface="Cambria Math" panose="02040503050406030204" pitchFamily="18" charset="0"/>
                  </a:rPr>
                  <a:t>that</a:t>
                </a:r>
                <a:r>
                  <a:rPr lang="de-DE" sz="2000" dirty="0">
                    <a:latin typeface="Cambria Math" panose="02040503050406030204" pitchFamily="18" charset="0"/>
                  </a:rPr>
                  <a:t> </a:t>
                </a:r>
                <a:r>
                  <a:rPr lang="de-DE" sz="2000" dirty="0" err="1">
                    <a:latin typeface="Cambria Math" panose="02040503050406030204" pitchFamily="18" charset="0"/>
                  </a:rPr>
                  <a:t>the</a:t>
                </a:r>
                <a:r>
                  <a:rPr lang="de-DE" sz="2000" dirty="0">
                    <a:latin typeface="Cambria Math" panose="02040503050406030204" pitchFamily="18" charset="0"/>
                  </a:rPr>
                  <a:t> </a:t>
                </a:r>
                <a:r>
                  <a:rPr lang="de-DE" sz="2000" dirty="0" err="1">
                    <a:latin typeface="Cambria Math" panose="02040503050406030204" pitchFamily="18" charset="0"/>
                  </a:rPr>
                  <a:t>following</a:t>
                </a:r>
                <a:r>
                  <a:rPr lang="de-DE" sz="2000" dirty="0">
                    <a:latin typeface="Cambria Math" panose="02040503050406030204" pitchFamily="18" charset="0"/>
                  </a:rPr>
                  <a:t> </a:t>
                </a:r>
                <a:r>
                  <a:rPr lang="de-DE" sz="2000" dirty="0" err="1">
                    <a:latin typeface="Cambria Math" panose="02040503050406030204" pitchFamily="18" charset="0"/>
                  </a:rPr>
                  <a:t>holds</a:t>
                </a:r>
                <a:r>
                  <a:rPr lang="de-DE" sz="2000" dirty="0">
                    <a:latin typeface="Cambria Math" panose="02040503050406030204" pitchFamily="18" charset="0"/>
                  </a:rPr>
                  <a:t>:</a:t>
                </a:r>
              </a:p>
              <a:p>
                <a:pPr marL="457200" lvl="1" indent="0">
                  <a:spcBef>
                    <a:spcPts val="600"/>
                  </a:spcBef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de-DE" sz="2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000" b="0" i="1" smtClean="0">
                            <a:latin typeface="Cambria Math" panose="02040503050406030204" pitchFamily="18" charset="0"/>
                          </a:rPr>
                          <m:t>𝑀𝐶</m:t>
                        </m:r>
                      </m:e>
                      <m:sup>
                        <m:r>
                          <a:rPr lang="de-DE" sz="20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sup>
                    </m:sSup>
                    <m:r>
                      <a:rPr lang="de-DE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de-DE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000" b="0" i="1" smtClean="0">
                            <a:latin typeface="Cambria Math" panose="02040503050406030204" pitchFamily="18" charset="0"/>
                          </a:rPr>
                          <m:t>𝜕</m:t>
                        </m:r>
                        <m:sSup>
                          <m:sSupPr>
                            <m:ctrlPr>
                              <a:rPr lang="de-DE" sz="2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de-DE" sz="2000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p>
                            <m:r>
                              <a:rPr lang="de-DE" sz="2000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sup>
                        </m:sSup>
                        <m:r>
                          <a:rPr lang="de-DE" sz="20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sSup>
                          <m:sSupPr>
                            <m:ctrlPr>
                              <a:rPr lang="de-DE" sz="2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de-DE" sz="2000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p>
                            <m:r>
                              <a:rPr lang="de-DE" sz="20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p>
                        </m:sSup>
                        <m:r>
                          <a:rPr lang="de-DE" sz="20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de-DE" sz="2000" b="0" i="1" smtClean="0">
                            <a:latin typeface="Cambria Math" panose="02040503050406030204" pitchFamily="18" charset="0"/>
                          </a:rPr>
                          <m:t>𝜕</m:t>
                        </m:r>
                        <m:r>
                          <a:rPr lang="de-DE" sz="20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den>
                    </m:f>
                  </m:oMath>
                </a14:m>
                <a:r>
                  <a:rPr lang="de-DE" sz="2000" dirty="0"/>
                  <a:t> 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de-DE" sz="200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de-DE" sz="2000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de-DE" sz="2000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de-DE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d>
                          <m:dPr>
                            <m:begChr m:val="["/>
                            <m:endChr m:val="]"/>
                            <m:ctrlPr>
                              <a:rPr lang="de-DE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de-DE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de-DE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</m:e>
                              <m:sub>
                                <m:r>
                                  <a:rPr lang="de-DE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</m:sSub>
                            <m:r>
                              <a:rPr lang="de-DE" sz="2000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de-DE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de-DE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de-DE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  <m:r>
                                  <a:rPr lang="de-DE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de-DE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</m:sSub>
                            <m:sSubSup>
                              <m:sSubSupPr>
                                <m:ctrlPr>
                                  <a:rPr lang="de-DE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de-DE" sz="2000" b="0" i="1" smtClean="0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de-DE" sz="2000" b="0" i="1" smtClean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  <m:sup>
                                <m:r>
                                  <a:rPr lang="de-DE" sz="20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p>
                            </m:sSubSup>
                          </m:e>
                        </m:d>
                        <m:r>
                          <a:rPr lang="de-DE" sz="20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nary>
                          <m:naryPr>
                            <m:chr m:val="∑"/>
                            <m:ctrlPr>
                              <a:rPr lang="de-DE" sz="2000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de-DE" sz="2000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  <m:r>
                              <a:rPr lang="de-DE" sz="2000" b="0" i="1" smtClean="0"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de-DE" sz="20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  <m:e>
                            <m:r>
                              <a:rPr lang="de-DE" sz="2000" b="0" i="1" smtClean="0">
                                <a:latin typeface="Cambria Math" panose="02040503050406030204" pitchFamily="18" charset="0"/>
                              </a:rPr>
                              <m:t>[</m:t>
                            </m:r>
                            <m:sSub>
                              <m:sSubPr>
                                <m:ctrlPr>
                                  <a:rPr lang="de-DE" sz="20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de-DE" sz="20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de-DE" sz="20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</m:sSub>
                            <m:r>
                              <a:rPr lang="de-DE" sz="2000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de-DE" sz="20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l-GR" sz="20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ρ</m:t>
                                </m:r>
                              </m:e>
                              <m:sub>
                                <m:r>
                                  <a:rPr lang="de-DE" sz="20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</m:sSub>
                            <m:r>
                              <a:rPr lang="de-DE" sz="2000" b="0" i="1" smtClean="0">
                                <a:latin typeface="Cambria Math" panose="02040503050406030204" pitchFamily="18" charset="0"/>
                              </a:rPr>
                              <m:t>]</m:t>
                            </m:r>
                          </m:e>
                        </m:nary>
                      </m:e>
                    </m:nary>
                  </m:oMath>
                </a14:m>
                <a:endParaRPr lang="de-DE" sz="2000" dirty="0"/>
              </a:p>
            </p:txBody>
          </p:sp>
        </mc:Choice>
        <mc:Fallback xmlns="">
          <p:sp>
            <p:nvSpPr>
              <p:cNvPr id="3" name="Inhaltsplatzhalt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963" t="-10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hteck 3">
            <a:extLst>
              <a:ext uri="{FF2B5EF4-FFF2-40B4-BE49-F238E27FC236}">
                <a16:creationId xmlns:a16="http://schemas.microsoft.com/office/drawing/2014/main" id="{38D8B17F-C995-4BD3-B991-EEECA71BE13A}"/>
              </a:ext>
            </a:extLst>
          </p:cNvPr>
          <p:cNvSpPr/>
          <p:nvPr/>
        </p:nvSpPr>
        <p:spPr>
          <a:xfrm>
            <a:off x="1600200" y="2605639"/>
            <a:ext cx="1066800" cy="4572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C942E0B8-7EA2-4D92-9776-75B3A78F9052}"/>
              </a:ext>
            </a:extLst>
          </p:cNvPr>
          <p:cNvSpPr/>
          <p:nvPr/>
        </p:nvSpPr>
        <p:spPr>
          <a:xfrm>
            <a:off x="2979013" y="2607261"/>
            <a:ext cx="16002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A57234CF-3561-48BF-91C7-ECD905317279}"/>
              </a:ext>
            </a:extLst>
          </p:cNvPr>
          <p:cNvSpPr txBox="1"/>
          <p:nvPr/>
        </p:nvSpPr>
        <p:spPr>
          <a:xfrm>
            <a:off x="956107" y="4033653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FF0000"/>
                </a:solidFill>
              </a:rPr>
              <a:t>Linear </a:t>
            </a:r>
            <a:r>
              <a:rPr lang="de-DE" dirty="0" err="1">
                <a:solidFill>
                  <a:srgbClr val="FF0000"/>
                </a:solidFill>
              </a:rPr>
              <a:t>term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8" name="Gerade Verbindung mit Pfeil 7">
            <a:extLst>
              <a:ext uri="{FF2B5EF4-FFF2-40B4-BE49-F238E27FC236}">
                <a16:creationId xmlns:a16="http://schemas.microsoft.com/office/drawing/2014/main" id="{5F30B548-0A36-49F3-966D-A81293E557F3}"/>
              </a:ext>
            </a:extLst>
          </p:cNvPr>
          <p:cNvCxnSpPr/>
          <p:nvPr/>
        </p:nvCxnSpPr>
        <p:spPr>
          <a:xfrm flipH="1">
            <a:off x="1447800" y="3062839"/>
            <a:ext cx="533400" cy="106680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Textfeld 8">
            <a:extLst>
              <a:ext uri="{FF2B5EF4-FFF2-40B4-BE49-F238E27FC236}">
                <a16:creationId xmlns:a16="http://schemas.microsoft.com/office/drawing/2014/main" id="{E999FC81-C59E-4586-866A-DC773F81F670}"/>
              </a:ext>
            </a:extLst>
          </p:cNvPr>
          <p:cNvSpPr txBox="1"/>
          <p:nvPr/>
        </p:nvSpPr>
        <p:spPr>
          <a:xfrm>
            <a:off x="2979013" y="4001294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>
                <a:solidFill>
                  <a:srgbClr val="FF0000"/>
                </a:solidFill>
              </a:rPr>
              <a:t>Quadratic</a:t>
            </a:r>
            <a:r>
              <a:rPr lang="de-DE" dirty="0">
                <a:solidFill>
                  <a:srgbClr val="FF0000"/>
                </a:solidFill>
              </a:rPr>
              <a:t> </a:t>
            </a:r>
            <a:r>
              <a:rPr lang="de-DE" dirty="0" err="1">
                <a:solidFill>
                  <a:srgbClr val="FF0000"/>
                </a:solidFill>
              </a:rPr>
              <a:t>term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1" name="Gerade Verbindung mit Pfeil 10">
            <a:extLst>
              <a:ext uri="{FF2B5EF4-FFF2-40B4-BE49-F238E27FC236}">
                <a16:creationId xmlns:a16="http://schemas.microsoft.com/office/drawing/2014/main" id="{861C0CE2-C8F7-4E04-90A0-2F7C6714281C}"/>
              </a:ext>
            </a:extLst>
          </p:cNvPr>
          <p:cNvCxnSpPr/>
          <p:nvPr/>
        </p:nvCxnSpPr>
        <p:spPr>
          <a:xfrm>
            <a:off x="3360013" y="3064461"/>
            <a:ext cx="304800" cy="106680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31BCFC-B178-4819-AFBD-D7232F045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170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/>
      <p:bldP spid="6" grpId="1"/>
      <p:bldP spid="9" grpId="0"/>
      <p:bldP spid="9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1934F1-EB94-4B12-9CAD-162620A046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Positive </a:t>
            </a:r>
            <a:r>
              <a:rPr lang="de-DE" dirty="0" err="1"/>
              <a:t>Mathematical</a:t>
            </a:r>
            <a:r>
              <a:rPr lang="de-DE" dirty="0"/>
              <a:t> </a:t>
            </a:r>
            <a:r>
              <a:rPr lang="de-DE" dirty="0" err="1"/>
              <a:t>Programing</a:t>
            </a:r>
            <a:r>
              <a:rPr lang="de-DE" dirty="0"/>
              <a:t>. </a:t>
            </a:r>
            <a:r>
              <a:rPr lang="de-DE" dirty="0" err="1"/>
              <a:t>Step</a:t>
            </a:r>
            <a:r>
              <a:rPr lang="de-DE" dirty="0"/>
              <a:t> 3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8D6F4D77-E3B8-4068-B5C0-69680ED2FF8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de-DE" dirty="0"/>
                  <a:t>The final non linear </a:t>
                </a:r>
                <a:r>
                  <a:rPr lang="de-DE" dirty="0" err="1"/>
                  <a:t>objective</a:t>
                </a:r>
                <a:r>
                  <a:rPr lang="de-DE" dirty="0"/>
                  <a:t> </a:t>
                </a:r>
                <a:r>
                  <a:rPr lang="de-DE" dirty="0" err="1"/>
                  <a:t>function</a:t>
                </a:r>
                <a:r>
                  <a:rPr lang="de-DE" dirty="0"/>
                  <a:t> </a:t>
                </a:r>
                <a:r>
                  <a:rPr lang="de-DE" dirty="0" err="1"/>
                  <a:t>reads</a:t>
                </a:r>
                <a:r>
                  <a:rPr lang="de-DE" dirty="0"/>
                  <a:t>:</a:t>
                </a: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b="0" i="1" smtClean="0">
                          <a:latin typeface="Cambria Math" panose="02040503050406030204" pitchFamily="18" charset="0"/>
                        </a:rPr>
                        <m:t>𝑚𝑎𝑥𝑍</m:t>
                      </m:r>
                      <m:r>
                        <a:rPr lang="de-DE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de-DE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de-DE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de-DE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de-DE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de-DE" b="0" i="1" smtClean="0">
                              <a:latin typeface="Cambria Math" panose="02040503050406030204" pitchFamily="18" charset="0"/>
                            </a:rPr>
                            <m:t>[</m:t>
                          </m:r>
                          <m:sSub>
                            <m:sSubPr>
                              <m:ctrlPr>
                                <a:rPr lang="de-DE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de-DE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de-DE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  <m:sSub>
                            <m:sSubPr>
                              <m:ctrlPr>
                                <a:rPr lang="de-DE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de-DE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de-DE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  <m:r>
                            <a:rPr lang="de-DE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de-DE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de-DE" b="0" i="1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b>
                              <m:r>
                                <a:rPr lang="de-DE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  <m:sSub>
                            <m:sSubPr>
                              <m:ctrlPr>
                                <a:rPr lang="de-DE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de-DE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de-DE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  <m:r>
                            <a:rPr lang="de-DE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de-DE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de-DE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de-DE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sSub>
                            <m:sSubPr>
                              <m:ctrlPr>
                                <a:rPr lang="de-DE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de-DE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de-DE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  <m:sSub>
                            <m:sSubPr>
                              <m:ctrlPr>
                                <a:rPr lang="de-DE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de-DE" b="0" i="1" smtClean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de-DE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de-DE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de-DE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  <m:sSub>
                            <m:sSubPr>
                              <m:ctrlPr>
                                <a:rPr lang="de-DE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de-DE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de-DE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  <m:r>
                            <a:rPr lang="de-DE" b="0" i="1" smtClean="0">
                              <a:latin typeface="Cambria Math" panose="02040503050406030204" pitchFamily="18" charset="0"/>
                            </a:rPr>
                            <m:t>]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  <a:p>
                <a:pPr marL="457200" lvl="1" indent="0">
                  <a:buNone/>
                </a:pPr>
                <a:r>
                  <a:rPr lang="de-DE" dirty="0"/>
                  <a:t>S</a:t>
                </a:r>
                <a:r>
                  <a:rPr lang="en-US" dirty="0" err="1"/>
                  <a:t>ubject</a:t>
                </a:r>
                <a:r>
                  <a:rPr lang="en-US" dirty="0"/>
                  <a:t> to:</a:t>
                </a:r>
              </a:p>
              <a:p>
                <a:pPr marL="400050" lvl="1" indent="0" algn="ctr">
                  <a:lnSpc>
                    <a:spcPct val="150000"/>
                  </a:lnSpc>
                  <a:buNone/>
                </a:pP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de-DE" i="1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de-DE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de-DE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de-DE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de-DE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de-DE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de-DE" i="1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  <m:sSub>
                          <m:sSubPr>
                            <m:ctrlPr>
                              <a:rPr lang="de-DE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i="1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de-DE" i="1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nary>
                  </m:oMath>
                </a14:m>
                <a:r>
                  <a:rPr lang="de-DE" dirty="0"/>
                  <a:t>≤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 dirty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de-DE" i="1" dirty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de-DE" dirty="0"/>
                  <a:t> [</a:t>
                </a:r>
                <a:r>
                  <a:rPr lang="el-GR" dirty="0"/>
                  <a:t>λ</a:t>
                </a:r>
                <a:r>
                  <a:rPr lang="de-DE" dirty="0"/>
                  <a:t>]</a:t>
                </a:r>
              </a:p>
              <a:p>
                <a:pPr marL="400050" lvl="1" indent="0" algn="ctr">
                  <a:lnSpc>
                    <a:spcPct val="150000"/>
                  </a:lnSpc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de-DE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de-DE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de-DE" dirty="0"/>
                  <a:t>≥ 0  j = 1,…,n</a:t>
                </a:r>
              </a:p>
              <a:p>
                <a:pPr marL="457200" lvl="1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8D6F4D77-E3B8-4068-B5C0-69680ED2FF8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391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AB090D-E957-4327-90A2-3A9DC144F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9303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Präsentationtemplate</Template>
  <TotalTime>0</TotalTime>
  <Words>1474</Words>
  <Application>Microsoft Office PowerPoint</Application>
  <PresentationFormat>On-screen Show (4:3)</PresentationFormat>
  <Paragraphs>207</Paragraphs>
  <Slides>18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Cambria Math</vt:lpstr>
      <vt:lpstr>Office</vt:lpstr>
      <vt:lpstr>Calibration of the Supply Model</vt:lpstr>
      <vt:lpstr>LP Problem</vt:lpstr>
      <vt:lpstr>Mathematical Formulation</vt:lpstr>
      <vt:lpstr>Hands-on Exercise </vt:lpstr>
      <vt:lpstr>Solution in Excel</vt:lpstr>
      <vt:lpstr>Positive Mathematical Programing</vt:lpstr>
      <vt:lpstr>Positive Mathematical Programing. Step 1</vt:lpstr>
      <vt:lpstr>Positive Mathematical Programing. Step 2</vt:lpstr>
      <vt:lpstr>Positive Mathematical Programing. Step 3</vt:lpstr>
      <vt:lpstr>Specifying the PMP Parameters</vt:lpstr>
      <vt:lpstr>Hands-on Exercise. Excel</vt:lpstr>
      <vt:lpstr>Reveal Dual Values</vt:lpstr>
      <vt:lpstr>Hands-on Exercise. Excel</vt:lpstr>
      <vt:lpstr>Results</vt:lpstr>
      <vt:lpstr>Hands-on Exercise. GAMS</vt:lpstr>
      <vt:lpstr>Calibration of the Supply Module in CAPRI</vt:lpstr>
      <vt:lpstr>Calibration of the Supply Module in CAPRI</vt:lpstr>
      <vt:lpstr>Test Calibration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Davit Stepanyan</dc:creator>
  <cp:lastModifiedBy>Davit Stepanyan</cp:lastModifiedBy>
  <cp:revision>79</cp:revision>
  <dcterms:created xsi:type="dcterms:W3CDTF">2006-08-16T00:00:00Z</dcterms:created>
  <dcterms:modified xsi:type="dcterms:W3CDTF">2022-09-19T15:35:34Z</dcterms:modified>
</cp:coreProperties>
</file>