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8" r:id="rId2"/>
    <p:sldId id="390" r:id="rId3"/>
    <p:sldId id="391" r:id="rId4"/>
    <p:sldId id="392" r:id="rId5"/>
    <p:sldId id="393" r:id="rId6"/>
    <p:sldId id="394" r:id="rId7"/>
    <p:sldId id="395" r:id="rId8"/>
    <p:sldId id="396" r:id="rId9"/>
    <p:sldId id="397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22" d="100"/>
          <a:sy n="122" d="100"/>
        </p:scale>
        <p:origin x="-1230" y="-90"/>
      </p:cViewPr>
      <p:guideLst>
        <p:guide orient="horz" pos="4018"/>
        <p:guide pos="14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D57E37-0D1A-4F14-BCC8-1FD8174CDA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496455-7CBB-4836-8625-A9E4A5B640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5B192-7965-4B81-AECA-8EE8B63E53CC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763000" y="236538"/>
            <a:ext cx="144463" cy="2879725"/>
            <a:chOff x="1104" y="149"/>
            <a:chExt cx="91" cy="181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104" y="149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104" y="437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104" y="725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104" y="1013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104" y="1301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104" y="1589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104" y="1872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0663"/>
            <a:ext cx="208915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250825" y="6453188"/>
            <a:ext cx="864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endParaRPr lang="de-DE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1838325"/>
            <a:ext cx="7772400" cy="1470025"/>
          </a:xfrm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/>
          <a:lstStyle>
            <a:lvl1pPr marL="0" indent="0" algn="ctr">
              <a:buFont typeface="Wingdings" pitchFamily="2" charset="2"/>
              <a:buNone/>
              <a:defRPr sz="18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CAPRILarge Scale Spatial Dis-Aggregation of Economic Model Results – Wolfgang Britz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4788" y="233363"/>
            <a:ext cx="2132012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163" y="233363"/>
            <a:ext cx="6245225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CAPRILarge Scale Spatial Dis-Aggregation of Economic Model Results – Wolfgang Britz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233363"/>
            <a:ext cx="6335713" cy="727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163" y="1149350"/>
            <a:ext cx="4187825" cy="5281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7388" y="1149350"/>
            <a:ext cx="4189412" cy="5281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CAPRILarge Scale Spatial Dis-Aggregation of Economic Model Results – Wolfgang Britz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 b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3" y="1149350"/>
            <a:ext cx="4187825" cy="5281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7388" y="1149350"/>
            <a:ext cx="4189412" cy="5281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CAPRILarge Scale Spatial Dis-Aggregation of Economic Model Results – Wolfgang Britz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CAPRILarge Scale Spatial Dis-Aggregation of Economic Model Results – Wolfgang Britz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CAPRILarge Scale Spatial Dis-Aggregation of Economic Model Results – Wolfgang Britz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220663"/>
            <a:ext cx="208915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39975" y="233363"/>
            <a:ext cx="6335713" cy="727075"/>
          </a:xfrm>
          <a:prstGeom prst="rect">
            <a:avLst/>
          </a:prstGeom>
          <a:solidFill>
            <a:srgbClr val="0031B5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163" y="1149350"/>
            <a:ext cx="8529637" cy="528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526213"/>
            <a:ext cx="8642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200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r>
              <a:rPr lang="de-DE"/>
              <a:t>Britz: IMAP meeting march 2011 - long term projections with CAPRILarge Scale Spatial Dis-Aggregation of Economic Model Results – Wolfgang Britz</a:t>
            </a:r>
            <a:endParaRPr lang="de-DE" sz="900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50825" y="6453188"/>
            <a:ext cx="864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endParaRPr lang="de-DE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8763000" y="236538"/>
            <a:ext cx="144463" cy="2879725"/>
            <a:chOff x="1104" y="149"/>
            <a:chExt cx="91" cy="1814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1104" y="149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104" y="437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104" y="725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104" y="1013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1104" y="1301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104" y="1589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1104" y="1872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1B5"/>
        </a:buClr>
        <a:buSzPct val="8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31B5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31B5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31B5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31B5"/>
        </a:buClr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31B5"/>
        </a:buClr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31B5"/>
        </a:buClr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31B5"/>
        </a:buClr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31B5"/>
        </a:buClr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dirty="0" smtClean="0">
                <a:solidFill>
                  <a:srgbClr val="002060"/>
                </a:solidFill>
              </a:rPr>
              <a:t>Linking CAPMOD and REGCGE</a:t>
            </a:r>
            <a:endParaRPr lang="de-DE" sz="2400" dirty="0" smtClean="0">
              <a:solidFill>
                <a:srgbClr val="00206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9963" y="3886200"/>
            <a:ext cx="7180262" cy="2135188"/>
          </a:xfrm>
        </p:spPr>
        <p:txBody>
          <a:bodyPr/>
          <a:lstStyle/>
          <a:p>
            <a:pPr marL="457200" lvl="1" indent="0" eaLnBrk="1" hangingPunct="1">
              <a:lnSpc>
                <a:spcPct val="80000"/>
              </a:lnSpc>
              <a:buFontTx/>
              <a:buNone/>
              <a:tabLst>
                <a:tab pos="808038" algn="l"/>
              </a:tabLst>
            </a:pPr>
            <a:endParaRPr lang="en-GB" sz="3200" dirty="0" smtClean="0"/>
          </a:p>
          <a:p>
            <a:pPr marL="457200" lvl="1" indent="0" algn="ctr" eaLnBrk="1" hangingPunct="1">
              <a:lnSpc>
                <a:spcPct val="80000"/>
              </a:lnSpc>
              <a:buFontTx/>
              <a:buNone/>
              <a:tabLst>
                <a:tab pos="808038" algn="l"/>
              </a:tabLst>
            </a:pPr>
            <a:r>
              <a:rPr lang="en-GB" sz="1600" dirty="0" smtClean="0"/>
              <a:t>Wolfgang Britz</a:t>
            </a:r>
            <a:br>
              <a:rPr lang="en-GB" sz="1600" dirty="0" smtClean="0"/>
            </a:br>
            <a:r>
              <a:rPr lang="en-GB" sz="1600" dirty="0" smtClean="0"/>
              <a:t>Institute for Food and Resource Economics, University Bonn</a:t>
            </a:r>
          </a:p>
          <a:p>
            <a:pPr marL="457200" lvl="1" indent="0" algn="ctr" eaLnBrk="1" hangingPunct="1">
              <a:lnSpc>
                <a:spcPct val="80000"/>
              </a:lnSpc>
              <a:buFontTx/>
              <a:buNone/>
              <a:tabLst>
                <a:tab pos="808038" algn="l"/>
              </a:tabLst>
            </a:pP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</a:p>
          <a:p>
            <a:r>
              <a:rPr lang="en-US" dirty="0" smtClean="0"/>
              <a:t>General approach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Running a scenario</a:t>
            </a:r>
          </a:p>
          <a:p>
            <a:r>
              <a:rPr lang="en-US" dirty="0" smtClean="0"/>
              <a:t>Result analysis</a:t>
            </a:r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sz="9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regional programming models determine how agricultural production, intermediate input and land use develop =&gt; the CGEs must be calibrated to that information</a:t>
            </a:r>
          </a:p>
          <a:p>
            <a:r>
              <a:rPr lang="en-US" dirty="0" smtClean="0"/>
              <a:t>Let the CGEs determine how primary factor prices, labor and capital use and intermediate input prices develop =&gt; Programming models must pick up that information</a:t>
            </a:r>
          </a:p>
          <a:p>
            <a:r>
              <a:rPr lang="en-US" dirty="0" smtClean="0"/>
              <a:t>Update the models accordingly until they produce (almost) the same response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180123" y="1266103"/>
            <a:ext cx="2477477" cy="1023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Regional</a:t>
            </a:r>
          </a:p>
          <a:p>
            <a:pPr algn="ctr"/>
            <a:r>
              <a:rPr lang="en-US" dirty="0" smtClean="0"/>
              <a:t>Programming models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1180123" y="2708039"/>
            <a:ext cx="2477477" cy="1023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toRegcge</a:t>
            </a:r>
            <a:endParaRPr lang="en-US" dirty="0"/>
          </a:p>
        </p:txBody>
      </p:sp>
      <p:cxnSp>
        <p:nvCxnSpPr>
          <p:cNvPr id="9" name="Gerade Verbindung mit Pfeil 8"/>
          <p:cNvCxnSpPr>
            <a:stCxn id="6" idx="2"/>
            <a:endCxn id="7" idx="0"/>
          </p:cNvCxnSpPr>
          <p:nvPr/>
        </p:nvCxnSpPr>
        <p:spPr>
          <a:xfrm>
            <a:off x="2418862" y="2289918"/>
            <a:ext cx="0" cy="418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1180123" y="4349257"/>
            <a:ext cx="2477477" cy="1023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regcge_runSim</a:t>
            </a:r>
            <a:endParaRPr lang="en-US" dirty="0"/>
          </a:p>
        </p:txBody>
      </p:sp>
      <p:cxnSp>
        <p:nvCxnSpPr>
          <p:cNvPr id="12" name="Gerade Verbindung mit Pfeil 11"/>
          <p:cNvCxnSpPr>
            <a:stCxn id="7" idx="2"/>
            <a:endCxn id="10" idx="0"/>
          </p:cNvCxnSpPr>
          <p:nvPr/>
        </p:nvCxnSpPr>
        <p:spPr>
          <a:xfrm>
            <a:off x="2418862" y="3731854"/>
            <a:ext cx="0" cy="617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4583723" y="4349257"/>
            <a:ext cx="2477477" cy="1023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toCapmod</a:t>
            </a:r>
            <a:endParaRPr lang="en-US" dirty="0"/>
          </a:p>
        </p:txBody>
      </p:sp>
      <p:cxnSp>
        <p:nvCxnSpPr>
          <p:cNvPr id="18" name="Gerade Verbindung mit Pfeil 17"/>
          <p:cNvCxnSpPr>
            <a:stCxn id="10" idx="3"/>
            <a:endCxn id="16" idx="1"/>
          </p:cNvCxnSpPr>
          <p:nvPr/>
        </p:nvCxnSpPr>
        <p:spPr>
          <a:xfrm>
            <a:off x="3657600" y="4861165"/>
            <a:ext cx="9261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/>
          <p:cNvSpPr/>
          <p:nvPr/>
        </p:nvSpPr>
        <p:spPr>
          <a:xfrm>
            <a:off x="4583723" y="2719754"/>
            <a:ext cx="2477477" cy="1023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Covergence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22" name="Gerade Verbindung mit Pfeil 21"/>
          <p:cNvCxnSpPr>
            <a:stCxn id="16" idx="0"/>
            <a:endCxn id="19" idx="2"/>
          </p:cNvCxnSpPr>
          <p:nvPr/>
        </p:nvCxnSpPr>
        <p:spPr>
          <a:xfrm flipV="1">
            <a:off x="5822462" y="3743569"/>
            <a:ext cx="0" cy="605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19" idx="3"/>
          </p:cNvCxnSpPr>
          <p:nvPr/>
        </p:nvCxnSpPr>
        <p:spPr>
          <a:xfrm>
            <a:off x="7061200" y="3231662"/>
            <a:ext cx="104335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Form 26"/>
          <p:cNvCxnSpPr>
            <a:stCxn id="19" idx="0"/>
            <a:endCxn id="6" idx="3"/>
          </p:cNvCxnSpPr>
          <p:nvPr/>
        </p:nvCxnSpPr>
        <p:spPr>
          <a:xfrm rot="16200000" flipV="1">
            <a:off x="4269160" y="1166452"/>
            <a:ext cx="941743" cy="21648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toRegCge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send information with regard to:</a:t>
            </a:r>
          </a:p>
          <a:p>
            <a:pPr lvl="1"/>
            <a:r>
              <a:rPr lang="en-US" dirty="0" smtClean="0"/>
              <a:t>Agricultural output (quantity index)</a:t>
            </a:r>
          </a:p>
          <a:p>
            <a:pPr lvl="1"/>
            <a:r>
              <a:rPr lang="en-US" dirty="0" smtClean="0"/>
              <a:t>Agricultural price (price index)</a:t>
            </a:r>
          </a:p>
          <a:p>
            <a:pPr lvl="1"/>
            <a:r>
              <a:rPr lang="en-US" dirty="0" smtClean="0"/>
              <a:t>Agricultural input use (quantity index)</a:t>
            </a:r>
          </a:p>
          <a:p>
            <a:pPr lvl="1"/>
            <a:r>
              <a:rPr lang="en-US" dirty="0" smtClean="0"/>
              <a:t>Land use, land price and land tax 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changes (</a:t>
            </a:r>
            <a:r>
              <a:rPr lang="en-US" dirty="0" err="1" smtClean="0"/>
              <a:t>toRegCge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923" y="1301522"/>
            <a:ext cx="7566667" cy="1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0172" y="3516341"/>
            <a:ext cx="6420000" cy="86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Gerade Verbindung mit Pfeil 7"/>
          <p:cNvCxnSpPr>
            <a:stCxn id="1026" idx="2"/>
            <a:endCxn id="1027" idx="0"/>
          </p:cNvCxnSpPr>
          <p:nvPr/>
        </p:nvCxnSpPr>
        <p:spPr>
          <a:xfrm flipH="1">
            <a:off x="4250172" y="3021522"/>
            <a:ext cx="2085" cy="494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4376615" y="1070727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CAPMOD: aggregate for agriculture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4376615" y="3147009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Regcge</a:t>
            </a:r>
            <a:r>
              <a:rPr lang="en-US" dirty="0" smtClean="0"/>
              <a:t>: update variables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4238" y="5059364"/>
            <a:ext cx="5813333" cy="102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Gerade Verbindung mit Pfeil 12"/>
          <p:cNvCxnSpPr>
            <a:stCxn id="1027" idx="2"/>
            <a:endCxn id="1029" idx="0"/>
          </p:cNvCxnSpPr>
          <p:nvPr/>
        </p:nvCxnSpPr>
        <p:spPr>
          <a:xfrm>
            <a:off x="4250172" y="4383008"/>
            <a:ext cx="733" cy="676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376615" y="4508048"/>
            <a:ext cx="4198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Regcge</a:t>
            </a:r>
            <a:r>
              <a:rPr lang="en-US" dirty="0" smtClean="0"/>
              <a:t>: recalibrate production function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toCapmod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send information with regard to:</a:t>
            </a:r>
          </a:p>
          <a:p>
            <a:pPr lvl="1"/>
            <a:r>
              <a:rPr lang="en-US" dirty="0" smtClean="0"/>
              <a:t>Prices of non-agricultural sectors =&gt; intermediate prices</a:t>
            </a:r>
          </a:p>
          <a:p>
            <a:pPr lvl="1"/>
            <a:r>
              <a:rPr lang="en-US" dirty="0" smtClean="0"/>
              <a:t>Prices for primary factors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toCapmod</a:t>
            </a:r>
            <a:r>
              <a:rPr lang="en-US" dirty="0" smtClean="0"/>
              <a:t>: update of intermediate input cost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850" y="1341682"/>
            <a:ext cx="7132637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013440"/>
            <a:ext cx="7980363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feil nach unten 7"/>
          <p:cNvSpPr/>
          <p:nvPr/>
        </p:nvSpPr>
        <p:spPr>
          <a:xfrm>
            <a:off x="3673231" y="3656257"/>
            <a:ext cx="171938" cy="271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lipse 8"/>
          <p:cNvSpPr/>
          <p:nvPr/>
        </p:nvSpPr>
        <p:spPr>
          <a:xfrm>
            <a:off x="3102709" y="2993292"/>
            <a:ext cx="2407138" cy="79717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feil nach unten 9"/>
          <p:cNvSpPr/>
          <p:nvPr/>
        </p:nvSpPr>
        <p:spPr>
          <a:xfrm>
            <a:off x="3673231" y="4632565"/>
            <a:ext cx="171938" cy="271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850" y="5011859"/>
            <a:ext cx="7427913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feil nach rechts 13"/>
          <p:cNvSpPr/>
          <p:nvPr/>
        </p:nvSpPr>
        <p:spPr>
          <a:xfrm>
            <a:off x="5736492" y="5603631"/>
            <a:ext cx="375139" cy="234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feld 14"/>
          <p:cNvSpPr txBox="1"/>
          <p:nvPr/>
        </p:nvSpPr>
        <p:spPr>
          <a:xfrm>
            <a:off x="6369538" y="5397701"/>
            <a:ext cx="2608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Objective function</a:t>
            </a:r>
          </a:p>
          <a:p>
            <a:r>
              <a:rPr lang="en-US" dirty="0" smtClean="0"/>
              <a:t>of programming models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toCapmod</a:t>
            </a:r>
            <a:r>
              <a:rPr lang="en-US" dirty="0" smtClean="0"/>
              <a:t>: update of capital and labor cost</a:t>
            </a:r>
            <a:endParaRPr lang="en-US" dirty="0"/>
          </a:p>
        </p:txBody>
      </p:sp>
      <p:sp>
        <p:nvSpPr>
          <p:cNvPr id="12" name="Inhaltsplatzhalter 11"/>
          <p:cNvSpPr>
            <a:spLocks noGrp="1"/>
          </p:cNvSpPr>
          <p:nvPr>
            <p:ph idx="1"/>
          </p:nvPr>
        </p:nvSpPr>
        <p:spPr>
          <a:xfrm>
            <a:off x="157163" y="1149351"/>
            <a:ext cx="8529637" cy="1773604"/>
          </a:xfrm>
        </p:spPr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Objective function is: [Market revenues + premiums – intermediate input costs] – [labor and capital costs = PMP terms]</a:t>
            </a:r>
          </a:p>
          <a:p>
            <a:pPr lvl="1">
              <a:buNone/>
            </a:pPr>
            <a:r>
              <a:rPr lang="en-US" dirty="0" smtClean="0"/>
              <a:t>=&gt; Update PMP terms to reflect changes in primary factor prices from CGE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8769" y="2735386"/>
            <a:ext cx="7033334" cy="142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Pfeil nach unten 15"/>
          <p:cNvSpPr/>
          <p:nvPr/>
        </p:nvSpPr>
        <p:spPr>
          <a:xfrm>
            <a:off x="3673231" y="4320565"/>
            <a:ext cx="171938" cy="271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657" y="4811834"/>
            <a:ext cx="789463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66FF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310</Words>
  <Application>Microsoft Office PowerPoint</Application>
  <PresentationFormat>Bildschirmpräsentation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Leere Präsentation</vt:lpstr>
      <vt:lpstr>Linking CAPMOD and REGCGE</vt:lpstr>
      <vt:lpstr>Content</vt:lpstr>
      <vt:lpstr>Basic idea</vt:lpstr>
      <vt:lpstr>Implementation</vt:lpstr>
      <vt:lpstr>toRegCge</vt:lpstr>
      <vt:lpstr>Calculation of changes (toRegCge)</vt:lpstr>
      <vt:lpstr>toCapmod</vt:lpstr>
      <vt:lpstr>toCapmod: update of intermediate input cost</vt:lpstr>
      <vt:lpstr>toCapmod: update of capital and labor cost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Wirtschaftliche Integration  und  Europäische Wirtschaftspolitik</dc:title>
  <dc:creator>BRuether</dc:creator>
  <cp:lastModifiedBy>britz</cp:lastModifiedBy>
  <cp:revision>322</cp:revision>
  <dcterms:created xsi:type="dcterms:W3CDTF">2005-02-16T09:50:58Z</dcterms:created>
  <dcterms:modified xsi:type="dcterms:W3CDTF">2013-05-17T07:50:14Z</dcterms:modified>
</cp:coreProperties>
</file>