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9"/>
  </p:notesMasterIdLst>
  <p:handoutMasterIdLst>
    <p:handoutMasterId r:id="rId30"/>
  </p:handoutMasterIdLst>
  <p:sldIdLst>
    <p:sldId id="258" r:id="rId2"/>
    <p:sldId id="390" r:id="rId3"/>
    <p:sldId id="512" r:id="rId4"/>
    <p:sldId id="489" r:id="rId5"/>
    <p:sldId id="492" r:id="rId6"/>
    <p:sldId id="490" r:id="rId7"/>
    <p:sldId id="491" r:id="rId8"/>
    <p:sldId id="493" r:id="rId9"/>
    <p:sldId id="494" r:id="rId10"/>
    <p:sldId id="495" r:id="rId11"/>
    <p:sldId id="496" r:id="rId12"/>
    <p:sldId id="497" r:id="rId13"/>
    <p:sldId id="498" r:id="rId14"/>
    <p:sldId id="499" r:id="rId15"/>
    <p:sldId id="500" r:id="rId16"/>
    <p:sldId id="501" r:id="rId17"/>
    <p:sldId id="502" r:id="rId18"/>
    <p:sldId id="503" r:id="rId19"/>
    <p:sldId id="505" r:id="rId20"/>
    <p:sldId id="504" r:id="rId21"/>
    <p:sldId id="513" r:id="rId22"/>
    <p:sldId id="506" r:id="rId23"/>
    <p:sldId id="508" r:id="rId24"/>
    <p:sldId id="509" r:id="rId25"/>
    <p:sldId id="510" r:id="rId26"/>
    <p:sldId id="507" r:id="rId27"/>
    <p:sldId id="511" r:id="rId2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86" d="100"/>
          <a:sy n="86" d="100"/>
        </p:scale>
        <p:origin x="-1494" y="-90"/>
      </p:cViewPr>
      <p:guideLst>
        <p:guide orient="horz" pos="4018"/>
        <p:guide pos="14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D57E37-0D1A-4F14-BCC8-1FD8174CDA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496455-7CBB-4836-8625-A9E4A5B64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B5B192-7965-4B81-AECA-8EE8B63E53CC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663"/>
            <a:ext cx="20891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de-DE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838325"/>
            <a:ext cx="7772400" cy="1470025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4788" y="233363"/>
            <a:ext cx="2132012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3" y="233363"/>
            <a:ext cx="624522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33363"/>
            <a:ext cx="6335713" cy="727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 b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220663"/>
            <a:ext cx="20891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233363"/>
            <a:ext cx="6335713" cy="727075"/>
          </a:xfrm>
          <a:prstGeom prst="rect">
            <a:avLst/>
          </a:prstGeom>
          <a:solidFill>
            <a:srgbClr val="0031B5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1149350"/>
            <a:ext cx="8529637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6213"/>
            <a:ext cx="8642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Verdana" pitchFamily="34" charset="0"/>
              </a:defRPr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de-DE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1B5"/>
        </a:buClr>
        <a:buSzPct val="8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31B5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>
                <a:solidFill>
                  <a:srgbClr val="002060"/>
                </a:solidFill>
              </a:rPr>
              <a:t>Modelling </a:t>
            </a:r>
            <a:r>
              <a:rPr lang="de-DE" dirty="0" err="1" smtClean="0">
                <a:solidFill>
                  <a:srgbClr val="002060"/>
                </a:solidFill>
              </a:rPr>
              <a:t>Pillar</a:t>
            </a:r>
            <a:r>
              <a:rPr lang="de-DE" dirty="0" smtClean="0">
                <a:solidFill>
                  <a:srgbClr val="002060"/>
                </a:solidFill>
              </a:rPr>
              <a:t> II in CAPRI</a:t>
            </a:r>
            <a:endParaRPr lang="de-DE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69963" y="3886200"/>
            <a:ext cx="7180262" cy="2135188"/>
          </a:xfrm>
        </p:spPr>
        <p:txBody>
          <a:bodyPr/>
          <a:lstStyle/>
          <a:p>
            <a:pPr marL="457200" lvl="1" indent="0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endParaRPr lang="en-GB" sz="3200" dirty="0" smtClean="0"/>
          </a:p>
          <a:p>
            <a:pPr marL="457200" lvl="1" indent="0" algn="ctr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r>
              <a:rPr lang="en-GB" sz="1600" dirty="0" smtClean="0"/>
              <a:t>Wolfgang Britz</a:t>
            </a:r>
            <a:br>
              <a:rPr lang="en-GB" sz="1600" dirty="0" smtClean="0"/>
            </a:br>
            <a:r>
              <a:rPr lang="en-GB" sz="1600" dirty="0" smtClean="0"/>
              <a:t>Institute for Food and Resource Economics, University Bonn</a:t>
            </a:r>
          </a:p>
          <a:p>
            <a:pPr marL="457200" lvl="1" indent="0" algn="ctr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Investment in agriculture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2686951"/>
            <a:ext cx="8529637" cy="1038265"/>
          </a:xfrm>
        </p:spPr>
        <p:txBody>
          <a:bodyPr/>
          <a:lstStyle/>
          <a:p>
            <a:r>
              <a:rPr lang="en-US" dirty="0" smtClean="0"/>
              <a:t>Increase capital stock in agriculture …. and assume that new capital is more productive …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54226"/>
            <a:ext cx="822801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7332" y="3637350"/>
            <a:ext cx="67421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capital rest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286365"/>
            <a:ext cx="8529637" cy="2081868"/>
          </a:xfrm>
        </p:spPr>
        <p:txBody>
          <a:bodyPr/>
          <a:lstStyle/>
          <a:p>
            <a:r>
              <a:rPr lang="en-US" dirty="0" smtClean="0"/>
              <a:t>Exercise:</a:t>
            </a:r>
          </a:p>
          <a:p>
            <a:pPr lvl="1"/>
            <a:r>
              <a:rPr lang="en-US" dirty="0" smtClean="0"/>
              <a:t>As before: make a small flow chart showing how that type of shock affects the different elements of the CGE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Increase </a:t>
            </a:r>
            <a:r>
              <a:rPr lang="en-US" dirty="0" err="1" smtClean="0"/>
              <a:t>gov</a:t>
            </a:r>
            <a:r>
              <a:rPr lang="en-US" dirty="0" smtClean="0"/>
              <a:t> demand for construction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3102015"/>
            <a:ext cx="8529637" cy="833377"/>
          </a:xfrm>
        </p:spPr>
        <p:txBody>
          <a:bodyPr/>
          <a:lstStyle/>
          <a:p>
            <a:r>
              <a:rPr lang="en-US" dirty="0" smtClean="0"/>
              <a:t>… and the implementation of the shock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39932"/>
            <a:ext cx="80184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2813" y="3866700"/>
            <a:ext cx="638968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subsidies for agriculture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2338086"/>
            <a:ext cx="8529637" cy="497711"/>
          </a:xfrm>
        </p:spPr>
        <p:txBody>
          <a:bodyPr/>
          <a:lstStyle/>
          <a:p>
            <a:r>
              <a:rPr lang="en-US" dirty="0" smtClean="0"/>
              <a:t>And the shock implementation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246909"/>
            <a:ext cx="8673334" cy="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13" y="2908750"/>
            <a:ext cx="7856537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561913" y="5254906"/>
            <a:ext cx="7917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these measures are modeled in CAPMOD, so if the PE_LINK is used,</a:t>
            </a:r>
          </a:p>
          <a:p>
            <a:r>
              <a:rPr lang="en-US" dirty="0" smtClean="0"/>
              <a:t>no shock in CGE …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subsidies for agriculture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8738" y="1331061"/>
            <a:ext cx="8529637" cy="856527"/>
          </a:xfrm>
        </p:spPr>
        <p:txBody>
          <a:bodyPr/>
          <a:lstStyle/>
          <a:p>
            <a:r>
              <a:rPr lang="en-US" dirty="0" smtClean="0"/>
              <a:t>But the story is more complex …. If the shocks becomes to large, the model might freak out …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37488"/>
            <a:ext cx="8228013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Land subsidies for forestry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3831220"/>
            <a:ext cx="8529637" cy="856527"/>
          </a:xfrm>
        </p:spPr>
        <p:txBody>
          <a:bodyPr/>
          <a:lstStyle/>
          <a:p>
            <a:r>
              <a:rPr lang="en-US" dirty="0" smtClean="0"/>
              <a:t>Shock implementation is identical to agriculture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07975"/>
            <a:ext cx="7113587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Subsidies to service sector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3264061"/>
            <a:ext cx="8529637" cy="636607"/>
          </a:xfrm>
        </p:spPr>
        <p:txBody>
          <a:bodyPr/>
          <a:lstStyle/>
          <a:p>
            <a:r>
              <a:rPr lang="en-US" dirty="0" smtClean="0"/>
              <a:t>Straightforward: reduction of production taxes …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265" y="1354238"/>
            <a:ext cx="691356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106" y="4501890"/>
            <a:ext cx="63436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Downstream subsidies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2500132"/>
            <a:ext cx="8529637" cy="1006997"/>
          </a:xfrm>
        </p:spPr>
        <p:txBody>
          <a:bodyPr/>
          <a:lstStyle/>
          <a:p>
            <a:r>
              <a:rPr lang="en-US" dirty="0" smtClean="0"/>
              <a:t>Expand capital stock: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400" y="1296355"/>
            <a:ext cx="60007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400" y="4033838"/>
            <a:ext cx="6191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Downstream subsidies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2400" y="1273210"/>
            <a:ext cx="8529637" cy="1006997"/>
          </a:xfrm>
        </p:spPr>
        <p:txBody>
          <a:bodyPr/>
          <a:lstStyle/>
          <a:p>
            <a:r>
              <a:rPr lang="en-US" dirty="0" smtClean="0"/>
              <a:t>and/or decrease tax rate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600" y="2103200"/>
            <a:ext cx="815181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275375" y="3551000"/>
            <a:ext cx="8529637" cy="1006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Plus some vintage effect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(more productive new capital)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971" y="4381947"/>
            <a:ext cx="686593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Capital subsidies agriculture and forestry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3831220"/>
            <a:ext cx="8529637" cy="2599743"/>
          </a:xfrm>
        </p:spPr>
        <p:txBody>
          <a:bodyPr/>
          <a:lstStyle/>
          <a:p>
            <a:r>
              <a:rPr lang="en-US" dirty="0" smtClean="0"/>
              <a:t>Same story as for downstream industries:</a:t>
            </a:r>
          </a:p>
          <a:p>
            <a:pPr lvl="1"/>
            <a:r>
              <a:rPr lang="en-US" dirty="0" smtClean="0"/>
              <a:t>Part expands capital stocks</a:t>
            </a:r>
          </a:p>
          <a:p>
            <a:pPr lvl="1"/>
            <a:r>
              <a:rPr lang="en-US" dirty="0" smtClean="0"/>
              <a:t>Remaining part subsidizes investments</a:t>
            </a:r>
          </a:p>
          <a:p>
            <a:pPr lvl="1"/>
            <a:r>
              <a:rPr lang="en-US" dirty="0" smtClean="0"/>
              <a:t>Vintage effects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624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2482" y="1516284"/>
            <a:ext cx="59340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r>
              <a:rPr lang="en-US" dirty="0" smtClean="0"/>
              <a:t>General approach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Running a scenario</a:t>
            </a:r>
          </a:p>
          <a:p>
            <a:r>
              <a:rPr lang="en-US" dirty="0" smtClean="0"/>
              <a:t>Result analysis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Income subsidies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1338" y="2685305"/>
            <a:ext cx="8529637" cy="787079"/>
          </a:xfrm>
        </p:spPr>
        <p:txBody>
          <a:bodyPr/>
          <a:lstStyle/>
          <a:p>
            <a:r>
              <a:rPr lang="en-US" dirty="0" smtClean="0"/>
              <a:t>Effect not clear … and only one household type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912" y="1284780"/>
            <a:ext cx="648493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750" y="3445775"/>
            <a:ext cx="6475413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Shock </a:t>
            </a:r>
            <a:r>
              <a:rPr lang="de-DE" dirty="0" err="1" smtClean="0"/>
              <a:t>logic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Beware, normally, in a CGE, there are only two ways to make society better off</a:t>
            </a:r>
          </a:p>
          <a:p>
            <a:pPr lvl="1"/>
            <a:r>
              <a:rPr lang="en-US" dirty="0" smtClean="0"/>
              <a:t>Technical progress =&gt; produce more from given endowments</a:t>
            </a:r>
          </a:p>
          <a:p>
            <a:pPr lvl="1"/>
            <a:r>
              <a:rPr lang="en-US" dirty="0" smtClean="0"/>
              <a:t>Remove distortions which reduce </a:t>
            </a:r>
            <a:r>
              <a:rPr lang="en-US" dirty="0" err="1" smtClean="0"/>
              <a:t>allocational</a:t>
            </a:r>
            <a:r>
              <a:rPr lang="en-US" dirty="0" smtClean="0"/>
              <a:t> inefficiencies</a:t>
            </a:r>
          </a:p>
          <a:p>
            <a:r>
              <a:rPr lang="en-US" dirty="0" smtClean="0"/>
              <a:t>Our shock logic links certain government </a:t>
            </a:r>
            <a:r>
              <a:rPr lang="en-US" dirty="0" smtClean="0"/>
              <a:t>actions </a:t>
            </a:r>
            <a:r>
              <a:rPr lang="en-US" dirty="0" smtClean="0"/>
              <a:t>(= which require taxes to be financed and thus are distortive) directly to a TFP change </a:t>
            </a:r>
            <a:r>
              <a:rPr lang="en-US" dirty="0" smtClean="0">
                <a:sym typeface="Wingdings" pitchFamily="2" charset="2"/>
              </a:rPr>
              <a:t> depending on the size of the TFP multiplier, government intervention can be beneficial =&gt; some leeway for wishful thinking, welfare analysis can be dubious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and shock logic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3804615"/>
          </a:xfrm>
        </p:spPr>
        <p:txBody>
          <a:bodyPr/>
          <a:lstStyle/>
          <a:p>
            <a:r>
              <a:rPr lang="en-US" dirty="0" smtClean="0"/>
              <a:t>The SAM does already comprise the measures ….</a:t>
            </a:r>
          </a:p>
          <a:p>
            <a:pPr lvl="1"/>
            <a:r>
              <a:rPr lang="en-US" dirty="0" smtClean="0"/>
              <a:t>e.g.: land taxes / subsidies for agriculture as reported in the SAM comprise the single farm payment, LFA, land taxes …</a:t>
            </a:r>
          </a:p>
          <a:p>
            <a:pPr lvl="1"/>
            <a:r>
              <a:rPr lang="en-US" dirty="0" smtClean="0"/>
              <a:t>That is different from the CAPMOD logic where we define all the premiums</a:t>
            </a:r>
          </a:p>
          <a:p>
            <a:r>
              <a:rPr lang="en-US" dirty="0" smtClean="0"/>
              <a:t>That means for the CGE, a no change in policy means no shock … and we simulate the effect of Pillar II by removing it …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075" y="4213787"/>
            <a:ext cx="61722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a scenario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200" y="2081175"/>
            <a:ext cx="8510477" cy="3489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Gerade Verbindung mit Pfeil 6"/>
          <p:cNvCxnSpPr/>
          <p:nvPr/>
        </p:nvCxnSpPr>
        <p:spPr>
          <a:xfrm>
            <a:off x="2511706" y="1643605"/>
            <a:ext cx="1169043" cy="1724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1574157" y="1238484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existing scenario</a:t>
            </a:r>
            <a:endParaRPr lang="en-US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5291559" y="1607816"/>
            <a:ext cx="1169043" cy="1724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4191954" y="1228834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Selection of MS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a scenario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1574157" y="1238484"/>
            <a:ext cx="4301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Definition of the baseline of CAPRI used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47300"/>
            <a:ext cx="8556191" cy="2910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Gerade Verbindung mit Pfeil 11"/>
          <p:cNvCxnSpPr/>
          <p:nvPr/>
        </p:nvCxnSpPr>
        <p:spPr>
          <a:xfrm>
            <a:off x="2238375" y="1782501"/>
            <a:ext cx="2044258" cy="20834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2685327" y="1782501"/>
            <a:ext cx="1736202" cy="18056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>
            <a:off x="3136739" y="1782501"/>
            <a:ext cx="1458410" cy="15394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a scenario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751" y="2653750"/>
            <a:ext cx="8386667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feld 9"/>
          <p:cNvSpPr txBox="1"/>
          <p:nvPr/>
        </p:nvSpPr>
        <p:spPr>
          <a:xfrm>
            <a:off x="878774" y="1721922"/>
            <a:ext cx="3441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Closure rules and other settings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850" y="1499879"/>
            <a:ext cx="9980001" cy="15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487" y="3647813"/>
            <a:ext cx="9846668" cy="168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Own analysis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for DK:</a:t>
            </a:r>
          </a:p>
          <a:p>
            <a:pPr lvl="1"/>
            <a:r>
              <a:rPr lang="en-US" dirty="0" err="1" smtClean="0"/>
              <a:t>cge_no_shock</a:t>
            </a:r>
            <a:r>
              <a:rPr lang="en-US" dirty="0" smtClean="0"/>
              <a:t> (= baseline calibration shock)</a:t>
            </a:r>
          </a:p>
          <a:p>
            <a:pPr lvl="1"/>
            <a:r>
              <a:rPr lang="en-US" dirty="0" smtClean="0"/>
              <a:t>Cge_rd_minus100 (= remove pillar II)</a:t>
            </a:r>
          </a:p>
          <a:p>
            <a:r>
              <a:rPr lang="en-US" dirty="0" smtClean="0"/>
              <a:t>Load the results in the interface</a:t>
            </a:r>
          </a:p>
          <a:p>
            <a:r>
              <a:rPr lang="en-US" dirty="0" smtClean="0"/>
              <a:t>Report the key changes in policies (budget, main measures)</a:t>
            </a:r>
          </a:p>
          <a:p>
            <a:r>
              <a:rPr lang="en-US" dirty="0" smtClean="0"/>
              <a:t>What happens to the agriculture sector (factor use, output, price)?</a:t>
            </a:r>
          </a:p>
          <a:p>
            <a:r>
              <a:rPr lang="en-US" dirty="0" smtClean="0"/>
              <a:t>Welfare analysis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data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3874341"/>
          </a:xfrm>
        </p:spPr>
        <p:txBody>
          <a:bodyPr/>
          <a:lstStyle/>
          <a:p>
            <a:r>
              <a:rPr lang="en-US" dirty="0" smtClean="0"/>
              <a:t>Assembled by team of Janet Dwyer, from DG-AGRI sources, huge investment especially ex-post</a:t>
            </a:r>
          </a:p>
          <a:p>
            <a:r>
              <a:rPr lang="en-US" dirty="0" smtClean="0"/>
              <a:t>Different definitions:</a:t>
            </a:r>
          </a:p>
          <a:p>
            <a:pPr lvl="1"/>
            <a:r>
              <a:rPr lang="en-US" dirty="0" smtClean="0"/>
              <a:t>Planned spend </a:t>
            </a:r>
            <a:r>
              <a:rPr lang="en-US" dirty="0" smtClean="0">
                <a:sym typeface="Wingdings" pitchFamily="2" charset="2"/>
              </a:rPr>
              <a:t> planned allocation of budget to different measures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Actual spend</a:t>
            </a:r>
          </a:p>
          <a:p>
            <a:r>
              <a:rPr lang="en-US" dirty="0" smtClean="0">
                <a:sym typeface="Wingdings" pitchFamily="2" charset="2"/>
              </a:rPr>
              <a:t>Spenders (“matching funds”, co-financing with fixed shares depending on region and measure)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EU budget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National co-financing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Private (e.g. in case of investment aid)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data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1"/>
            <a:ext cx="8529637" cy="714174"/>
          </a:xfrm>
        </p:spPr>
        <p:txBody>
          <a:bodyPr/>
          <a:lstStyle/>
          <a:p>
            <a:r>
              <a:rPr lang="en-US" dirty="0" smtClean="0"/>
              <a:t>Data on € spend on certain measures by year and NUTS2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8535" y="1804785"/>
            <a:ext cx="4946667" cy="449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data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1"/>
            <a:ext cx="8529637" cy="714174"/>
          </a:xfrm>
        </p:spPr>
        <p:txBody>
          <a:bodyPr/>
          <a:lstStyle/>
          <a:p>
            <a:r>
              <a:rPr lang="en-US" dirty="0" smtClean="0"/>
              <a:t>Data now in GDX after final cleansing by </a:t>
            </a:r>
            <a:r>
              <a:rPr lang="en-US" dirty="0" err="1" smtClean="0"/>
              <a:t>Torbjoern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538" y="2506176"/>
            <a:ext cx="8765714" cy="352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163" y="1863525"/>
            <a:ext cx="7018337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idea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2719265"/>
          </a:xfrm>
        </p:spPr>
        <p:txBody>
          <a:bodyPr/>
          <a:lstStyle/>
          <a:p>
            <a:r>
              <a:rPr lang="en-US" dirty="0" smtClean="0"/>
              <a:t>Existing data only provide a very rough idea how the </a:t>
            </a:r>
            <a:r>
              <a:rPr lang="en-US" dirty="0" smtClean="0"/>
              <a:t>money </a:t>
            </a:r>
            <a:r>
              <a:rPr lang="en-US" dirty="0" smtClean="0"/>
              <a:t>was spent</a:t>
            </a:r>
          </a:p>
          <a:p>
            <a:r>
              <a:rPr lang="en-US" dirty="0" smtClean="0"/>
              <a:t>Impossible (at least for us) to get detailed information how the measures are exactly implemented in the different MS and regions</a:t>
            </a:r>
          </a:p>
          <a:p>
            <a:r>
              <a:rPr lang="en-US" dirty="0" smtClean="0"/>
              <a:t>CGEs are rather aggregated (only one agricultural sector), detailed modeling is thus not possible</a:t>
            </a:r>
          </a:p>
          <a:p>
            <a:pPr>
              <a:buNone/>
            </a:pPr>
            <a:r>
              <a:rPr lang="en-US" dirty="0" smtClean="0"/>
              <a:t>=&gt;   Develop a list of “</a:t>
            </a:r>
            <a:r>
              <a:rPr lang="en-US" dirty="0" smtClean="0">
                <a:solidFill>
                  <a:srgbClr val="FF0000"/>
                </a:solidFill>
              </a:rPr>
              <a:t>shocks</a:t>
            </a:r>
            <a:r>
              <a:rPr lang="en-US" dirty="0" smtClean="0"/>
              <a:t>” which can be seen as archetypical for Pillar II </a:t>
            </a:r>
            <a:r>
              <a:rPr lang="en-US" dirty="0" smtClean="0"/>
              <a:t>interventions:</a:t>
            </a:r>
            <a:endParaRPr lang="en-US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9050" y="3634154"/>
            <a:ext cx="56007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idea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1535977"/>
          </a:xfrm>
        </p:spPr>
        <p:txBody>
          <a:bodyPr/>
          <a:lstStyle/>
          <a:p>
            <a:r>
              <a:rPr lang="en-US" dirty="0" smtClean="0"/>
              <a:t>Janet, Ben Allen, Peter, </a:t>
            </a:r>
            <a:r>
              <a:rPr lang="en-US" dirty="0" err="1" smtClean="0"/>
              <a:t>Kazia</a:t>
            </a:r>
            <a:r>
              <a:rPr lang="en-US" dirty="0" smtClean="0"/>
              <a:t> and other have assigned the RD measures to these shocks (http://www.ilr.uni-bonn.de/agpo/rsrch/capri-rd/docs/d3.1.2.pdf)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2363" y="2602725"/>
            <a:ext cx="60483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feld 7"/>
          <p:cNvSpPr txBox="1"/>
          <p:nvPr/>
        </p:nvSpPr>
        <p:spPr>
          <a:xfrm>
            <a:off x="1319514" y="3703899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 bwMode="auto">
          <a:xfrm>
            <a:off x="250825" y="4073231"/>
            <a:ext cx="8529637" cy="230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Shocks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will change parameters in the model: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31B5"/>
              </a:buClr>
              <a:buSzPct val="80000"/>
              <a:buFont typeface="Wingdings" pitchFamily="2" charset="2"/>
              <a:buChar char="q"/>
            </a:pP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behavioral parameters of government or parameters in the production function</a:t>
            </a:r>
          </a:p>
          <a:p>
            <a:pPr marL="800100" lvl="1" indent="-342900" eaLnBrk="0" hangingPunct="0">
              <a:spcBef>
                <a:spcPct val="20000"/>
              </a:spcBef>
              <a:buClr>
                <a:srgbClr val="0031B5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Calibri" pitchFamily="34" charset="0"/>
                <a:cs typeface="Calibri" pitchFamily="34" charset="0"/>
              </a:rPr>
              <a:t>tax rates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31B5"/>
              </a:buClr>
              <a:buSzPct val="80000"/>
              <a:buFont typeface="Wingdings" pitchFamily="2" charset="2"/>
              <a:buChar char="q"/>
            </a:pP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Size of shock is proportional to the money spent and relative to what is shocked (e.g. amount of land subsidies related to return to land)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capital agriculture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2732413"/>
            <a:ext cx="8529637" cy="783622"/>
          </a:xfrm>
        </p:spPr>
        <p:txBody>
          <a:bodyPr/>
          <a:lstStyle/>
          <a:p>
            <a:r>
              <a:rPr lang="en-US" dirty="0" smtClean="0"/>
              <a:t>Good example for the overall logic: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Where does the money end?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8463" y="3492737"/>
            <a:ext cx="6257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3888" y="1045174"/>
            <a:ext cx="7894637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50825" y="4193475"/>
            <a:ext cx="8529637" cy="78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914400" marR="0" lvl="1" indent="-4572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 typeface="+mj-lt"/>
              <a:buAutoNum type="arabicPeriod" startAt="2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What is the effect of spending the money?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63225" y="4777088"/>
            <a:ext cx="6799263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Human capital rest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286365"/>
            <a:ext cx="8529637" cy="2081868"/>
          </a:xfrm>
        </p:spPr>
        <p:txBody>
          <a:bodyPr/>
          <a:lstStyle/>
          <a:p>
            <a:r>
              <a:rPr lang="en-US" dirty="0" smtClean="0"/>
              <a:t>Exercise:</a:t>
            </a:r>
          </a:p>
          <a:p>
            <a:pPr lvl="1"/>
            <a:r>
              <a:rPr lang="en-US" dirty="0" smtClean="0"/>
              <a:t>Make a small flow chart showing how that type of shock affects the different elements of the CGE</a:t>
            </a:r>
          </a:p>
          <a:p>
            <a:r>
              <a:rPr lang="en-US" dirty="0" smtClean="0"/>
              <a:t>Similar: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3513" y="3005138"/>
            <a:ext cx="627697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3438" y="3990775"/>
            <a:ext cx="747553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66F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987</Words>
  <Application>Microsoft Office PowerPoint</Application>
  <PresentationFormat>Bildschirmpräsentation (4:3)</PresentationFormat>
  <Paragraphs>124</Paragraphs>
  <Slides>27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28" baseType="lpstr">
      <vt:lpstr>Leere Präsentation</vt:lpstr>
      <vt:lpstr>Modelling Pillar II in CAPRI</vt:lpstr>
      <vt:lpstr>Content</vt:lpstr>
      <vt:lpstr>Underlying data</vt:lpstr>
      <vt:lpstr>Underlying data</vt:lpstr>
      <vt:lpstr>Underlying data</vt:lpstr>
      <vt:lpstr>General idea</vt:lpstr>
      <vt:lpstr>General idea</vt:lpstr>
      <vt:lpstr>Human capital agriculture</vt:lpstr>
      <vt:lpstr>Human capital rest</vt:lpstr>
      <vt:lpstr>Investment in agriculture</vt:lpstr>
      <vt:lpstr>Human capital rest</vt:lpstr>
      <vt:lpstr>Increase gov demand for construction</vt:lpstr>
      <vt:lpstr>Land subsidies for agriculture</vt:lpstr>
      <vt:lpstr>Land subsidies for agriculture</vt:lpstr>
      <vt:lpstr>Land subsidies for forestry</vt:lpstr>
      <vt:lpstr>Subsidies to service sector</vt:lpstr>
      <vt:lpstr>Downstream subsidies</vt:lpstr>
      <vt:lpstr>Downstream subsidies</vt:lpstr>
      <vt:lpstr>Capital subsidies agriculture and forestry</vt:lpstr>
      <vt:lpstr>Income subsidies</vt:lpstr>
      <vt:lpstr>Shock logic</vt:lpstr>
      <vt:lpstr>Reporting and shock logic</vt:lpstr>
      <vt:lpstr>Running a scenario</vt:lpstr>
      <vt:lpstr>Running a scenario</vt:lpstr>
      <vt:lpstr>Running a scenario</vt:lpstr>
      <vt:lpstr>Reporting</vt:lpstr>
      <vt:lpstr>Own analysis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Wirtschaftliche Integration  und  Europäische Wirtschaftspolitik</dc:title>
  <dc:creator>BRuether</dc:creator>
  <cp:lastModifiedBy>britz</cp:lastModifiedBy>
  <cp:revision>324</cp:revision>
  <dcterms:created xsi:type="dcterms:W3CDTF">2005-02-16T09:50:58Z</dcterms:created>
  <dcterms:modified xsi:type="dcterms:W3CDTF">2013-05-21T13:22:09Z</dcterms:modified>
</cp:coreProperties>
</file>