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8" r:id="rId2"/>
    <p:sldId id="390" r:id="rId3"/>
    <p:sldId id="391" r:id="rId4"/>
    <p:sldId id="392" r:id="rId5"/>
    <p:sldId id="393" r:id="rId6"/>
    <p:sldId id="394" r:id="rId7"/>
    <p:sldId id="395" r:id="rId8"/>
    <p:sldId id="396" r:id="rId9"/>
    <p:sldId id="399" r:id="rId10"/>
    <p:sldId id="401" r:id="rId11"/>
    <p:sldId id="400" r:id="rId12"/>
    <p:sldId id="402" r:id="rId13"/>
    <p:sldId id="403" r:id="rId14"/>
    <p:sldId id="397" r:id="rId15"/>
    <p:sldId id="398" r:id="rId16"/>
    <p:sldId id="404" r:id="rId1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 snapToGrid="0" snapToObjects="1" showGuides="1">
      <p:cViewPr varScale="1">
        <p:scale>
          <a:sx n="82" d="100"/>
          <a:sy n="82" d="100"/>
        </p:scale>
        <p:origin x="-1530" y="-96"/>
      </p:cViewPr>
      <p:guideLst>
        <p:guide orient="horz" pos="4018"/>
        <p:guide pos="30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D57E37-0D1A-4F14-BCC8-1FD8174CDA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E496455-7CBB-4836-8625-A9E4A5B640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B5B192-7965-4B81-AECA-8EE8B63E53CC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8763000" y="236538"/>
            <a:ext cx="144463" cy="2879725"/>
            <a:chOff x="1104" y="149"/>
            <a:chExt cx="91" cy="181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104" y="149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04" y="437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104" y="725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104" y="1013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104" y="1301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1104" y="1589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104" y="1872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663"/>
            <a:ext cx="208915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250825" y="6453188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endParaRPr lang="de-DE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1838325"/>
            <a:ext cx="7772400" cy="1470025"/>
          </a:xfrm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4788" y="233363"/>
            <a:ext cx="2132012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3" y="233363"/>
            <a:ext cx="6245225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233363"/>
            <a:ext cx="6335713" cy="727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163" y="1149350"/>
            <a:ext cx="4187825" cy="5281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388" y="1149350"/>
            <a:ext cx="4189412" cy="5281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 b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3" y="1149350"/>
            <a:ext cx="4187825" cy="5281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388" y="1149350"/>
            <a:ext cx="4189412" cy="5281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220663"/>
            <a:ext cx="2089150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233363"/>
            <a:ext cx="6335713" cy="727075"/>
          </a:xfrm>
          <a:prstGeom prst="rect">
            <a:avLst/>
          </a:prstGeom>
          <a:solidFill>
            <a:srgbClr val="0031B5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163" y="1149350"/>
            <a:ext cx="8529637" cy="528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526213"/>
            <a:ext cx="86423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200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r>
              <a:rPr lang="de-DE"/>
              <a:t>Britz: IMAP meeting march 2011 - long term projections with CAPRILarge Scale Spatial Dis-Aggregation of Economic Model Results – Wolfgang Britz</a:t>
            </a:r>
            <a:endParaRPr lang="de-DE" sz="900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50825" y="6453188"/>
            <a:ext cx="8642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>
              <a:defRPr/>
            </a:pPr>
            <a:endParaRPr lang="de-DE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8763000" y="236538"/>
            <a:ext cx="144463" cy="2879725"/>
            <a:chOff x="1104" y="149"/>
            <a:chExt cx="91" cy="1814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1104" y="149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04" y="437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104" y="725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104" y="1013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1104" y="1301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104" y="1589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1104" y="1872"/>
              <a:ext cx="91" cy="91"/>
            </a:xfrm>
            <a:prstGeom prst="rect">
              <a:avLst/>
            </a:prstGeom>
            <a:solidFill>
              <a:srgbClr val="0031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1B5"/>
        </a:buClr>
        <a:buSzPct val="8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31B5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31B5"/>
        </a:buClr>
        <a:buFont typeface="Times New Roman" pitchFamily="18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DE" dirty="0" smtClean="0">
                <a:solidFill>
                  <a:srgbClr val="002060"/>
                </a:solidFill>
              </a:rPr>
              <a:t>REGCGE</a:t>
            </a:r>
            <a:br>
              <a:rPr lang="de-DE" dirty="0" smtClean="0">
                <a:solidFill>
                  <a:srgbClr val="002060"/>
                </a:solidFill>
              </a:rPr>
            </a:br>
            <a:r>
              <a:rPr lang="de-DE" dirty="0" smtClean="0">
                <a:solidFill>
                  <a:srgbClr val="002060"/>
                </a:solidFill>
              </a:rPr>
              <a:t>Selected </a:t>
            </a:r>
            <a:r>
              <a:rPr lang="de-DE" dirty="0" err="1" smtClean="0">
                <a:solidFill>
                  <a:srgbClr val="002060"/>
                </a:solidFill>
              </a:rPr>
              <a:t>technical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topics</a:t>
            </a:r>
            <a:endParaRPr lang="de-DE" sz="2400" dirty="0" smtClean="0">
              <a:solidFill>
                <a:srgbClr val="00206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9963" y="3886200"/>
            <a:ext cx="7180262" cy="2135188"/>
          </a:xfrm>
        </p:spPr>
        <p:txBody>
          <a:bodyPr/>
          <a:lstStyle/>
          <a:p>
            <a:pPr marL="457200" lvl="1" indent="0" eaLnBrk="1" hangingPunct="1">
              <a:lnSpc>
                <a:spcPct val="80000"/>
              </a:lnSpc>
              <a:buFontTx/>
              <a:buNone/>
              <a:tabLst>
                <a:tab pos="808038" algn="l"/>
              </a:tabLst>
            </a:pPr>
            <a:endParaRPr lang="en-GB" sz="3200" dirty="0" smtClean="0"/>
          </a:p>
          <a:p>
            <a:pPr marL="457200" lvl="1" indent="0" algn="ctr" eaLnBrk="1" hangingPunct="1">
              <a:lnSpc>
                <a:spcPct val="80000"/>
              </a:lnSpc>
              <a:buFontTx/>
              <a:buNone/>
              <a:tabLst>
                <a:tab pos="808038" algn="l"/>
              </a:tabLst>
            </a:pPr>
            <a:r>
              <a:rPr lang="en-GB" sz="1600" dirty="0" smtClean="0"/>
              <a:t>Wolfgang Britz</a:t>
            </a:r>
            <a:br>
              <a:rPr lang="en-GB" sz="1600" dirty="0" smtClean="0"/>
            </a:br>
            <a:r>
              <a:rPr lang="en-GB" sz="1600" dirty="0" smtClean="0"/>
              <a:t>Institute for Food and Resource Economics, University Bonn</a:t>
            </a:r>
          </a:p>
          <a:p>
            <a:pPr marL="457200" lvl="1" indent="0" algn="ctr" eaLnBrk="1" hangingPunct="1">
              <a:lnSpc>
                <a:spcPct val="80000"/>
              </a:lnSpc>
              <a:buFontTx/>
              <a:buNone/>
              <a:tabLst>
                <a:tab pos="808038" algn="l"/>
              </a:tabLst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7163" y="1921398"/>
            <a:ext cx="8529637" cy="428263"/>
          </a:xfrm>
        </p:spPr>
        <p:txBody>
          <a:bodyPr/>
          <a:lstStyle/>
          <a:p>
            <a:r>
              <a:rPr lang="en-US" dirty="0" smtClean="0"/>
              <a:t>Infeasibilities:</a:t>
            </a:r>
          </a:p>
          <a:p>
            <a:pPr lvl="1"/>
            <a:r>
              <a:rPr lang="en-US" dirty="0" smtClean="0"/>
              <a:t>First tactic: widen offending bounds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963119" y="1145891"/>
            <a:ext cx="3252486" cy="590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solve_model.gms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255" y="2575125"/>
            <a:ext cx="639921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274838" y="3451223"/>
            <a:ext cx="8529637" cy="93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1B5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Second tactic: add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slacks (= allowed infeasibilities) to selected equations and minimize them via the objective function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351" y="4351051"/>
            <a:ext cx="8106667" cy="169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7163" y="1736198"/>
            <a:ext cx="8529637" cy="428263"/>
          </a:xfrm>
        </p:spPr>
        <p:txBody>
          <a:bodyPr/>
          <a:lstStyle/>
          <a:p>
            <a:r>
              <a:rPr lang="en-US" dirty="0" smtClean="0"/>
              <a:t>Slacks in equations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963119" y="1145891"/>
            <a:ext cx="3252486" cy="590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solve_model.gms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255" y="2575125"/>
            <a:ext cx="639921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274838" y="3451223"/>
            <a:ext cx="8529637" cy="93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1B5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Second tactic: add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slacks (= allowed infeasibilities) to selected equations and minimize them via the objective function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" y="2117925"/>
            <a:ext cx="8170863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263263" y="4620298"/>
            <a:ext cx="8529637" cy="42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1B5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Slacks in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objective function: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813" y="5083286"/>
            <a:ext cx="760888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7163" y="1736198"/>
            <a:ext cx="8529637" cy="428263"/>
          </a:xfrm>
        </p:spPr>
        <p:txBody>
          <a:bodyPr/>
          <a:lstStyle/>
          <a:p>
            <a:r>
              <a:rPr lang="en-US" dirty="0" smtClean="0"/>
              <a:t>Slacks in equations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963119" y="1145891"/>
            <a:ext cx="3252486" cy="590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solve_model.gms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5255" y="2575125"/>
            <a:ext cx="639921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274838" y="3451223"/>
            <a:ext cx="8529637" cy="93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1B5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Second tactic: add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slacks (= allowed infeasibilities) to selected equations and minimize them via the objective function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" y="2117925"/>
            <a:ext cx="8170863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263263" y="4620298"/>
            <a:ext cx="8529637" cy="42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1B5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Slacks in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objective function: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813" y="5083286"/>
            <a:ext cx="7608887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7163" y="1273199"/>
            <a:ext cx="8529637" cy="937554"/>
          </a:xfrm>
        </p:spPr>
        <p:txBody>
          <a:bodyPr/>
          <a:lstStyle/>
          <a:p>
            <a:r>
              <a:rPr lang="en-US" dirty="0" smtClean="0"/>
              <a:t>Reporting:</a:t>
            </a:r>
          </a:p>
          <a:p>
            <a:pPr lvl="1"/>
            <a:r>
              <a:rPr lang="en-US" dirty="0" smtClean="0"/>
              <a:t>The slacks count towards the infeasibilities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100" y="2219363"/>
            <a:ext cx="7413334" cy="60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Inhaltsplatzhalter 2"/>
          <p:cNvSpPr txBox="1">
            <a:spLocks/>
          </p:cNvSpPr>
          <p:nvPr/>
        </p:nvSpPr>
        <p:spPr bwMode="auto">
          <a:xfrm>
            <a:off x="228538" y="2710423"/>
            <a:ext cx="8529637" cy="143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1B5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Can hence be interpreted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in Euro terms … good indication if the results can be used despite the infeasibilities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1B5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Results are reported under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“CGE, Meta, Model solution overview”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8275" y="3974050"/>
            <a:ext cx="62674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part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885553"/>
            <a:ext cx="8529637" cy="633151"/>
          </a:xfrm>
        </p:spPr>
        <p:txBody>
          <a:bodyPr/>
          <a:lstStyle/>
          <a:p>
            <a:r>
              <a:rPr lang="en-US" dirty="0" smtClean="0"/>
              <a:t>Define  what symbol is used and how the dimension are mapped in the “caprinew_default.xml”: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3663" y="1861888"/>
            <a:ext cx="6827837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50825" y="1228737"/>
            <a:ext cx="8529637" cy="633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1B5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Same basic tactic as for CAPMOD:</a:t>
            </a:r>
          </a:p>
          <a:p>
            <a:pPr marL="742950" marR="0" lvl="1" indent="-28575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31B5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Map variables to multi-dimensional cube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0188" y="3721900"/>
            <a:ext cx="56483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part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7163" y="1149350"/>
            <a:ext cx="8529637" cy="968817"/>
          </a:xfrm>
        </p:spPr>
        <p:txBody>
          <a:bodyPr/>
          <a:lstStyle/>
          <a:p>
            <a:r>
              <a:rPr lang="en-US" dirty="0" smtClean="0"/>
              <a:t>The elements used on these dimensions are stored in “tables.xml”, e.g.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50826" y="3637350"/>
            <a:ext cx="2451100" cy="96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1B5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Are used to define the views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1925" y="2954967"/>
            <a:ext cx="619125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813" y="1797325"/>
            <a:ext cx="63150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and viewing of the results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7163" y="1149351"/>
            <a:ext cx="8529637" cy="957242"/>
          </a:xfrm>
        </p:spPr>
        <p:txBody>
          <a:bodyPr/>
          <a:lstStyle/>
          <a:p>
            <a:r>
              <a:rPr lang="en-US" dirty="0" smtClean="0"/>
              <a:t>Under directory </a:t>
            </a:r>
            <a:r>
              <a:rPr lang="en-US" dirty="0" err="1" smtClean="0"/>
              <a:t>regcge</a:t>
            </a:r>
            <a:r>
              <a:rPr lang="en-US" dirty="0" smtClean="0"/>
              <a:t> (in stand-alone mode)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016415" y="3495577"/>
            <a:ext cx="1759352" cy="787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p_CgeRes</a:t>
            </a:r>
            <a:endParaRPr lang="en-US" dirty="0"/>
          </a:p>
        </p:txBody>
      </p:sp>
      <p:cxnSp>
        <p:nvCxnSpPr>
          <p:cNvPr id="8" name="Gewinkelte Verbindung 7"/>
          <p:cNvCxnSpPr>
            <a:stCxn id="1027" idx="3"/>
            <a:endCxn id="6" idx="0"/>
          </p:cNvCxnSpPr>
          <p:nvPr/>
        </p:nvCxnSpPr>
        <p:spPr>
          <a:xfrm>
            <a:off x="2720064" y="2550300"/>
            <a:ext cx="2176027" cy="94527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1866900" y="4525710"/>
            <a:ext cx="3006065" cy="1076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GUI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>
            <a:off x="960712" y="3426106"/>
            <a:ext cx="1759352" cy="787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Tables.xml</a:t>
            </a:r>
            <a:endParaRPr lang="en-US" dirty="0"/>
          </a:p>
        </p:txBody>
      </p:sp>
      <p:cxnSp>
        <p:nvCxnSpPr>
          <p:cNvPr id="12" name="Gewinkelte Verbindung 11"/>
          <p:cNvCxnSpPr>
            <a:endCxn id="9" idx="0"/>
          </p:cNvCxnSpPr>
          <p:nvPr/>
        </p:nvCxnSpPr>
        <p:spPr>
          <a:xfrm>
            <a:off x="2720064" y="3889093"/>
            <a:ext cx="649869" cy="63661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winkelte Verbindung 14"/>
          <p:cNvCxnSpPr>
            <a:stCxn id="6" idx="1"/>
            <a:endCxn id="9" idx="0"/>
          </p:cNvCxnSpPr>
          <p:nvPr/>
        </p:nvCxnSpPr>
        <p:spPr>
          <a:xfrm rot="10800000" flipV="1">
            <a:off x="3369933" y="3889116"/>
            <a:ext cx="646482" cy="63659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6724891" y="4525709"/>
            <a:ext cx="1759352" cy="1076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r>
              <a:rPr lang="en-US" dirty="0" smtClean="0"/>
              <a:t>iews</a:t>
            </a:r>
            <a:endParaRPr lang="en-US" dirty="0"/>
          </a:p>
        </p:txBody>
      </p:sp>
      <p:cxnSp>
        <p:nvCxnSpPr>
          <p:cNvPr id="24" name="Gerade Verbindung mit Pfeil 23"/>
          <p:cNvCxnSpPr>
            <a:stCxn id="9" idx="3"/>
            <a:endCxn id="22" idx="1"/>
          </p:cNvCxnSpPr>
          <p:nvPr/>
        </p:nvCxnSpPr>
        <p:spPr>
          <a:xfrm>
            <a:off x="4872965" y="5063933"/>
            <a:ext cx="18519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764" y="2293125"/>
            <a:ext cx="20193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structure simulation stand alone</a:t>
            </a:r>
          </a:p>
          <a:p>
            <a:r>
              <a:rPr lang="en-US" dirty="0" smtClean="0"/>
              <a:t>Parallel threads</a:t>
            </a:r>
          </a:p>
          <a:p>
            <a:r>
              <a:rPr lang="en-US" dirty="0" smtClean="0"/>
              <a:t>Solving the model</a:t>
            </a:r>
          </a:p>
          <a:p>
            <a:r>
              <a:rPr lang="en-US" dirty="0" smtClean="0"/>
              <a:t>Reporting part</a:t>
            </a:r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sz="9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structure – stand alone </a:t>
            </a:r>
            <a:r>
              <a:rPr lang="en-US" dirty="0" err="1" smtClean="0"/>
              <a:t>sim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095000" y="2326519"/>
            <a:ext cx="1979271" cy="3171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REGCGE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919227" y="1111160"/>
            <a:ext cx="1493134" cy="10417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GUI</a:t>
            </a:r>
            <a:endParaRPr lang="en-US" sz="1600" dirty="0"/>
          </a:p>
        </p:txBody>
      </p:sp>
      <p:sp>
        <p:nvSpPr>
          <p:cNvPr id="7" name="Rechteck 6"/>
          <p:cNvSpPr/>
          <p:nvPr/>
        </p:nvSpPr>
        <p:spPr>
          <a:xfrm>
            <a:off x="4851702" y="5083227"/>
            <a:ext cx="1493134" cy="1203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GDX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73609" y="3717422"/>
            <a:ext cx="1115017" cy="1203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From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baseline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(GDX)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013978" y="1250064"/>
            <a:ext cx="2141317" cy="75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Regcge_settings.gms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1" name="Gewinkelte Verbindung 10"/>
          <p:cNvCxnSpPr>
            <a:stCxn id="6" idx="1"/>
            <a:endCxn id="9" idx="3"/>
          </p:cNvCxnSpPr>
          <p:nvPr/>
        </p:nvCxnSpPr>
        <p:spPr>
          <a:xfrm rot="10800000">
            <a:off x="4155295" y="1626241"/>
            <a:ext cx="763932" cy="5778"/>
          </a:xfrm>
          <a:prstGeom prst="bentConnector3">
            <a:avLst>
              <a:gd name="adj1" fmla="val 5000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winkelte Verbindung 12"/>
          <p:cNvCxnSpPr>
            <a:stCxn id="9" idx="2"/>
            <a:endCxn id="5" idx="0"/>
          </p:cNvCxnSpPr>
          <p:nvPr/>
        </p:nvCxnSpPr>
        <p:spPr>
          <a:xfrm rot="5400000">
            <a:off x="2922587" y="2164468"/>
            <a:ext cx="324101" cy="1"/>
          </a:xfrm>
          <a:prstGeom prst="bentConnector3">
            <a:avLst>
              <a:gd name="adj1" fmla="val 5000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Form 14"/>
          <p:cNvCxnSpPr>
            <a:stCxn id="8" idx="3"/>
            <a:endCxn id="5" idx="1"/>
          </p:cNvCxnSpPr>
          <p:nvPr/>
        </p:nvCxnSpPr>
        <p:spPr>
          <a:xfrm flipV="1">
            <a:off x="1288626" y="3912247"/>
            <a:ext cx="806374" cy="407059"/>
          </a:xfrm>
          <a:prstGeom prst="bentConnector3">
            <a:avLst>
              <a:gd name="adj1" fmla="val 5000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Form 18"/>
          <p:cNvCxnSpPr>
            <a:stCxn id="5" idx="2"/>
            <a:endCxn id="7" idx="1"/>
          </p:cNvCxnSpPr>
          <p:nvPr/>
        </p:nvCxnSpPr>
        <p:spPr>
          <a:xfrm rot="16200000" flipH="1">
            <a:off x="3874601" y="4708010"/>
            <a:ext cx="187136" cy="1767066"/>
          </a:xfrm>
          <a:prstGeom prst="bentConnector2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>
            <a:off x="4433091" y="2338077"/>
            <a:ext cx="1954195" cy="75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Regcge_decl.gms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4458166" y="3242852"/>
            <a:ext cx="1954195" cy="75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Regcge_templ.gms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173609" y="2326518"/>
            <a:ext cx="1115017" cy="1203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Scenario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file.gms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35" name="Form 34"/>
          <p:cNvCxnSpPr>
            <a:stCxn id="9" idx="1"/>
            <a:endCxn id="33" idx="0"/>
          </p:cNvCxnSpPr>
          <p:nvPr/>
        </p:nvCxnSpPr>
        <p:spPr>
          <a:xfrm rot="10800000" flipV="1">
            <a:off x="731118" y="1626240"/>
            <a:ext cx="1282860" cy="700277"/>
          </a:xfrm>
          <a:prstGeom prst="bentConnector2">
            <a:avLst/>
          </a:prstGeom>
          <a:ln w="317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Form 35"/>
          <p:cNvCxnSpPr>
            <a:stCxn id="33" idx="3"/>
            <a:endCxn id="5" idx="1"/>
          </p:cNvCxnSpPr>
          <p:nvPr/>
        </p:nvCxnSpPr>
        <p:spPr>
          <a:xfrm>
            <a:off x="1288626" y="2928402"/>
            <a:ext cx="806374" cy="983845"/>
          </a:xfrm>
          <a:prstGeom prst="bentConnector3">
            <a:avLst>
              <a:gd name="adj1" fmla="val 5000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hteck 52"/>
          <p:cNvSpPr/>
          <p:nvPr/>
        </p:nvSpPr>
        <p:spPr>
          <a:xfrm>
            <a:off x="4471666" y="4147606"/>
            <a:ext cx="1954195" cy="75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Regcge_runSim.gms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54" name="Gewinkelte Verbindung 53"/>
          <p:cNvCxnSpPr>
            <a:stCxn id="21" idx="1"/>
          </p:cNvCxnSpPr>
          <p:nvPr/>
        </p:nvCxnSpPr>
        <p:spPr>
          <a:xfrm rot="10800000" flipV="1">
            <a:off x="4074271" y="2714254"/>
            <a:ext cx="358820" cy="2"/>
          </a:xfrm>
          <a:prstGeom prst="bentConnector3">
            <a:avLst>
              <a:gd name="adj1" fmla="val 5000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winkelte Verbindung 56"/>
          <p:cNvCxnSpPr/>
          <p:nvPr/>
        </p:nvCxnSpPr>
        <p:spPr>
          <a:xfrm rot="10800000" flipV="1">
            <a:off x="4087771" y="3653754"/>
            <a:ext cx="358820" cy="2"/>
          </a:xfrm>
          <a:prstGeom prst="bentConnector3">
            <a:avLst>
              <a:gd name="adj1" fmla="val 5000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winkelte Verbindung 57"/>
          <p:cNvCxnSpPr/>
          <p:nvPr/>
        </p:nvCxnSpPr>
        <p:spPr>
          <a:xfrm rot="10800000" flipV="1">
            <a:off x="4101271" y="4523804"/>
            <a:ext cx="358820" cy="2"/>
          </a:xfrm>
          <a:prstGeom prst="bentConnector3">
            <a:avLst>
              <a:gd name="adj1" fmla="val 50000"/>
            </a:avLst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hteck 62"/>
          <p:cNvSpPr/>
          <p:nvPr/>
        </p:nvSpPr>
        <p:spPr>
          <a:xfrm>
            <a:off x="7101030" y="1089902"/>
            <a:ext cx="1954195" cy="75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Set_Start_Point.gms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4" name="Rechteck 63"/>
          <p:cNvSpPr/>
          <p:nvPr/>
        </p:nvSpPr>
        <p:spPr>
          <a:xfrm>
            <a:off x="7102955" y="1983102"/>
            <a:ext cx="1954195" cy="75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Regcge_set_bounds.gms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hteck 64"/>
          <p:cNvSpPr/>
          <p:nvPr/>
        </p:nvSpPr>
        <p:spPr>
          <a:xfrm>
            <a:off x="7102955" y="3798407"/>
            <a:ext cx="1954195" cy="75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Solve_model.gms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7116455" y="4651084"/>
            <a:ext cx="1954195" cy="75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Regcge_rep.gms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68" name="Rechteck 67"/>
          <p:cNvSpPr/>
          <p:nvPr/>
        </p:nvSpPr>
        <p:spPr>
          <a:xfrm>
            <a:off x="7116455" y="2876302"/>
            <a:ext cx="1954195" cy="752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closure.gms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Form 69"/>
          <p:cNvCxnSpPr>
            <a:stCxn id="63" idx="1"/>
            <a:endCxn id="53" idx="3"/>
          </p:cNvCxnSpPr>
          <p:nvPr/>
        </p:nvCxnSpPr>
        <p:spPr>
          <a:xfrm rot="10800000" flipV="1">
            <a:off x="6425862" y="1466079"/>
            <a:ext cx="675169" cy="30577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winkelte Verbindung 72"/>
          <p:cNvCxnSpPr>
            <a:stCxn id="64" idx="1"/>
            <a:endCxn id="53" idx="3"/>
          </p:cNvCxnSpPr>
          <p:nvPr/>
        </p:nvCxnSpPr>
        <p:spPr>
          <a:xfrm rot="10800000" flipV="1">
            <a:off x="6425861" y="2359279"/>
            <a:ext cx="677094" cy="21645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winkelte Verbindung 74"/>
          <p:cNvCxnSpPr>
            <a:stCxn id="68" idx="1"/>
            <a:endCxn id="53" idx="3"/>
          </p:cNvCxnSpPr>
          <p:nvPr/>
        </p:nvCxnSpPr>
        <p:spPr>
          <a:xfrm rot="10800000" flipV="1">
            <a:off x="6425861" y="3252479"/>
            <a:ext cx="690594" cy="12713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winkelte Verbindung 76"/>
          <p:cNvCxnSpPr>
            <a:stCxn id="65" idx="1"/>
            <a:endCxn id="53" idx="3"/>
          </p:cNvCxnSpPr>
          <p:nvPr/>
        </p:nvCxnSpPr>
        <p:spPr>
          <a:xfrm rot="10800000" flipV="1">
            <a:off x="6425861" y="4174583"/>
            <a:ext cx="677094" cy="34919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winkelte Verbindung 78"/>
          <p:cNvCxnSpPr>
            <a:stCxn id="66" idx="1"/>
            <a:endCxn id="53" idx="3"/>
          </p:cNvCxnSpPr>
          <p:nvPr/>
        </p:nvCxnSpPr>
        <p:spPr>
          <a:xfrm rot="10800000">
            <a:off x="6425861" y="4523783"/>
            <a:ext cx="690594" cy="50347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threads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either:</a:t>
            </a:r>
          </a:p>
          <a:p>
            <a:pPr lvl="1"/>
            <a:r>
              <a:rPr lang="en-US" dirty="0" smtClean="0"/>
              <a:t>If linked to CAPMOD: </a:t>
            </a:r>
            <a:r>
              <a:rPr lang="en-US" dirty="0" err="1" smtClean="0"/>
              <a:t>capmod</a:t>
            </a:r>
            <a:r>
              <a:rPr lang="en-US" dirty="0" smtClean="0"/>
              <a:t> starts the threads and collects the results</a:t>
            </a:r>
          </a:p>
          <a:p>
            <a:pPr lvl="1"/>
            <a:r>
              <a:rPr lang="en-US" dirty="0" smtClean="0"/>
              <a:t>A special mode of REGCGE</a:t>
            </a:r>
          </a:p>
          <a:p>
            <a:r>
              <a:rPr lang="en-US" dirty="0" smtClean="0"/>
              <a:t>Each threads solves one Member State %</a:t>
            </a:r>
            <a:r>
              <a:rPr lang="en-US" dirty="0" err="1" smtClean="0"/>
              <a:t>myMS</a:t>
            </a:r>
            <a:r>
              <a:rPr lang="en-US" dirty="0" smtClean="0"/>
              <a:t>% passed by the “mother thread” and stores its result in a GDX</a:t>
            </a:r>
          </a:p>
          <a:p>
            <a:r>
              <a:rPr lang="en-US" dirty="0" smtClean="0"/>
              <a:t>The mother threads starts these threads (</a:t>
            </a:r>
            <a:r>
              <a:rPr lang="en-US" dirty="0" err="1" smtClean="0"/>
              <a:t>start_sim_threads</a:t>
            </a:r>
            <a:r>
              <a:rPr lang="en-US" dirty="0" smtClean="0"/>
              <a:t>) and collects the solution (collect_solution.gms)</a:t>
            </a:r>
          </a:p>
          <a:p>
            <a:r>
              <a:rPr lang="en-US" dirty="0" smtClean="0"/>
              <a:t>Parallel threads use several processors</a:t>
            </a:r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sz="9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threads (2)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sz="900" dirty="0">
              <a:latin typeface="Arial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437681" y="1516284"/>
            <a:ext cx="1956122" cy="3865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Mother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(wait until</a:t>
            </a:r>
            <a:br>
              <a:rPr lang="en-US" dirty="0" smtClean="0"/>
            </a:br>
            <a:r>
              <a:rPr lang="en-US" dirty="0" smtClean="0"/>
              <a:t>all flags</a:t>
            </a:r>
            <a:br>
              <a:rPr lang="en-US" dirty="0" smtClean="0"/>
            </a:br>
            <a:r>
              <a:rPr lang="en-US" dirty="0" smtClean="0"/>
              <a:t>are deleted)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810235" y="2419092"/>
            <a:ext cx="1682790" cy="312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MS1.flag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6236223" y="2419092"/>
            <a:ext cx="1682790" cy="312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MSn.flag</a:t>
            </a:r>
            <a:endParaRPr lang="en-US" dirty="0"/>
          </a:p>
        </p:txBody>
      </p:sp>
      <p:sp>
        <p:nvSpPr>
          <p:cNvPr id="9" name="Rechteck 8"/>
          <p:cNvSpPr/>
          <p:nvPr/>
        </p:nvSpPr>
        <p:spPr>
          <a:xfrm>
            <a:off x="555585" y="3287193"/>
            <a:ext cx="2280212" cy="312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Regcge</a:t>
            </a:r>
            <a:r>
              <a:rPr lang="en-US" dirty="0" smtClean="0"/>
              <a:t> for MS1</a:t>
            </a:r>
            <a:endParaRPr lang="en-US" dirty="0"/>
          </a:p>
        </p:txBody>
      </p:sp>
      <p:sp>
        <p:nvSpPr>
          <p:cNvPr id="10" name="Rechteck 9"/>
          <p:cNvSpPr/>
          <p:nvPr/>
        </p:nvSpPr>
        <p:spPr>
          <a:xfrm>
            <a:off x="5986041" y="3130935"/>
            <a:ext cx="2280212" cy="312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Regcge</a:t>
            </a:r>
            <a:r>
              <a:rPr lang="en-US" dirty="0" smtClean="0"/>
              <a:t> for </a:t>
            </a:r>
            <a:r>
              <a:rPr lang="en-US" dirty="0" err="1" smtClean="0"/>
              <a:t>MSn</a:t>
            </a:r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846885" y="3960492"/>
            <a:ext cx="1682790" cy="312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MS1.gdx</a:t>
            </a:r>
            <a:endParaRPr lang="en-US" dirty="0"/>
          </a:p>
        </p:txBody>
      </p:sp>
      <p:sp>
        <p:nvSpPr>
          <p:cNvPr id="12" name="Rechteck 11"/>
          <p:cNvSpPr/>
          <p:nvPr/>
        </p:nvSpPr>
        <p:spPr>
          <a:xfrm>
            <a:off x="6272873" y="3960492"/>
            <a:ext cx="1682790" cy="312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MSn.gdx</a:t>
            </a:r>
            <a:endParaRPr lang="en-US" dirty="0"/>
          </a:p>
        </p:txBody>
      </p:sp>
      <p:sp>
        <p:nvSpPr>
          <p:cNvPr id="14" name="Rechteck 13"/>
          <p:cNvSpPr/>
          <p:nvPr/>
        </p:nvSpPr>
        <p:spPr>
          <a:xfrm>
            <a:off x="881610" y="4643417"/>
            <a:ext cx="1682790" cy="312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MS1.flag</a:t>
            </a:r>
            <a:endParaRPr lang="en-US" dirty="0"/>
          </a:p>
        </p:txBody>
      </p:sp>
      <p:sp>
        <p:nvSpPr>
          <p:cNvPr id="15" name="Rechteck 14"/>
          <p:cNvSpPr/>
          <p:nvPr/>
        </p:nvSpPr>
        <p:spPr>
          <a:xfrm>
            <a:off x="6307598" y="4643417"/>
            <a:ext cx="1682790" cy="3125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MSn.flag</a:t>
            </a:r>
            <a:endParaRPr lang="en-US" dirty="0"/>
          </a:p>
        </p:txBody>
      </p:sp>
      <p:cxnSp>
        <p:nvCxnSpPr>
          <p:cNvPr id="18" name="Gerade Verbindung 17"/>
          <p:cNvCxnSpPr/>
          <p:nvPr/>
        </p:nvCxnSpPr>
        <p:spPr>
          <a:xfrm flipV="1">
            <a:off x="1076446" y="4456235"/>
            <a:ext cx="937549" cy="671331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V="1">
            <a:off x="6553200" y="4456235"/>
            <a:ext cx="937549" cy="671331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winkelte Verbindung 22"/>
          <p:cNvCxnSpPr>
            <a:stCxn id="11" idx="2"/>
          </p:cNvCxnSpPr>
          <p:nvPr/>
        </p:nvCxnSpPr>
        <p:spPr>
          <a:xfrm rot="16200000" flipH="1">
            <a:off x="2135702" y="3825585"/>
            <a:ext cx="854558" cy="174940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winkelte Verbindung 24"/>
          <p:cNvCxnSpPr>
            <a:stCxn id="12" idx="2"/>
          </p:cNvCxnSpPr>
          <p:nvPr/>
        </p:nvCxnSpPr>
        <p:spPr>
          <a:xfrm rot="5400000">
            <a:off x="5826757" y="3840055"/>
            <a:ext cx="854558" cy="172046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threads (3): Prepare for threads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2740675"/>
            <a:ext cx="8466137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feld 5"/>
          <p:cNvSpPr txBox="1"/>
          <p:nvPr/>
        </p:nvSpPr>
        <p:spPr>
          <a:xfrm>
            <a:off x="338138" y="1655180"/>
            <a:ext cx="7340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part: </a:t>
            </a:r>
          </a:p>
          <a:p>
            <a:pPr marL="342900" indent="-342900">
              <a:buAutoNum type="arabicParenBoth"/>
            </a:pPr>
            <a:r>
              <a:rPr lang="en-US" dirty="0" smtClean="0"/>
              <a:t>Generate a scratch dir for each country (for temp. file from GAMS, </a:t>
            </a:r>
          </a:p>
          <a:p>
            <a:pPr marL="342900" indent="-342900">
              <a:buAutoNum type="arabicParenBoth"/>
            </a:pPr>
            <a:r>
              <a:rPr lang="en-US" dirty="0" smtClean="0"/>
              <a:t>Generate the flag file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>
          <a:xfrm>
            <a:off x="2963119" y="1238491"/>
            <a:ext cx="3252486" cy="590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start_sim_threads.gms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threads (4): start threads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38138" y="1863530"/>
            <a:ext cx="7237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 part: start the GAMS threads with the thread specific settings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863" y="2241113"/>
            <a:ext cx="8294687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2963119" y="1192191"/>
            <a:ext cx="3252486" cy="590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start_sim_threads.gms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threads (5): collection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13588"/>
            <a:ext cx="60960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2963119" y="972266"/>
            <a:ext cx="3252486" cy="590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collect_solutions.gms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model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is defined both as a NLP (= with a dummy objective function, ) and as a MCP (where also inequalities are allowed)</a:t>
            </a:r>
          </a:p>
          <a:p>
            <a:r>
              <a:rPr lang="en-US" dirty="0" smtClean="0"/>
              <a:t>Model might yield infeasibilities:</a:t>
            </a:r>
          </a:p>
          <a:p>
            <a:pPr lvl="1"/>
            <a:r>
              <a:rPr lang="en-US" dirty="0" smtClean="0"/>
              <a:t>Variables bounce at their bounds</a:t>
            </a:r>
          </a:p>
          <a:p>
            <a:pPr lvl="1"/>
            <a:r>
              <a:rPr lang="en-US" dirty="0" smtClean="0"/>
              <a:t>Solver might get stuck (not progress with solution)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Britz: CAP post 2013 – Quantitative Analysis with CAPRI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963119" y="1145891"/>
            <a:ext cx="3252486" cy="590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solve_model.gms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66FF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589</Words>
  <Application>Microsoft Office PowerPoint</Application>
  <PresentationFormat>Bildschirmpräsentation (4:3)</PresentationFormat>
  <Paragraphs>105</Paragraphs>
  <Slides>16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Leere Präsentation</vt:lpstr>
      <vt:lpstr>REGCGE Selected technical topics</vt:lpstr>
      <vt:lpstr>Content</vt:lpstr>
      <vt:lpstr>File structure – stand alone sim</vt:lpstr>
      <vt:lpstr>Parallel threads (1)</vt:lpstr>
      <vt:lpstr>Parallel threads (2)</vt:lpstr>
      <vt:lpstr>Parallel threads (3): Prepare for threads</vt:lpstr>
      <vt:lpstr>Parallel threads (4): start threads</vt:lpstr>
      <vt:lpstr>Parallel threads (5): collection</vt:lpstr>
      <vt:lpstr>Solving the model</vt:lpstr>
      <vt:lpstr>Solving the model</vt:lpstr>
      <vt:lpstr>Solving the model</vt:lpstr>
      <vt:lpstr>Solving the model</vt:lpstr>
      <vt:lpstr>Solving the model</vt:lpstr>
      <vt:lpstr>Reporting part</vt:lpstr>
      <vt:lpstr>Reporting part</vt:lpstr>
      <vt:lpstr>Storing and viewing of the 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Wirtschaftliche Integration  und  Europäische Wirtschaftspolitik</dc:title>
  <dc:creator>BRuether</dc:creator>
  <cp:lastModifiedBy>britz</cp:lastModifiedBy>
  <cp:revision>324</cp:revision>
  <dcterms:created xsi:type="dcterms:W3CDTF">2005-02-16T09:50:58Z</dcterms:created>
  <dcterms:modified xsi:type="dcterms:W3CDTF">2013-05-14T17:29:12Z</dcterms:modified>
</cp:coreProperties>
</file>